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510" r:id="rId3"/>
    <p:sldId id="258" r:id="rId4"/>
    <p:sldId id="512" r:id="rId5"/>
    <p:sldId id="513" r:id="rId6"/>
    <p:sldId id="529" r:id="rId7"/>
    <p:sldId id="515" r:id="rId8"/>
    <p:sldId id="516" r:id="rId9"/>
    <p:sldId id="517" r:id="rId10"/>
    <p:sldId id="514" r:id="rId11"/>
    <p:sldId id="508" r:id="rId12"/>
    <p:sldId id="518" r:id="rId13"/>
    <p:sldId id="520" r:id="rId14"/>
    <p:sldId id="521" r:id="rId15"/>
    <p:sldId id="530" r:id="rId16"/>
    <p:sldId id="531" r:id="rId17"/>
    <p:sldId id="509" r:id="rId18"/>
    <p:sldId id="523" r:id="rId19"/>
    <p:sldId id="533" r:id="rId20"/>
    <p:sldId id="496" r:id="rId21"/>
    <p:sldId id="532" r:id="rId22"/>
    <p:sldId id="507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CE4"/>
    <a:srgbClr val="DBE5F1"/>
    <a:srgbClr val="5C414F"/>
    <a:srgbClr val="00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4660"/>
  </p:normalViewPr>
  <p:slideViewPr>
    <p:cSldViewPr>
      <p:cViewPr varScale="1">
        <p:scale>
          <a:sx n="61" d="100"/>
          <a:sy n="61" d="100"/>
        </p:scale>
        <p:origin x="172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6D941-1518-4B60-A56A-DA8C4470DCC6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D2898-E805-4AAA-B1BD-0C2899175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39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61FDABDA-4A19-4F1A-B2B2-538E83994429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B3B4447-0069-484D-94EB-3A8CFFB0F0BE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140D0B5E-F500-4316-BED4-93DA87254F2E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2559050" y="6470650"/>
            <a:ext cx="1346200" cy="3873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64F336C-3791-445B-BBAB-4EE8935B14D6}" type="datetime1">
              <a:rPr lang="zh-CN" altLang="en-US" sz="1400" kern="1200">
                <a:solidFill>
                  <a:srgbClr val="000000"/>
                </a:solidFill>
                <a:latin typeface="Times New Roman" pitchFamily="18" charset="0"/>
                <a:ea typeface="宋体" panose="02010600030101010101" pitchFamily="2" charset="-122"/>
                <a:cs typeface="+mn-cs"/>
              </a:rPr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2016/3/8</a:t>
            </a:fld>
            <a:endParaRPr lang="en-US" sz="1350" b="1" kern="1200">
              <a:solidFill>
                <a:srgbClr val="5F5F5F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984625" y="6477000"/>
            <a:ext cx="3540125" cy="3794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572375" y="6477000"/>
            <a:ext cx="1250950" cy="37941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CD50A28C-3111-4C90-B208-9304178727D1}" type="slidenum">
              <a:rPr lang="zh-CN" altLang="en-US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300" b="1" kern="1200">
              <a:solidFill>
                <a:srgbClr val="5F5F5F"/>
              </a:solidFill>
              <a:latin typeface="Arial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F43C7300-76A4-4066-ABFB-DD89DF24A485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63AE7F18-808E-4A90-9D29-57DD427D32C9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FBD544AE-17AD-4F5A-B82E-D84A21A229E9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B079243A-A772-4809-BF11-9C81BC287229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E135317A-84DD-41CA-B20E-C488F2D72B4B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BA6DB85-D058-44D6-B724-B2C976CC5247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F5FEDC0-0B7E-439C-943A-2DE58C94642E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72D57939-9E3D-4770-B683-A368A2C6669B}" type="slidenum">
              <a:rPr lang="en-US" altLang="zh-CN" sz="1400" kern="120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1400" kern="1200">
              <a:solidFill>
                <a:srgbClr val="00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rgbClr val="000000"/>
                </a:solidFill>
                <a:latin typeface="Times New Roman" pitchFamily="18" charset="0"/>
                <a:ea typeface="宋体" panose="02010600030101010101" pitchFamily="2" charset="-122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kern="1200">
              <a:cs typeface="+mn-cs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rgbClr val="000000"/>
                </a:solidFill>
                <a:latin typeface="Times New Roman" pitchFamily="18" charset="0"/>
                <a:ea typeface="宋体" panose="02010600030101010101" pitchFamily="2" charset="-122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 kern="1200">
              <a:cs typeface="+mn-cs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fld id="{DA27F12D-0A51-4091-B304-47EC9C061476}" type="slidenum">
              <a:rPr lang="en-US" altLang="zh-CN" kern="1200">
                <a:ea typeface="宋体" charset="-122"/>
                <a:cs typeface="+mn-cs"/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kern="1200">
              <a:ea typeface="宋体" charset="-122"/>
              <a:cs typeface="+mn-cs"/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20013" y="5792788"/>
            <a:ext cx="1423987" cy="1065212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-23813"/>
            <a:ext cx="9144000" cy="363538"/>
          </a:xfrm>
          <a:prstGeom prst="rect">
            <a:avLst/>
          </a:prstGeom>
          <a:solidFill>
            <a:srgbClr val="0000FF">
              <a:alpha val="7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rtl="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zh-CN" altLang="zh-CN" kern="12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553200"/>
            <a:ext cx="5795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kern="12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            </a:t>
            </a:r>
            <a:r>
              <a:rPr lang="zh-CN" altLang="en-US" sz="1200" kern="120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中国氮肥工业协会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524625"/>
            <a:ext cx="8961438" cy="428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zh-CN" kern="1200" smtClean="0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3537881@qq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 idx="4294967295"/>
          </p:nvPr>
        </p:nvSpPr>
        <p:spPr>
          <a:xfrm>
            <a:off x="157135" y="1412776"/>
            <a:ext cx="8820150" cy="2016224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  <a:t/>
            </a:r>
            <a:b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</a:br>
            <a: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  <a:t/>
            </a:r>
            <a:b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</a:br>
            <a: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  <a:t/>
            </a:r>
            <a:br>
              <a:rPr lang="en-US" altLang="zh-CN" dirty="0" smtClean="0">
                <a:solidFill>
                  <a:srgbClr val="33CC33"/>
                </a:solidFill>
                <a:cs typeface="Times New Roman" pitchFamily="18" charset="0"/>
              </a:rPr>
            </a:br>
            <a:r>
              <a:rPr lang="en-US" altLang="zh-CN" sz="4400" dirty="0">
                <a:ea typeface="楷体_GB2312" pitchFamily="49" charset="-122"/>
                <a:cs typeface="Times New Roman" pitchFamily="18" charset="0"/>
              </a:rPr>
              <a:t>2015</a:t>
            </a:r>
            <a:r>
              <a:rPr lang="zh-CN" altLang="en-US" sz="4400" dirty="0">
                <a:ea typeface="楷体_GB2312" pitchFamily="49" charset="-122"/>
                <a:cs typeface="Times New Roman" pitchFamily="18" charset="0"/>
              </a:rPr>
              <a:t>年</a:t>
            </a:r>
            <a:r>
              <a:rPr lang="zh-CN" altLang="en-US" sz="4400" dirty="0" smtClean="0">
                <a:ea typeface="楷体_GB2312" pitchFamily="49" charset="-122"/>
                <a:cs typeface="Times New Roman" pitchFamily="18" charset="0"/>
              </a:rPr>
              <a:t>氮肥行业经济</a:t>
            </a:r>
            <a:r>
              <a:rPr lang="zh-CN" altLang="en-US" sz="4400" dirty="0" smtClean="0">
                <a:ea typeface="楷体_GB2312" pitchFamily="49" charset="-122"/>
                <a:cs typeface="Times New Roman" pitchFamily="18" charset="0"/>
              </a:rPr>
              <a:t>运行分析</a:t>
            </a:r>
            <a:r>
              <a:rPr lang="en-US" altLang="zh-CN" sz="4400" dirty="0" smtClean="0">
                <a:ea typeface="楷体_GB2312" pitchFamily="49" charset="-122"/>
                <a:cs typeface="Times New Roman" pitchFamily="18" charset="0"/>
              </a:rPr>
              <a:t/>
            </a:r>
            <a:br>
              <a:rPr lang="en-US" altLang="zh-CN" sz="4400" dirty="0" smtClean="0">
                <a:ea typeface="楷体_GB2312" pitchFamily="49" charset="-122"/>
                <a:cs typeface="Times New Roman" pitchFamily="18" charset="0"/>
              </a:rPr>
            </a:br>
            <a:r>
              <a:rPr lang="zh-CN" altLang="en-US" sz="4400" dirty="0" smtClean="0">
                <a:ea typeface="楷体_GB2312" pitchFamily="49" charset="-122"/>
                <a:cs typeface="Times New Roman" pitchFamily="18" charset="0"/>
              </a:rPr>
              <a:t>及</a:t>
            </a:r>
            <a:r>
              <a:rPr lang="en-US" altLang="zh-CN" sz="4400" dirty="0" smtClean="0">
                <a:ea typeface="楷体_GB2312" pitchFamily="49" charset="-122"/>
                <a:cs typeface="Times New Roman" pitchFamily="18" charset="0"/>
              </a:rPr>
              <a:t>2016</a:t>
            </a:r>
            <a:r>
              <a:rPr lang="zh-CN" altLang="en-US" sz="4400" dirty="0" smtClean="0">
                <a:ea typeface="楷体_GB2312" pitchFamily="49" charset="-122"/>
                <a:cs typeface="Times New Roman" pitchFamily="18" charset="0"/>
              </a:rPr>
              <a:t>年展望</a:t>
            </a:r>
            <a:r>
              <a:rPr lang="en-US" altLang="zh-CN" sz="4000" dirty="0" smtClean="0"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  <a:t/>
            </a:r>
            <a:br>
              <a:rPr lang="en-US" altLang="zh-CN" sz="4000" dirty="0" smtClean="0"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</a:br>
            <a:r>
              <a:rPr lang="en-US" altLang="zh-CN" sz="4000" dirty="0" smtClean="0"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  <a:t>              </a:t>
            </a:r>
            <a:r>
              <a:rPr lang="zh-CN" altLang="en-US" sz="4000" dirty="0" smtClean="0">
                <a:latin typeface="楷体_GB2312" pitchFamily="49" charset="-122"/>
                <a:ea typeface="楷体_GB2312" pitchFamily="49" charset="-122"/>
              </a:rPr>
              <a:t/>
            </a:r>
            <a:br>
              <a:rPr lang="zh-CN" altLang="en-US" sz="4000" dirty="0" smtClean="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dirty="0" smtClean="0">
                <a:solidFill>
                  <a:srgbClr val="33CC33"/>
                </a:solidFill>
                <a:latin typeface="楷体_GB2312" pitchFamily="49" charset="-122"/>
                <a:ea typeface="楷体_GB2312" pitchFamily="49" charset="-122"/>
              </a:rPr>
              <a:t/>
            </a:r>
            <a:br>
              <a:rPr lang="en-US" altLang="zh-CN" dirty="0" smtClean="0">
                <a:solidFill>
                  <a:srgbClr val="33CC33"/>
                </a:solidFill>
                <a:latin typeface="楷体_GB2312" pitchFamily="49" charset="-122"/>
                <a:ea typeface="楷体_GB2312" pitchFamily="49" charset="-122"/>
              </a:rPr>
            </a:br>
            <a:endParaRPr lang="zh-CN" altLang="en-US" dirty="0" smtClean="0">
              <a:solidFill>
                <a:srgbClr val="33CC33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3011" name="副标题 4"/>
          <p:cNvSpPr>
            <a:spLocks noGrp="1"/>
          </p:cNvSpPr>
          <p:nvPr>
            <p:ph type="subTitle" idx="4294967295"/>
          </p:nvPr>
        </p:nvSpPr>
        <p:spPr>
          <a:xfrm>
            <a:off x="642910" y="3786190"/>
            <a:ext cx="7848600" cy="17811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2004EE"/>
                </a:solidFill>
              </a:rPr>
              <a:t>                                                              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4000" dirty="0" smtClean="0">
                <a:solidFill>
                  <a:schemeClr val="accent2"/>
                </a:solidFill>
                <a:latin typeface="Britannic Bold" pitchFamily="34" charset="0"/>
                <a:ea typeface="华文行楷" pitchFamily="2" charset="-122"/>
                <a:cs typeface="Aharoni" pitchFamily="2" charset="-79"/>
              </a:rPr>
              <a:t>中国氮肥工业协会</a:t>
            </a:r>
            <a:endParaRPr lang="en-US" altLang="zh-CN" sz="4000" dirty="0" smtClean="0">
              <a:solidFill>
                <a:schemeClr val="accent2"/>
              </a:solidFill>
              <a:latin typeface="Britannic Bold" pitchFamily="34" charset="0"/>
              <a:ea typeface="华文行楷" pitchFamily="2" charset="-122"/>
              <a:cs typeface="Aharoni" pitchFamily="2" charset="-79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2400" dirty="0" smtClean="0">
              <a:solidFill>
                <a:schemeClr val="accent2"/>
              </a:solidFill>
              <a:latin typeface="Britannic Bold" pitchFamily="34" charset="0"/>
              <a:ea typeface="华文行楷" pitchFamily="2" charset="-122"/>
              <a:cs typeface="Aharoni" pitchFamily="2" charset="-79"/>
            </a:endParaRPr>
          </a:p>
          <a:p>
            <a:pPr marL="0" indent="0" algn="ctr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dirty="0" smtClean="0">
                <a:solidFill>
                  <a:schemeClr val="accent2"/>
                </a:solidFill>
              </a:rPr>
              <a:t>2016</a:t>
            </a:r>
            <a:r>
              <a:rPr lang="zh-CN" altLang="en-US" dirty="0" smtClean="0">
                <a:solidFill>
                  <a:schemeClr val="accent2"/>
                </a:solidFill>
              </a:rPr>
              <a:t>年</a:t>
            </a:r>
            <a:r>
              <a:rPr lang="en-US" altLang="zh-CN" dirty="0" smtClean="0">
                <a:solidFill>
                  <a:schemeClr val="accent2"/>
                </a:solidFill>
              </a:rPr>
              <a:t>3</a:t>
            </a:r>
            <a:r>
              <a:rPr lang="zh-CN" altLang="en-US" dirty="0" smtClean="0">
                <a:solidFill>
                  <a:schemeClr val="accent2"/>
                </a:solidFill>
              </a:rPr>
              <a:t>月</a:t>
            </a:r>
            <a:r>
              <a:rPr lang="en-US" altLang="zh-CN" dirty="0" smtClean="0">
                <a:solidFill>
                  <a:schemeClr val="accent2"/>
                </a:solidFill>
              </a:rPr>
              <a:t>8</a:t>
            </a:r>
            <a:r>
              <a:rPr lang="zh-CN" altLang="en-US" dirty="0" smtClean="0">
                <a:solidFill>
                  <a:schemeClr val="accent2"/>
                </a:solidFill>
              </a:rPr>
              <a:t>日</a:t>
            </a:r>
            <a:endParaRPr lang="en-US" altLang="zh-CN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altLang="zh-CN" dirty="0" smtClean="0"/>
              <a:t>5</a:t>
            </a:r>
            <a:r>
              <a:rPr lang="en-US" altLang="zh-CN" dirty="0"/>
              <a:t>.</a:t>
            </a:r>
            <a:r>
              <a:rPr lang="zh-CN" altLang="en-US" dirty="0"/>
              <a:t>消费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060" y="1723764"/>
            <a:ext cx="6263276" cy="332149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6077" y="1152689"/>
            <a:ext cx="3948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2015</a:t>
            </a:r>
            <a:r>
              <a:rPr lang="zh-CN" altLang="en-US" sz="2400" dirty="0" smtClean="0"/>
              <a:t>年我国尿素需求平衡表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890904" y="5189267"/>
            <a:ext cx="7729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农民的购肥习惯发生了改变，从提前备货转变到临时按需购买；物流</a:t>
            </a:r>
            <a:r>
              <a:rPr lang="zh-CN" altLang="en-US" sz="2400" dirty="0"/>
              <a:t>的</a:t>
            </a:r>
            <a:r>
              <a:rPr lang="zh-CN" altLang="en-US" sz="2400" dirty="0" smtClean="0"/>
              <a:t>发展减少了经销商的备货量。化肥社会储备量正在寻找下一个平衡点。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011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zh-CN" altLang="en-US" dirty="0" smtClean="0"/>
              <a:t>（二）市场情况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效益</a:t>
            </a:r>
            <a:endParaRPr lang="en-US" altLang="zh-CN" dirty="0" smtClean="0"/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dirty="0" smtClean="0"/>
              <a:t>氮肥制造业是所有肥料制造业中效益最差的行业。</a:t>
            </a:r>
            <a:endParaRPr lang="en-US" altLang="zh-CN" dirty="0" smtClean="0"/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92" y="1681237"/>
            <a:ext cx="801561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433467"/>
          </a:xfrm>
        </p:spPr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国内市场走势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sz="2400" dirty="0" smtClean="0"/>
              <a:t>出口关税的调整使市场这只看不见的手重新主导价格，淡旺季走势呈现；农民备肥习惯的改变使得旺季时间整体后移。</a:t>
            </a:r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268761"/>
            <a:ext cx="685110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22084"/>
            <a:ext cx="8229600" cy="4525963"/>
          </a:xfrm>
        </p:spPr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国际市场</a:t>
            </a:r>
            <a:r>
              <a:rPr lang="zh-CN" altLang="en-US" dirty="0" smtClean="0"/>
              <a:t>走势</a:t>
            </a:r>
            <a:endParaRPr lang="en-US" altLang="zh-CN" dirty="0" smtClean="0"/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dirty="0" smtClean="0"/>
              <a:t>关税的调整使国内市场与国际市场接轨、融合；</a:t>
            </a:r>
            <a:endParaRPr lang="en-US" altLang="zh-CN" dirty="0" smtClean="0"/>
          </a:p>
          <a:p>
            <a:r>
              <a:rPr lang="zh-CN" altLang="en-US" dirty="0" smtClean="0"/>
              <a:t>国际市场对国内市场影响力度加大。</a:t>
            </a:r>
            <a:endParaRPr lang="en-US" altLang="zh-CN" dirty="0" smtClean="0"/>
          </a:p>
          <a:p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40768"/>
            <a:ext cx="5727530" cy="358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548680"/>
            <a:ext cx="8229600" cy="5040560"/>
          </a:xfrm>
        </p:spPr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小结</a:t>
            </a:r>
            <a:endParaRPr lang="en-US" altLang="zh-CN" dirty="0" smtClean="0"/>
          </a:p>
          <a:p>
            <a:r>
              <a:rPr lang="zh-CN" altLang="en-US" kern="0" dirty="0">
                <a:latin typeface="+mn-ea"/>
                <a:cs typeface="Arial" pitchFamily="34" charset="0"/>
              </a:rPr>
              <a:t>严峻</a:t>
            </a:r>
            <a:r>
              <a:rPr lang="zh-CN" altLang="en-US" kern="0" dirty="0" smtClean="0">
                <a:latin typeface="+mn-ea"/>
                <a:cs typeface="Arial" pitchFamily="34" charset="0"/>
              </a:rPr>
              <a:t>市场形势促使落后产能加速退出；</a:t>
            </a:r>
            <a:endParaRPr lang="en-US" altLang="zh-CN" kern="0" dirty="0" smtClean="0">
              <a:latin typeface="+mn-ea"/>
              <a:cs typeface="Arial" pitchFamily="34" charset="0"/>
            </a:endParaRPr>
          </a:p>
          <a:p>
            <a:r>
              <a:rPr lang="zh-CN" altLang="en-US" kern="0" dirty="0" smtClean="0">
                <a:latin typeface="+mn-ea"/>
                <a:cs typeface="Arial" pitchFamily="34" charset="0"/>
              </a:rPr>
              <a:t>氮肥品种向高浓度发展方向不变；</a:t>
            </a:r>
            <a:endParaRPr lang="en-US" altLang="zh-CN" kern="0" dirty="0" smtClean="0">
              <a:latin typeface="+mn-ea"/>
              <a:cs typeface="Arial" pitchFamily="34" charset="0"/>
            </a:endParaRPr>
          </a:p>
          <a:p>
            <a:r>
              <a:rPr lang="zh-CN" altLang="en-US" kern="0" dirty="0" smtClean="0">
                <a:latin typeface="+mn-ea"/>
                <a:cs typeface="Arial" pitchFamily="34" charset="0"/>
              </a:rPr>
              <a:t>化肥出口关税的改变促进了化肥出口，也促使了氮肥淡旺季市场的回归；</a:t>
            </a:r>
            <a:endParaRPr lang="en-US" altLang="zh-CN" kern="0" dirty="0" smtClean="0">
              <a:latin typeface="+mn-ea"/>
              <a:cs typeface="Arial" pitchFamily="34" charset="0"/>
            </a:endParaRPr>
          </a:p>
          <a:p>
            <a:r>
              <a:rPr lang="zh-CN" altLang="en-US" kern="0" dirty="0" smtClean="0">
                <a:latin typeface="+mn-ea"/>
                <a:cs typeface="Arial" pitchFamily="34" charset="0"/>
              </a:rPr>
              <a:t>国内与国际市场接轨，国际市场对国内市场影响力度加大，中国亟待提高国际市场定价话语权。</a:t>
            </a:r>
            <a:endParaRPr lang="en-US" altLang="zh-CN" kern="0" dirty="0" smtClean="0">
              <a:latin typeface="+mn-ea"/>
              <a:cs typeface="Arial" pitchFamily="34" charset="0"/>
            </a:endParaRPr>
          </a:p>
          <a:p>
            <a:endParaRPr lang="en-US" altLang="zh-CN" sz="1800" kern="0" dirty="0" smtClean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Arial" pitchFamily="34" charset="0"/>
            </a:endParaRPr>
          </a:p>
          <a:p>
            <a:endParaRPr lang="en-US" altLang="zh-CN" sz="1800" kern="0" dirty="0" smtClean="0">
              <a:solidFill>
                <a:schemeClr val="bg1">
                  <a:lumMod val="50000"/>
                </a:schemeClr>
              </a:solidFill>
              <a:latin typeface="黑体" pitchFamily="49" charset="-122"/>
              <a:ea typeface="黑体" pitchFamily="49" charset="-122"/>
              <a:cs typeface="Arial" pitchFamily="34" charset="0"/>
            </a:endParaRPr>
          </a:p>
          <a:p>
            <a:endParaRPr lang="en-US" altLang="zh-CN" sz="1800" kern="0" dirty="0">
              <a:latin typeface="黑体" pitchFamily="49" charset="-122"/>
              <a:ea typeface="黑体" pitchFamily="49" charset="-122"/>
              <a:cs typeface="Arial" pitchFamily="34" charset="0"/>
            </a:endParaRPr>
          </a:p>
          <a:p>
            <a:pPr marL="0" indent="0">
              <a:buNone/>
            </a:pP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06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二</a:t>
            </a:r>
            <a:r>
              <a:rPr lang="zh-CN" altLang="en-US" dirty="0"/>
              <a:t>、</a:t>
            </a:r>
            <a:r>
              <a:rPr lang="en-US" altLang="zh-CN" dirty="0"/>
              <a:t>2016</a:t>
            </a:r>
            <a:r>
              <a:rPr lang="zh-CN" altLang="en-US" dirty="0"/>
              <a:t>年中国氮肥市场预测</a:t>
            </a:r>
            <a:endParaRPr lang="en-US" altLang="zh-CN" dirty="0"/>
          </a:p>
          <a:p>
            <a:r>
              <a:rPr lang="zh-CN" altLang="en-US" sz="2400" dirty="0" smtClean="0"/>
              <a:t>（一）影响因素</a:t>
            </a:r>
            <a:endParaRPr lang="en-US" altLang="zh-CN" sz="2400" dirty="0" smtClean="0"/>
          </a:p>
          <a:p>
            <a:r>
              <a:rPr lang="zh-CN" altLang="en-US" sz="2400" dirty="0" smtClean="0"/>
              <a:t>对生产产生影响的因素：</a:t>
            </a:r>
            <a:endParaRPr lang="en-US" altLang="zh-CN" sz="2400" dirty="0" smtClean="0"/>
          </a:p>
          <a:p>
            <a:pPr>
              <a:spcBef>
                <a:spcPts val="1600"/>
              </a:spcBef>
              <a:defRPr/>
            </a:pPr>
            <a:r>
              <a:rPr lang="en-US" altLang="zh-CN" sz="2400" dirty="0"/>
              <a:t>1</a:t>
            </a:r>
            <a:r>
              <a:rPr lang="zh-CN" altLang="en-US" sz="2400" dirty="0"/>
              <a:t>、</a:t>
            </a:r>
            <a:r>
              <a:rPr lang="en-US" altLang="zh-CN" sz="2400" dirty="0"/>
              <a:t>2016</a:t>
            </a:r>
            <a:r>
              <a:rPr lang="zh-CN" altLang="en-US" sz="2400" dirty="0"/>
              <a:t>年中小化肥用电取消优惠，</a:t>
            </a:r>
            <a:r>
              <a:rPr lang="zh-CN" altLang="zh-CN" sz="2400" dirty="0"/>
              <a:t>按照和中小化肥用电价格与大工业用电价格的平均价差</a:t>
            </a:r>
            <a:r>
              <a:rPr lang="en-US" altLang="zh-CN" sz="2400" dirty="0" smtClean="0"/>
              <a:t>0.1</a:t>
            </a:r>
            <a:r>
              <a:rPr lang="zh-CN" altLang="zh-CN" sz="2400" dirty="0" smtClean="0"/>
              <a:t>元</a:t>
            </a:r>
            <a:r>
              <a:rPr lang="en-US" altLang="zh-CN" sz="2400" dirty="0"/>
              <a:t>/</a:t>
            </a:r>
            <a:r>
              <a:rPr lang="zh-CN" altLang="zh-CN" sz="2400" dirty="0"/>
              <a:t>千瓦时折算，尿素成本还将</a:t>
            </a:r>
            <a:r>
              <a:rPr lang="zh-CN" altLang="zh-CN" sz="2400" dirty="0" smtClean="0"/>
              <a:t>上涨</a:t>
            </a:r>
            <a:r>
              <a:rPr lang="en-US" altLang="zh-CN" sz="2400" dirty="0" smtClean="0"/>
              <a:t>75-100</a:t>
            </a:r>
            <a:r>
              <a:rPr lang="zh-CN" altLang="zh-CN" sz="2400" dirty="0" smtClean="0"/>
              <a:t>元</a:t>
            </a:r>
            <a:r>
              <a:rPr lang="en-US" altLang="zh-CN" sz="2400" dirty="0"/>
              <a:t>/</a:t>
            </a:r>
            <a:r>
              <a:rPr lang="zh-CN" altLang="zh-CN" sz="2400" dirty="0" smtClean="0"/>
              <a:t>吨</a:t>
            </a:r>
            <a:r>
              <a:rPr lang="zh-CN" altLang="en-US" sz="2400" dirty="0" smtClean="0"/>
              <a:t>；</a:t>
            </a:r>
            <a:r>
              <a:rPr lang="zh-CN" altLang="zh-CN" sz="2400" dirty="0" smtClean="0"/>
              <a:t> </a:t>
            </a:r>
            <a:endParaRPr lang="en-US" altLang="zh-CN" sz="2400" dirty="0"/>
          </a:p>
          <a:p>
            <a:pPr lvl="0">
              <a:spcBef>
                <a:spcPts val="1600"/>
              </a:spcBef>
              <a:defRPr/>
            </a:pPr>
            <a:r>
              <a:rPr lang="en-US" altLang="zh-CN" sz="2400" dirty="0"/>
              <a:t>2</a:t>
            </a:r>
            <a:r>
              <a:rPr lang="zh-CN" altLang="en-US" sz="2400" dirty="0"/>
              <a:t>、化肥用气价格逐步并轨，气头企业成本</a:t>
            </a:r>
            <a:r>
              <a:rPr lang="zh-CN" altLang="en-US" sz="2400" dirty="0" smtClean="0"/>
              <a:t>增加；</a:t>
            </a:r>
            <a:endParaRPr lang="en-US" altLang="zh-CN" sz="2400" dirty="0" smtClean="0"/>
          </a:p>
          <a:p>
            <a:pPr>
              <a:spcBef>
                <a:spcPts val="1600"/>
              </a:spcBef>
              <a:defRPr/>
            </a:pPr>
            <a:r>
              <a:rPr lang="en-US" altLang="zh-CN" sz="2400" dirty="0"/>
              <a:t>3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 新</a:t>
            </a:r>
            <a:r>
              <a:rPr lang="zh-CN" altLang="en-US" sz="2400" dirty="0"/>
              <a:t>环保</a:t>
            </a:r>
            <a:r>
              <a:rPr lang="zh-CN" altLang="en-US" sz="2400" dirty="0" smtClean="0"/>
              <a:t>法</a:t>
            </a:r>
            <a:r>
              <a:rPr lang="zh-CN" altLang="en-US" sz="2400" dirty="0"/>
              <a:t>实施</a:t>
            </a:r>
            <a:r>
              <a:rPr lang="zh-CN" altLang="en-US" sz="2400" dirty="0" smtClean="0"/>
              <a:t>，</a:t>
            </a:r>
            <a:r>
              <a:rPr lang="zh-CN" altLang="en-US" sz="2400" dirty="0"/>
              <a:t>安全管理升级，全国化工行业安全生产和环保压力大，节能减排任务艰巨，环保治理成本显著上升</a:t>
            </a:r>
            <a:r>
              <a:rPr lang="en-US" altLang="zh-CN" sz="2400" dirty="0"/>
              <a:t>。</a:t>
            </a:r>
          </a:p>
          <a:p>
            <a:pPr lvl="0">
              <a:spcBef>
                <a:spcPts val="1600"/>
              </a:spcBef>
              <a:defRPr/>
            </a:pPr>
            <a:endParaRPr lang="en-US" altLang="zh-CN" sz="2400" dirty="0" smtClean="0"/>
          </a:p>
          <a:p>
            <a:pPr lvl="0">
              <a:spcBef>
                <a:spcPts val="1600"/>
              </a:spcBef>
              <a:defRPr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630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对市场产生</a:t>
            </a:r>
            <a:r>
              <a:rPr lang="zh-CN" altLang="en-US" dirty="0"/>
              <a:t>影响的因素：</a:t>
            </a:r>
            <a:endParaRPr lang="en-US" altLang="zh-CN" dirty="0"/>
          </a:p>
          <a:p>
            <a:r>
              <a:rPr lang="en-US" altLang="zh-CN" sz="2400" b="0" dirty="0" smtClean="0"/>
              <a:t>1.</a:t>
            </a:r>
            <a:r>
              <a:rPr lang="zh-CN" altLang="en-US" sz="2400" b="0" dirty="0" smtClean="0"/>
              <a:t>国际竞争压力增大。</a:t>
            </a:r>
            <a:r>
              <a:rPr lang="en-US" altLang="zh-CN" sz="2400" b="0" dirty="0" smtClean="0"/>
              <a:t>IFA</a:t>
            </a:r>
            <a:r>
              <a:rPr lang="zh-CN" altLang="en-US" sz="2400" b="0" dirty="0"/>
              <a:t>表示</a:t>
            </a:r>
            <a:r>
              <a:rPr lang="zh-CN" altLang="en-US" sz="2400" b="0" dirty="0" smtClean="0"/>
              <a:t>，未来</a:t>
            </a:r>
            <a:r>
              <a:rPr lang="en-US" altLang="zh-CN" sz="2400" b="0" dirty="0"/>
              <a:t>5</a:t>
            </a:r>
            <a:r>
              <a:rPr lang="zh-CN" altLang="en-US" sz="2400" b="0" dirty="0"/>
              <a:t>年，全球氮肥供应增速将超过需求增速</a:t>
            </a:r>
            <a:r>
              <a:rPr lang="zh-CN" altLang="en-US" sz="2400" b="0" dirty="0" smtClean="0"/>
              <a:t>，过剩</a:t>
            </a:r>
            <a:r>
              <a:rPr lang="zh-CN" altLang="en-US" sz="2400" b="0" dirty="0"/>
              <a:t>量将从</a:t>
            </a:r>
            <a:r>
              <a:rPr lang="en-US" altLang="zh-CN" sz="2400" b="0" dirty="0"/>
              <a:t>2016</a:t>
            </a:r>
            <a:r>
              <a:rPr lang="zh-CN" altLang="en-US" sz="2400" b="0" dirty="0"/>
              <a:t>年的</a:t>
            </a:r>
            <a:r>
              <a:rPr lang="en-US" altLang="zh-CN" sz="2400" b="0" dirty="0"/>
              <a:t>1000</a:t>
            </a:r>
            <a:r>
              <a:rPr lang="zh-CN" altLang="en-US" sz="2400" b="0" dirty="0"/>
              <a:t>万吨增加至</a:t>
            </a:r>
            <a:r>
              <a:rPr lang="en-US" altLang="zh-CN" sz="2400" b="0" dirty="0"/>
              <a:t>2019</a:t>
            </a:r>
            <a:r>
              <a:rPr lang="zh-CN" altLang="en-US" sz="2400" b="0" dirty="0"/>
              <a:t>年的</a:t>
            </a:r>
            <a:r>
              <a:rPr lang="en-US" altLang="zh-CN" sz="2400" b="0" dirty="0"/>
              <a:t>1800</a:t>
            </a:r>
            <a:r>
              <a:rPr lang="zh-CN" altLang="en-US" sz="2400" b="0" dirty="0"/>
              <a:t>万</a:t>
            </a:r>
            <a:r>
              <a:rPr lang="zh-CN" altLang="en-US" sz="2400" b="0" dirty="0" smtClean="0"/>
              <a:t>吨；</a:t>
            </a:r>
            <a:endParaRPr lang="en-US" altLang="zh-CN" sz="2400" b="0" dirty="0" smtClean="0"/>
          </a:p>
          <a:p>
            <a:r>
              <a:rPr lang="en-US" altLang="zh-CN" sz="2400" b="0" dirty="0" smtClean="0"/>
              <a:t>2.</a:t>
            </a:r>
            <a:r>
              <a:rPr lang="zh-CN" altLang="en-US" sz="2400" b="0" dirty="0" smtClean="0"/>
              <a:t>房地产新政将促进房地产市场回暖，胶粘剂行业尿素需求量增加；</a:t>
            </a:r>
            <a:endParaRPr lang="en-US" altLang="zh-CN" sz="2400" b="0" dirty="0" smtClean="0"/>
          </a:p>
          <a:p>
            <a:r>
              <a:rPr lang="en-US" altLang="zh-CN" sz="2400" b="0" dirty="0" smtClean="0"/>
              <a:t>3.</a:t>
            </a:r>
            <a:r>
              <a:rPr lang="en-US" altLang="zh-CN" sz="2400" dirty="0"/>
              <a:t> </a:t>
            </a:r>
            <a:r>
              <a:rPr lang="en-US" altLang="zh-CN" sz="2400" b="0" dirty="0"/>
              <a:t>2015</a:t>
            </a:r>
            <a:r>
              <a:rPr lang="zh-CN" altLang="zh-CN" sz="2400" b="0" dirty="0"/>
              <a:t>年全国新增火电脱硝机组</a:t>
            </a:r>
            <a:r>
              <a:rPr lang="en-US" altLang="zh-CN" sz="2400" b="0" dirty="0"/>
              <a:t>1.4</a:t>
            </a:r>
            <a:r>
              <a:rPr lang="zh-CN" altLang="zh-CN" sz="2400" b="0" dirty="0"/>
              <a:t>亿千瓦，脱硝装机容量累计达</a:t>
            </a:r>
            <a:r>
              <a:rPr lang="en-US" altLang="zh-CN" sz="2400" b="0" dirty="0"/>
              <a:t>8.3</a:t>
            </a:r>
            <a:r>
              <a:rPr lang="zh-CN" altLang="zh-CN" sz="2400" b="0" dirty="0"/>
              <a:t>亿千瓦；水泥生产线新建脱硝设施</a:t>
            </a:r>
            <a:r>
              <a:rPr lang="en-US" altLang="zh-CN" sz="2400" b="0" dirty="0"/>
              <a:t>2.5</a:t>
            </a:r>
            <a:r>
              <a:rPr lang="zh-CN" altLang="zh-CN" sz="2400" b="0" dirty="0"/>
              <a:t>亿吨，达到</a:t>
            </a:r>
            <a:r>
              <a:rPr lang="en-US" altLang="zh-CN" sz="2400" b="0" dirty="0"/>
              <a:t>16</a:t>
            </a:r>
            <a:r>
              <a:rPr lang="zh-CN" altLang="zh-CN" sz="2400" b="0" dirty="0"/>
              <a:t>亿吨</a:t>
            </a:r>
            <a:r>
              <a:rPr lang="zh-CN" altLang="zh-CN" sz="2400" b="0" dirty="0" smtClean="0"/>
              <a:t>。</a:t>
            </a:r>
            <a:endParaRPr lang="en-US" altLang="zh-CN" sz="2400" b="0" dirty="0" smtClean="0"/>
          </a:p>
          <a:p>
            <a:r>
              <a:rPr lang="en-US" altLang="zh-CN" sz="2400" b="0" dirty="0" smtClean="0"/>
              <a:t>4.</a:t>
            </a:r>
            <a:r>
              <a:rPr lang="zh-CN" altLang="en-US" sz="2400" b="0" dirty="0" smtClean="0"/>
              <a:t>东部十一省市推行汽车排放国五标准，将加大车用尿素的用量。</a:t>
            </a:r>
            <a:endParaRPr lang="zh-CN" altLang="en-US" sz="2400" b="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3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退出产能大幅超过新建产能，过剩情况缓解</a:t>
            </a:r>
            <a:endParaRPr lang="en-US" altLang="zh-CN" dirty="0" smtClean="0"/>
          </a:p>
          <a:p>
            <a:r>
              <a:rPr lang="zh-CN" altLang="en-US" b="0" dirty="0" smtClean="0"/>
              <a:t>新增合成氨合成氨</a:t>
            </a:r>
            <a:r>
              <a:rPr lang="en-US" altLang="zh-CN" b="0" dirty="0" smtClean="0"/>
              <a:t>70</a:t>
            </a:r>
            <a:r>
              <a:rPr lang="zh-CN" altLang="en-US" b="0" dirty="0" smtClean="0"/>
              <a:t>万吨，</a:t>
            </a:r>
            <a:r>
              <a:rPr lang="en-US" altLang="zh-CN" b="0" dirty="0" smtClean="0"/>
              <a:t>310</a:t>
            </a:r>
            <a:r>
              <a:rPr lang="zh-CN" altLang="en-US" b="0" dirty="0" smtClean="0"/>
              <a:t>万吨无效产能，预计</a:t>
            </a:r>
            <a:r>
              <a:rPr lang="en-US" altLang="zh-CN" b="0" dirty="0" smtClean="0"/>
              <a:t>2016</a:t>
            </a:r>
            <a:r>
              <a:rPr lang="zh-CN" altLang="en-US" b="0" dirty="0" smtClean="0"/>
              <a:t>年合成氨总产能减少至</a:t>
            </a:r>
            <a:r>
              <a:rPr lang="en-US" altLang="zh-CN" b="0" dirty="0" smtClean="0"/>
              <a:t>6974</a:t>
            </a:r>
            <a:r>
              <a:rPr lang="zh-CN" altLang="en-US" b="0" dirty="0" smtClean="0"/>
              <a:t>万吨；</a:t>
            </a:r>
            <a:endParaRPr lang="en-US" altLang="zh-CN" b="0" dirty="0" smtClean="0"/>
          </a:p>
          <a:p>
            <a:r>
              <a:rPr lang="zh-CN" altLang="en-US" b="0" dirty="0" smtClean="0"/>
              <a:t>新增尿素产能</a:t>
            </a:r>
            <a:r>
              <a:rPr lang="en-US" altLang="zh-CN" b="0" dirty="0" smtClean="0"/>
              <a:t>110</a:t>
            </a:r>
            <a:r>
              <a:rPr lang="zh-CN" altLang="en-US" b="0" dirty="0" smtClean="0"/>
              <a:t>万吨，退出</a:t>
            </a:r>
            <a:r>
              <a:rPr lang="en-US" altLang="zh-CN" b="0" dirty="0" smtClean="0"/>
              <a:t>278</a:t>
            </a:r>
            <a:r>
              <a:rPr lang="zh-CN" altLang="en-US" b="0" dirty="0" smtClean="0"/>
              <a:t>万吨产能，预计</a:t>
            </a:r>
            <a:r>
              <a:rPr lang="en-US" altLang="zh-CN" b="0" dirty="0" smtClean="0"/>
              <a:t>2016</a:t>
            </a:r>
            <a:r>
              <a:rPr lang="zh-CN" altLang="en-US" b="0" dirty="0" smtClean="0"/>
              <a:t>年尿素总产能减少至</a:t>
            </a:r>
            <a:r>
              <a:rPr lang="en-US" altLang="zh-CN" b="0" dirty="0" smtClean="0"/>
              <a:t>7795</a:t>
            </a:r>
            <a:r>
              <a:rPr lang="zh-CN" altLang="en-US" b="0" dirty="0" smtClean="0"/>
              <a:t>万吨。</a:t>
            </a:r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74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（二）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年氮肥供需</a:t>
            </a:r>
            <a:r>
              <a:rPr lang="zh-CN" altLang="en-US" dirty="0"/>
              <a:t>平衡</a:t>
            </a:r>
            <a:r>
              <a:rPr lang="zh-CN" altLang="en-US" dirty="0" smtClean="0"/>
              <a:t>预测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8035941" cy="39604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83568" y="1416379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尿素供需平衡表：</a:t>
            </a:r>
            <a:r>
              <a:rPr lang="en-US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2013-2016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41845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26830"/>
              </p:ext>
            </p:extLst>
          </p:nvPr>
        </p:nvGraphicFramePr>
        <p:xfrm>
          <a:off x="534381" y="1556792"/>
          <a:ext cx="8075237" cy="4531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4453"/>
                <a:gridCol w="1362696"/>
                <a:gridCol w="1362696"/>
                <a:gridCol w="1362696"/>
                <a:gridCol w="1362696"/>
              </a:tblGrid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 smtClean="0">
                          <a:effectLst/>
                        </a:rPr>
                        <a:t>单位</a:t>
                      </a:r>
                      <a:r>
                        <a:rPr lang="zh-CN" altLang="en-US" sz="2000" u="none" strike="noStrike" dirty="0">
                          <a:effectLst/>
                        </a:rPr>
                        <a:t>：万吨折纯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000" u="none" strike="noStrike">
                          <a:effectLst/>
                        </a:rPr>
                        <a:t>2013</a:t>
                      </a:r>
                      <a:r>
                        <a:rPr lang="zh-CN" altLang="en-US" sz="2000" u="none" strike="noStrike">
                          <a:effectLst/>
                        </a:rPr>
                        <a:t>年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000" u="none" strike="noStrike">
                          <a:effectLst/>
                        </a:rPr>
                        <a:t>2014</a:t>
                      </a:r>
                      <a:r>
                        <a:rPr lang="zh-CN" altLang="en-US" sz="2000" u="none" strike="noStrike">
                          <a:effectLst/>
                        </a:rPr>
                        <a:t>年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000" u="none" strike="noStrike">
                          <a:effectLst/>
                        </a:rPr>
                        <a:t>2015</a:t>
                      </a:r>
                      <a:r>
                        <a:rPr lang="zh-CN" altLang="en-US" sz="2000" u="none" strike="noStrike">
                          <a:effectLst/>
                        </a:rPr>
                        <a:t>年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000" u="none" strike="noStrike" dirty="0" smtClean="0">
                          <a:effectLst/>
                        </a:rPr>
                        <a:t>2016</a:t>
                      </a:r>
                      <a:r>
                        <a:rPr lang="zh-CN" altLang="en-US" sz="2000" u="none" strike="noStrike" dirty="0" smtClean="0">
                          <a:effectLst/>
                        </a:rPr>
                        <a:t>年预计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农业需求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3150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3150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3020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3020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工业需求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745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790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810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850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 dirty="0">
                          <a:effectLst/>
                        </a:rPr>
                        <a:t>总需求量</a:t>
                      </a:r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3895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3940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3830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3870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产量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4497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4553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4714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4710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进口量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27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22.5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25.1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20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出口量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557.4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885.9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996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800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上年结转量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87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158.6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-91.8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-178.7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供应量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3966.6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3689.6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3743.1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3930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4531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2000" u="none" strike="noStrike">
                          <a:effectLst/>
                        </a:rPr>
                        <a:t>供需平衡</a:t>
                      </a:r>
                      <a:endParaRPr lang="zh-CN" alt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158.6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>
                          <a:effectLst/>
                        </a:rPr>
                        <a:t>-91.8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-178.7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2000" u="none" strike="noStrike" dirty="0">
                          <a:effectLst/>
                        </a:rPr>
                        <a:t>-118.7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1331640" y="548680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氮肥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供需平衡表：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2013-2016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16542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一、</a:t>
            </a:r>
            <a:r>
              <a:rPr lang="en-US" altLang="zh-CN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2015</a:t>
            </a:r>
            <a:r>
              <a:rPr lang="zh-CN" altLang="en-US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年中国氮肥经济运行</a:t>
            </a:r>
            <a:r>
              <a:rPr lang="zh-CN" altLang="en-US" dirty="0" smtClean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分析</a:t>
            </a:r>
            <a:endParaRPr lang="en-US" altLang="zh-CN" dirty="0" smtClean="0">
              <a:solidFill>
                <a:srgbClr val="002060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dirty="0" smtClean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供需</a:t>
            </a:r>
            <a:endParaRPr lang="en-US" altLang="zh-CN" dirty="0" smtClean="0">
              <a:solidFill>
                <a:srgbClr val="002060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市场</a:t>
            </a:r>
            <a:endParaRPr lang="en-US" altLang="zh-CN" dirty="0">
              <a:solidFill>
                <a:srgbClr val="002060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二、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2016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年中国氮肥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市场预测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因素</a:t>
            </a:r>
            <a:endParaRPr lang="en-US" altLang="zh-CN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smtClean="0">
                <a:solidFill>
                  <a:schemeClr val="bg1">
                    <a:lumMod val="50000"/>
                  </a:schemeClr>
                </a:solidFill>
              </a:rPr>
              <a:t>供需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预测</a:t>
            </a: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203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 smtClean="0"/>
              <a:t>（三）</a:t>
            </a:r>
            <a:r>
              <a:rPr lang="en-US" altLang="zh-CN" dirty="0" smtClean="0"/>
              <a:t>2016</a:t>
            </a:r>
            <a:r>
              <a:rPr lang="zh-CN" altLang="en-US" dirty="0" smtClean="0"/>
              <a:t>年市场预测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生产成本增加给企业造成负担的同时也将对市场产生支撑；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国际市场竞争压力恐将导致出口量减少；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工业需求利好因素较多，消费量将大幅增加；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/>
              <a:t>总产</a:t>
            </a:r>
            <a:r>
              <a:rPr lang="zh-CN" altLang="en-US" dirty="0" smtClean="0"/>
              <a:t>能减少，销售压力减轻。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924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2016</a:t>
            </a:r>
            <a:r>
              <a:rPr lang="zh-CN" altLang="en-US" dirty="0" smtClean="0"/>
              <a:t>年尿素市场将整体好于</a:t>
            </a:r>
            <a:r>
              <a:rPr lang="en-US" altLang="zh-CN" dirty="0" smtClean="0"/>
              <a:t>2015</a:t>
            </a:r>
            <a:r>
              <a:rPr lang="zh-CN" altLang="en-US" dirty="0" smtClean="0"/>
              <a:t>年，在需求旺季有可能在部分地区部分时间段出现供应紧张的局面。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02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35696" y="712495"/>
            <a:ext cx="5143500" cy="844297"/>
          </a:xfrm>
        </p:spPr>
        <p:txBody>
          <a:bodyPr/>
          <a:lstStyle/>
          <a:p>
            <a:r>
              <a:rPr lang="zh-CN" altLang="en-US" sz="3600" dirty="0"/>
              <a:t>谢谢！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63688" y="3212976"/>
            <a:ext cx="5143500" cy="1241822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高力</a:t>
            </a:r>
            <a:r>
              <a:rPr lang="zh-CN" altLang="en-US" dirty="0" smtClean="0"/>
              <a:t>   </a:t>
            </a:r>
            <a:endParaRPr lang="en-US" altLang="zh-CN" dirty="0" smtClean="0"/>
          </a:p>
          <a:p>
            <a:r>
              <a:rPr lang="zh-CN" altLang="en-US" dirty="0" smtClean="0"/>
              <a:t>中国氮肥工业协会</a:t>
            </a:r>
            <a:endParaRPr lang="en-US" altLang="zh-CN" dirty="0" smtClean="0"/>
          </a:p>
          <a:p>
            <a:r>
              <a:rPr lang="en-US" altLang="zh-CN" dirty="0" smtClean="0">
                <a:hlinkClick r:id="rId2"/>
              </a:rPr>
              <a:t>3537881@qq.com</a:t>
            </a:r>
            <a:endParaRPr lang="en-US" altLang="zh-CN" dirty="0" smtClean="0"/>
          </a:p>
          <a:p>
            <a:r>
              <a:rPr lang="en-US" altLang="zh-CN" dirty="0" smtClean="0"/>
              <a:t>13810136070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93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/>
            <a:r>
              <a:rPr lang="zh-CN" altLang="en-US" sz="3600" u="sng" dirty="0" smtClean="0">
                <a:ea typeface="黑体" pitchFamily="49" charset="-122"/>
              </a:rPr>
              <a:t>主 要 内 容</a:t>
            </a:r>
            <a:endParaRPr lang="zh-CN" altLang="en-US" sz="3600" u="sng" dirty="0" smtClean="0">
              <a:solidFill>
                <a:srgbClr val="33CC33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79" y="1103594"/>
            <a:ext cx="8786842" cy="470167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r>
              <a:rPr lang="zh-CN" altLang="en-US" sz="3200" dirty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一</a:t>
            </a:r>
            <a:r>
              <a:rPr lang="zh-CN" altLang="en-US" sz="3200" dirty="0" smtClean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、</a:t>
            </a:r>
            <a:r>
              <a:rPr lang="en-US" altLang="zh-CN" sz="3200" dirty="0" smtClean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2015</a:t>
            </a:r>
            <a:r>
              <a:rPr lang="zh-CN" altLang="en-US" sz="3200" dirty="0" smtClean="0">
                <a:solidFill>
                  <a:srgbClr val="002060"/>
                </a:solidFill>
                <a:latin typeface="黑体" pitchFamily="2" charset="-122"/>
                <a:ea typeface="黑体" pitchFamily="2" charset="-122"/>
              </a:rPr>
              <a:t>年中国氮肥经济运行分析</a:t>
            </a:r>
            <a:endParaRPr lang="en-US" altLang="zh-CN" sz="3200" dirty="0" smtClean="0">
              <a:solidFill>
                <a:srgbClr val="00206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（一）供需情况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1.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产能变化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产能退出步伐加快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altLang="zh-CN" sz="2400" dirty="0" smtClean="0">
                <a:solidFill>
                  <a:schemeClr val="bg1">
                    <a:lumMod val="50000"/>
                  </a:schemeClr>
                </a:solidFill>
              </a:rPr>
              <a:t>2015</a:t>
            </a:r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</a:rPr>
              <a:t>年我国合成氨、尿素退出产能首次超过新增产能。</a:t>
            </a:r>
            <a:endParaRPr lang="en-US" altLang="zh-CN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endParaRPr lang="en-US" altLang="zh-CN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en-US" altLang="zh-CN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645024"/>
            <a:ext cx="6820237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50055"/>
            <a:ext cx="8229600" cy="724942"/>
          </a:xfrm>
        </p:spPr>
        <p:txBody>
          <a:bodyPr/>
          <a:lstStyle/>
          <a:p>
            <a:r>
              <a:rPr lang="en-US" altLang="zh-CN" dirty="0" smtClean="0"/>
              <a:t>2015</a:t>
            </a:r>
            <a:r>
              <a:rPr lang="zh-CN" altLang="en-US" dirty="0" smtClean="0"/>
              <a:t>年新增产能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174997"/>
            <a:ext cx="6408712" cy="3679611"/>
          </a:xfrm>
          <a:prstGeom prst="rect">
            <a:avLst/>
          </a:prstGeom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467544" y="5008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zh-CN" altLang="en-US" sz="2400" dirty="0" smtClean="0"/>
              <a:t>氮肥新增产能均采用加压煤气化技术，氮肥产能向煤炭资源所在地或煤炭运输比较便利的地区集中。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334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2015</a:t>
            </a:r>
            <a:r>
              <a:rPr lang="zh-CN" altLang="en-US" dirty="0" smtClean="0"/>
              <a:t>年退出产能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078" y="1416930"/>
            <a:ext cx="7277844" cy="12961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136105"/>
            <a:ext cx="3773751" cy="275563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311" y="3136105"/>
            <a:ext cx="4176122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5760640"/>
          </a:xfrm>
        </p:spPr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产量变化</a:t>
            </a:r>
            <a:endParaRPr lang="en-US" altLang="zh-CN" dirty="0" smtClean="0"/>
          </a:p>
          <a:p>
            <a:r>
              <a:rPr lang="zh-CN" altLang="en-US" sz="2400" dirty="0" smtClean="0"/>
              <a:t>合成氨：</a:t>
            </a:r>
            <a:r>
              <a:rPr lang="en-US" altLang="zh-CN" sz="2400" dirty="0" smtClean="0"/>
              <a:t>2015</a:t>
            </a:r>
            <a:r>
              <a:rPr lang="zh-CN" altLang="en-US" sz="2400" dirty="0" smtClean="0"/>
              <a:t>年产量</a:t>
            </a:r>
            <a:r>
              <a:rPr lang="en-US" altLang="zh-CN" sz="2400" dirty="0" smtClean="0"/>
              <a:t>6646</a:t>
            </a:r>
            <a:r>
              <a:rPr lang="zh-CN" altLang="en-US" sz="2400" dirty="0" smtClean="0"/>
              <a:t>万吨，同比增长</a:t>
            </a:r>
            <a:r>
              <a:rPr lang="en-US" altLang="zh-CN" sz="2400" dirty="0" smtClean="0"/>
              <a:t>9.8%</a:t>
            </a:r>
            <a:endParaRPr lang="en-US" altLang="zh-CN" sz="2400" dirty="0"/>
          </a:p>
          <a:p>
            <a:r>
              <a:rPr lang="zh-CN" altLang="en-US" sz="2400" dirty="0" smtClean="0"/>
              <a:t>氮肥（折纯）：</a:t>
            </a:r>
            <a:r>
              <a:rPr lang="en-US" altLang="zh-CN" sz="2400" dirty="0"/>
              <a:t>2015</a:t>
            </a:r>
            <a:r>
              <a:rPr lang="zh-CN" altLang="en-US" sz="2400" dirty="0" smtClean="0"/>
              <a:t>年产量</a:t>
            </a:r>
            <a:r>
              <a:rPr lang="en-US" altLang="zh-CN" sz="2400" dirty="0" smtClean="0"/>
              <a:t>4714</a:t>
            </a:r>
            <a:r>
              <a:rPr lang="zh-CN" altLang="en-US" sz="2400" dirty="0" smtClean="0"/>
              <a:t>万</a:t>
            </a:r>
            <a:r>
              <a:rPr lang="zh-CN" altLang="en-US" sz="2400" dirty="0"/>
              <a:t>吨，同比</a:t>
            </a:r>
            <a:r>
              <a:rPr lang="zh-CN" altLang="en-US" sz="2400" dirty="0" smtClean="0"/>
              <a:t>增长</a:t>
            </a:r>
            <a:r>
              <a:rPr lang="en-US" altLang="zh-CN" sz="2400" dirty="0" smtClean="0"/>
              <a:t>3.5%</a:t>
            </a:r>
            <a:endParaRPr lang="en-US" altLang="zh-CN" sz="2400" dirty="0"/>
          </a:p>
          <a:p>
            <a:r>
              <a:rPr lang="zh-CN" altLang="en-US" sz="2400" dirty="0"/>
              <a:t>尿素：</a:t>
            </a:r>
            <a:r>
              <a:rPr lang="en-US" altLang="zh-CN" sz="2400" dirty="0"/>
              <a:t>2015</a:t>
            </a:r>
            <a:r>
              <a:rPr lang="zh-CN" altLang="en-US" sz="2400" dirty="0" smtClean="0"/>
              <a:t>年产量</a:t>
            </a:r>
            <a:r>
              <a:rPr lang="en-US" altLang="zh-CN" sz="2400" dirty="0" smtClean="0"/>
              <a:t>7100</a:t>
            </a:r>
            <a:r>
              <a:rPr lang="zh-CN" altLang="en-US" sz="2400" dirty="0" smtClean="0"/>
              <a:t>万</a:t>
            </a:r>
            <a:r>
              <a:rPr lang="zh-CN" altLang="en-US" sz="2400" dirty="0"/>
              <a:t>吨，同比</a:t>
            </a:r>
            <a:r>
              <a:rPr lang="zh-CN" altLang="en-US" sz="2400" dirty="0" smtClean="0"/>
              <a:t>增长</a:t>
            </a:r>
            <a:r>
              <a:rPr lang="en-US" altLang="zh-CN" sz="2400" dirty="0" smtClean="0"/>
              <a:t>7.7%</a:t>
            </a:r>
          </a:p>
          <a:p>
            <a:r>
              <a:rPr lang="zh-CN" altLang="en-US" sz="2400" dirty="0"/>
              <a:t>碳</a:t>
            </a:r>
            <a:r>
              <a:rPr lang="zh-CN" altLang="en-US" sz="2400" dirty="0" smtClean="0"/>
              <a:t>铵：</a:t>
            </a:r>
            <a:r>
              <a:rPr lang="en-US" altLang="zh-CN" sz="2400" dirty="0"/>
              <a:t>2015</a:t>
            </a:r>
            <a:r>
              <a:rPr lang="zh-CN" altLang="en-US" sz="2400" dirty="0" smtClean="0"/>
              <a:t>年产量</a:t>
            </a:r>
            <a:r>
              <a:rPr lang="en-US" altLang="zh-CN" sz="2400" dirty="0" smtClean="0"/>
              <a:t>1199</a:t>
            </a:r>
            <a:r>
              <a:rPr lang="zh-CN" altLang="en-US" sz="2400" dirty="0" smtClean="0"/>
              <a:t>万</a:t>
            </a:r>
            <a:r>
              <a:rPr lang="zh-CN" altLang="en-US" sz="2400" dirty="0"/>
              <a:t>吨，</a:t>
            </a:r>
            <a:r>
              <a:rPr lang="zh-CN" altLang="en-US" sz="2400" dirty="0" smtClean="0"/>
              <a:t>同比降低</a:t>
            </a:r>
            <a:r>
              <a:rPr lang="en-US" altLang="zh-CN" sz="2400" dirty="0" smtClean="0"/>
              <a:t>15.1</a:t>
            </a:r>
            <a:r>
              <a:rPr lang="en-US" altLang="zh-CN" sz="2400" dirty="0" smtClean="0"/>
              <a:t>%</a:t>
            </a:r>
          </a:p>
          <a:p>
            <a:r>
              <a:rPr lang="zh-CN" altLang="en-US" sz="2400" dirty="0" smtClean="0"/>
              <a:t>硝酸铵：</a:t>
            </a:r>
            <a:r>
              <a:rPr lang="en-US" altLang="zh-CN" sz="2400" dirty="0" smtClean="0"/>
              <a:t>2015</a:t>
            </a:r>
            <a:r>
              <a:rPr lang="zh-CN" altLang="en-US" sz="2400" dirty="0" smtClean="0"/>
              <a:t>年产量</a:t>
            </a:r>
            <a:r>
              <a:rPr lang="en-US" altLang="zh-CN" sz="2400" dirty="0" smtClean="0"/>
              <a:t>510</a:t>
            </a:r>
            <a:r>
              <a:rPr lang="zh-CN" altLang="en-US" sz="2400" dirty="0" smtClean="0"/>
              <a:t>万吨，同比降低</a:t>
            </a:r>
            <a:r>
              <a:rPr lang="en-US" altLang="zh-CN" sz="2400" dirty="0" smtClean="0"/>
              <a:t>15%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变化的原因：</a:t>
            </a:r>
            <a:r>
              <a:rPr lang="en-US" altLang="zh-CN" dirty="0" smtClean="0"/>
              <a:t>2015</a:t>
            </a:r>
            <a:r>
              <a:rPr lang="zh-CN" altLang="en-US" dirty="0" smtClean="0"/>
              <a:t>年液氨市场好于氮肥市场，氮肥向高浓度</a:t>
            </a:r>
            <a:r>
              <a:rPr lang="zh-CN" altLang="en-US" dirty="0" smtClean="0"/>
              <a:t>发展，化工企业退城进园。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99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 smtClean="0"/>
              <a:t>氮肥品种进一步向高浓度肥料发展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2482" y="1696200"/>
            <a:ext cx="4176464" cy="2844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700808"/>
            <a:ext cx="4032448" cy="2842016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539552" y="4847859"/>
            <a:ext cx="814724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zh-CN" altLang="en-US" sz="2400" dirty="0" smtClean="0"/>
              <a:t>尿素所占比例同比提高了</a:t>
            </a:r>
            <a:r>
              <a:rPr lang="en-US" altLang="zh-CN" sz="2400" dirty="0" smtClean="0"/>
              <a:t>2.6</a:t>
            </a:r>
            <a:r>
              <a:rPr lang="zh-CN" altLang="en-US" sz="2400" dirty="0" smtClean="0"/>
              <a:t>个百分点。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8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3.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开工率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6735" y="867295"/>
            <a:ext cx="6030530" cy="4073873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468040" y="4947219"/>
            <a:ext cx="82296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zh-CN" altLang="en-US" sz="2400" dirty="0" smtClean="0"/>
              <a:t>随着新建产能陆续达产，尿素开工率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月份以后保持较高水平，均在</a:t>
            </a:r>
            <a:r>
              <a:rPr lang="en-US" altLang="zh-CN" sz="2400" dirty="0" smtClean="0"/>
              <a:t>2014</a:t>
            </a:r>
            <a:r>
              <a:rPr lang="zh-CN" altLang="en-US" sz="2400" dirty="0" smtClean="0"/>
              <a:t>年上方运行。造成了下半年的市场低迷走势，也加速了落后产能的淘汰。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248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3119" y="692696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进出口</a:t>
            </a:r>
            <a:endParaRPr lang="en-US" altLang="zh-CN" dirty="0" smtClean="0"/>
          </a:p>
          <a:p>
            <a:r>
              <a:rPr lang="zh-CN" altLang="en-US" dirty="0" smtClean="0"/>
              <a:t>出口关税的调整，促进了化肥出口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76871"/>
            <a:ext cx="6624736" cy="3399607"/>
          </a:xfrm>
          <a:prstGeom prst="rect">
            <a:avLst/>
          </a:prstGeom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457199" y="5805264"/>
            <a:ext cx="8229600" cy="49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2000" dirty="0" smtClean="0"/>
              <a:t>2015</a:t>
            </a:r>
            <a:r>
              <a:rPr lang="zh-CN" altLang="en-US" sz="2000" dirty="0" smtClean="0"/>
              <a:t>年主要氮肥品种进除尿素和硝酸铵外，同比均有大幅度增长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678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自定义设计方案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17713</TotalTime>
  <Words>984</Words>
  <Application>Microsoft Office PowerPoint</Application>
  <PresentationFormat>全屏显示(4:3)</PresentationFormat>
  <Paragraphs>156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黑体</vt:lpstr>
      <vt:lpstr>华文行楷</vt:lpstr>
      <vt:lpstr>楷体_GB2312</vt:lpstr>
      <vt:lpstr>宋体</vt:lpstr>
      <vt:lpstr>Aharoni</vt:lpstr>
      <vt:lpstr>Arial</vt:lpstr>
      <vt:lpstr>Britannic Bold</vt:lpstr>
      <vt:lpstr>Calibri</vt:lpstr>
      <vt:lpstr>Times New Roman</vt:lpstr>
      <vt:lpstr>Wingdings</vt:lpstr>
      <vt:lpstr>5_自定义设计方案</vt:lpstr>
      <vt:lpstr>   2015年氮肥行业经济运行分析 及2016年展望                 </vt:lpstr>
      <vt:lpstr>PowerPoint 演示文稿</vt:lpstr>
      <vt:lpstr>主 要 内 容</vt:lpstr>
      <vt:lpstr>2015年新增产能</vt:lpstr>
      <vt:lpstr>2015年退出产能</vt:lpstr>
      <vt:lpstr>PowerPoint 演示文稿</vt:lpstr>
      <vt:lpstr>氮肥品种进一步向高浓度肥料发展</vt:lpstr>
      <vt:lpstr>3.开工率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（二）2016年氮肥供需平衡预测</vt:lpstr>
      <vt:lpstr>PowerPoint 演示文稿</vt:lpstr>
      <vt:lpstr>（三）2016年市场预测</vt:lpstr>
      <vt:lpstr>PowerPoint 演示文稿</vt:lpstr>
      <vt:lpstr>谢谢！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2014年上半年国内氮肥生产和市场形势</dc:title>
  <dc:creator>gl</dc:creator>
  <cp:lastModifiedBy>高力</cp:lastModifiedBy>
  <cp:revision>1095</cp:revision>
  <dcterms:modified xsi:type="dcterms:W3CDTF">2016-03-08T05:14:19Z</dcterms:modified>
</cp:coreProperties>
</file>