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66" r:id="rId5"/>
    <p:sldId id="279" r:id="rId6"/>
    <p:sldId id="258" r:id="rId7"/>
    <p:sldId id="259" r:id="rId8"/>
    <p:sldId id="261" r:id="rId9"/>
    <p:sldId id="262" r:id="rId10"/>
    <p:sldId id="263" r:id="rId11"/>
    <p:sldId id="267" r:id="rId12"/>
    <p:sldId id="268" r:id="rId13"/>
    <p:sldId id="270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65C7-821E-4CF4-AEFF-571EA3B50672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0653-7CFE-41B0-B831-7DC51719CA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04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539A4-3541-4676-8483-0077AC9A9B12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B6299-F4D3-4C37-A561-6FC64D6D4C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39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98909-EB21-451E-B844-D7C71C732A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01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28" y="188640"/>
            <a:ext cx="1124744" cy="11247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2016-2-25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实施化肥零增长 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</a:rPr>
            </a:br>
            <a:r>
              <a:rPr lang="zh-CN" altLang="en-US" sz="3200" b="1" dirty="0" smtClean="0">
                <a:solidFill>
                  <a:srgbClr val="FF0000"/>
                </a:solidFill>
              </a:rPr>
              <a:t>助力耕地质量保护与提升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全国</a:t>
            </a: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农业技术推广</a:t>
            </a: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服务中心</a:t>
            </a:r>
            <a:endParaRPr lang="en-US" altLang="zh-CN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辛景树</a:t>
            </a:r>
          </a:p>
        </p:txBody>
      </p:sp>
    </p:spTree>
    <p:extLst>
      <p:ext uri="{BB962C8B-B14F-4D97-AF65-F5344CB8AC3E}">
        <p14:creationId xmlns:p14="http://schemas.microsoft.com/office/powerpoint/2010/main" val="41256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局部重金属产标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istrator\Desktop\1110291606_13977427104631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00808"/>
            <a:ext cx="71287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推进化肥量</a:t>
            </a:r>
            <a:r>
              <a:rPr lang="zh-CN" altLang="en-US" sz="2800" dirty="0">
                <a:solidFill>
                  <a:srgbClr val="FF0000"/>
                </a:solidFill>
              </a:rPr>
              <a:t>零增长助力耕地质量</a:t>
            </a:r>
            <a:r>
              <a:rPr lang="zh-CN" altLang="en-US" sz="2800" dirty="0" smtClean="0">
                <a:solidFill>
                  <a:srgbClr val="FF0000"/>
                </a:solidFill>
              </a:rPr>
              <a:t>保护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总体思路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目标任务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技术路径</a:t>
            </a:r>
            <a:endParaRPr lang="en-US" altLang="zh-CN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重点工作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09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总体思路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树立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“增产施肥、经济施肥、环保施肥”</a:t>
            </a:r>
            <a:r>
              <a:rPr lang="zh-CN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理念，依靠科技进步</a:t>
            </a:r>
            <a:r>
              <a:rPr lang="zh-CN" altLang="zh-CN" sz="24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，加快</a:t>
            </a:r>
            <a:r>
              <a:rPr lang="zh-CN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变施肥方式，深入推进科学施肥，大力开展耕地质量保护与提升，增加有机肥资源利用，减少不合理化肥投入，加强宣传培训和肥料使用管理，走高产高效、优质环保、可持续发展之路，促进粮食增产、农民增收和生态环境安全。</a:t>
            </a:r>
          </a:p>
        </p:txBody>
      </p:sp>
    </p:spTree>
    <p:extLst>
      <p:ext uri="{BB962C8B-B14F-4D97-AF65-F5344CB8AC3E}">
        <p14:creationId xmlns:p14="http://schemas.microsoft.com/office/powerpoint/2010/main" val="1022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47145"/>
              </p:ext>
            </p:extLst>
          </p:nvPr>
        </p:nvGraphicFramePr>
        <p:xfrm>
          <a:off x="107505" y="260649"/>
          <a:ext cx="8783959" cy="582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3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0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3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39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3058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年份</a:t>
                      </a:r>
                      <a:endParaRPr lang="zh-CN" altLang="en-US" sz="2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目标任务</a:t>
                      </a:r>
                      <a:endParaRPr lang="zh-CN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26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化肥用量增幅降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低幅度</a:t>
                      </a:r>
                      <a:r>
                        <a:rPr lang="en-US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测土配方施肥技术到户率</a:t>
                      </a:r>
                      <a:r>
                        <a:rPr lang="en-US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畜禽粪便养分还田率</a:t>
                      </a:r>
                      <a:r>
                        <a:rPr lang="en-US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农作物秸秆养分还田率</a:t>
                      </a:r>
                      <a:r>
                        <a:rPr lang="en-US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zh-CN" alt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机械施肥占比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例</a:t>
                      </a:r>
                      <a:r>
                        <a:rPr lang="en-US" altLang="zh-CN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zh-CN" alt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5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2015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73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52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40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31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45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2016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0.8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77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45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32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5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2017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0.6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81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56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50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34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5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2018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0.4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85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58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54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36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45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2019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0.2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88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59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58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38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5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2020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90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60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60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0070C0"/>
                          </a:solidFill>
                        </a:rPr>
                        <a:t>40</a:t>
                      </a:r>
                      <a:endParaRPr lang="zh-CN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技术路径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一是精，即是推进精准施肥。</a:t>
            </a:r>
            <a:r>
              <a:rPr lang="zh-CN" altLang="zh-CN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根据不同区域土壤条件、作物产量潜力和养分综合管理要求，合理制定各区域、作物单位面积施肥限量标准，减少盲目施肥行为。</a:t>
            </a:r>
          </a:p>
          <a:p>
            <a:pPr>
              <a:lnSpc>
                <a:spcPct val="170000"/>
              </a:lnSpc>
            </a:pPr>
            <a:r>
              <a: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二是调，即是调整化肥使用结构。</a:t>
            </a:r>
            <a:r>
              <a:rPr lang="zh-CN" altLang="zh-CN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优化氮、磷、钾配比，促进大量元素与中微量元素配合。适应现代农业发展需要，引导肥料产品优化升级，大力推广高效新型肥料。</a:t>
            </a:r>
          </a:p>
          <a:p>
            <a:pPr>
              <a:lnSpc>
                <a:spcPct val="170000"/>
              </a:lnSpc>
            </a:pPr>
            <a:r>
              <a: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三是改，即是改进施肥方式。</a:t>
            </a:r>
            <a:r>
              <a:rPr lang="zh-CN" altLang="zh-CN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大力推广测土配方施肥，提高农民科学施肥意识和技能。研发推广适用施肥设备，改表施、撒施为机械深施、水肥一体化、叶面喷施等方式。</a:t>
            </a:r>
          </a:p>
          <a:p>
            <a:pPr>
              <a:lnSpc>
                <a:spcPct val="170000"/>
              </a:lnSpc>
            </a:pPr>
            <a:r>
              <a: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四是替，即是有机肥替代化肥。</a:t>
            </a:r>
            <a:r>
              <a:rPr lang="zh-CN" altLang="zh-CN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通过合理利用有机养分资源，用有机肥替代部分化肥，实现有机无机相结合。提升耕地基础地力，用耕地内在养分替代外来化肥养分投入。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00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6600"/>
                </a:solidFill>
              </a:rPr>
              <a:t>重点工作</a:t>
            </a:r>
            <a:endParaRPr lang="zh-CN" altLang="en-US" b="1" dirty="0">
              <a:solidFill>
                <a:srgbClr val="0066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zh-CN" altLang="zh-CN" b="1" dirty="0">
                <a:solidFill>
                  <a:srgbClr val="C00000"/>
                </a:solidFill>
              </a:rPr>
              <a:t>推进测土配方</a:t>
            </a:r>
            <a:r>
              <a:rPr lang="zh-CN" altLang="zh-CN" b="1" dirty="0" smtClean="0">
                <a:solidFill>
                  <a:srgbClr val="C00000"/>
                </a:solidFill>
              </a:rPr>
              <a:t>施肥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zh-CN" b="1" dirty="0">
                <a:solidFill>
                  <a:srgbClr val="C00000"/>
                </a:solidFill>
              </a:rPr>
              <a:t>推进施肥方式</a:t>
            </a:r>
            <a:r>
              <a:rPr lang="zh-CN" altLang="zh-CN" b="1" dirty="0" smtClean="0">
                <a:solidFill>
                  <a:srgbClr val="C00000"/>
                </a:solidFill>
              </a:rPr>
              <a:t>转变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zh-CN" b="1" dirty="0">
                <a:solidFill>
                  <a:srgbClr val="C00000"/>
                </a:solidFill>
              </a:rPr>
              <a:t>推进新肥料新技术</a:t>
            </a:r>
            <a:r>
              <a:rPr lang="zh-CN" altLang="zh-CN" b="1" dirty="0" smtClean="0">
                <a:solidFill>
                  <a:srgbClr val="C00000"/>
                </a:solidFill>
              </a:rPr>
              <a:t>应用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zh-CN" b="1" dirty="0">
                <a:solidFill>
                  <a:srgbClr val="C00000"/>
                </a:solidFill>
              </a:rPr>
              <a:t>推进有机肥资源</a:t>
            </a:r>
            <a:r>
              <a:rPr lang="zh-CN" altLang="zh-CN" b="1" dirty="0" smtClean="0">
                <a:solidFill>
                  <a:srgbClr val="C00000"/>
                </a:solidFill>
              </a:rPr>
              <a:t>利用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稳步</a:t>
            </a:r>
            <a:r>
              <a:rPr lang="zh-CN" altLang="en-US" b="1" dirty="0" smtClean="0">
                <a:solidFill>
                  <a:srgbClr val="C00000"/>
                </a:solidFill>
              </a:rPr>
              <a:t>提升耕地质量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solidFill>
                  <a:srgbClr val="006600"/>
                </a:solidFill>
              </a:rPr>
              <a:t>推进测土配方</a:t>
            </a:r>
            <a:r>
              <a:rPr lang="zh-CN" altLang="zh-CN" b="1" dirty="0" smtClean="0">
                <a:solidFill>
                  <a:srgbClr val="006600"/>
                </a:solidFill>
              </a:rPr>
              <a:t>施肥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</a:rPr>
              <a:t>拓展实施</a:t>
            </a:r>
            <a:r>
              <a:rPr lang="zh-CN" altLang="zh-CN" b="1" dirty="0" smtClean="0">
                <a:solidFill>
                  <a:srgbClr val="FF0000"/>
                </a:solidFill>
              </a:rPr>
              <a:t>范围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（蔬菜、果树等经济作物）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强化农企</a:t>
            </a:r>
            <a:r>
              <a:rPr lang="zh-CN" altLang="zh-CN" b="1" dirty="0" smtClean="0">
                <a:solidFill>
                  <a:srgbClr val="FF0000"/>
                </a:solidFill>
              </a:rPr>
              <a:t>对接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（充分调动生产、经销企业积极性）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创新服务</a:t>
            </a:r>
            <a:r>
              <a:rPr lang="zh-CN" altLang="zh-CN" b="1" dirty="0" smtClean="0">
                <a:solidFill>
                  <a:srgbClr val="FF0000"/>
                </a:solidFill>
              </a:rPr>
              <a:t>机制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（经济合作组织、大户、家庭农场、合作社）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dministrator\Desktop\AF5EEBFB2BDD7A01AF791A42D37A22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9106"/>
            <a:ext cx="2952328" cy="226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u=952246013,3054119869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9106"/>
            <a:ext cx="3091664" cy="22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u=881062307,4268825581&amp;fm=21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20" y="3869106"/>
            <a:ext cx="2635998" cy="22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solidFill>
                  <a:srgbClr val="006600"/>
                </a:solidFill>
              </a:rPr>
              <a:t>推进施肥方式</a:t>
            </a:r>
            <a:r>
              <a:rPr lang="zh-CN" altLang="zh-CN" b="1" dirty="0" smtClean="0">
                <a:solidFill>
                  <a:srgbClr val="006600"/>
                </a:solidFill>
              </a:rPr>
              <a:t>转变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</a:rPr>
              <a:t>推进机械</a:t>
            </a:r>
            <a:r>
              <a:rPr lang="zh-CN" altLang="zh-CN" b="1" dirty="0" smtClean="0">
                <a:solidFill>
                  <a:srgbClr val="FF0000"/>
                </a:solidFill>
              </a:rPr>
              <a:t>施肥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（机械化肥深施、种肥同播、机械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追肥</a:t>
            </a:r>
            <a:r>
              <a:rPr lang="zh-CN" altLang="en-US" sz="2000" b="1" dirty="0">
                <a:solidFill>
                  <a:srgbClr val="00B0F0"/>
                </a:solidFill>
              </a:rPr>
              <a:t>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推广水肥</a:t>
            </a:r>
            <a:r>
              <a:rPr lang="zh-CN" altLang="zh-CN" b="1" dirty="0" smtClean="0">
                <a:solidFill>
                  <a:srgbClr val="FF0000"/>
                </a:solidFill>
              </a:rPr>
              <a:t>一体化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推广适期</a:t>
            </a:r>
            <a:r>
              <a:rPr lang="zh-CN" altLang="zh-CN" b="1" dirty="0" smtClean="0">
                <a:solidFill>
                  <a:srgbClr val="FF0000"/>
                </a:solidFill>
              </a:rPr>
              <a:t>施肥技术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（因地、因苗施肥、叶面喷施、果树根外施肥）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dministrator\Desktop\pub_11_208377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61048"/>
            <a:ext cx="3240360" cy="250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20130427171231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66" y="3576294"/>
            <a:ext cx="327585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2011-08-19-22-55-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5487"/>
            <a:ext cx="2225824" cy="2498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solidFill>
                  <a:srgbClr val="006600"/>
                </a:solidFill>
              </a:rPr>
              <a:t>推进新肥料新技术</a:t>
            </a:r>
            <a:r>
              <a:rPr lang="zh-CN" altLang="zh-CN" b="1" dirty="0" smtClean="0">
                <a:solidFill>
                  <a:srgbClr val="006600"/>
                </a:solidFill>
              </a:rPr>
              <a:t>应用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</a:rPr>
              <a:t>加强技术</a:t>
            </a:r>
            <a:r>
              <a:rPr lang="zh-CN" altLang="zh-CN" b="1" dirty="0" smtClean="0">
                <a:solidFill>
                  <a:srgbClr val="FF0000"/>
                </a:solidFill>
              </a:rPr>
              <a:t>研发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加快新产品</a:t>
            </a:r>
            <a:r>
              <a:rPr lang="zh-CN" altLang="zh-CN" b="1" dirty="0" smtClean="0">
                <a:solidFill>
                  <a:srgbClr val="FF0000"/>
                </a:solidFill>
              </a:rPr>
              <a:t>推广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（含腐殖酸肥料、缓控、缓释、缓控释、     冲施肥、叶面肥等）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集成推广高效施肥技术</a:t>
            </a:r>
            <a:r>
              <a:rPr lang="zh-CN" altLang="zh-CN" b="1" dirty="0" smtClean="0">
                <a:solidFill>
                  <a:srgbClr val="FF0000"/>
                </a:solidFill>
              </a:rPr>
              <a:t>模式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istrator\AppData\Local\Microsoft\Windows\Temporary Internet Files\20140304015850_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4" y="3768593"/>
            <a:ext cx="3030193" cy="23662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AppData\Local\Microsoft\Windows\Temporary Internet Files\20140731084101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93" y="3782991"/>
            <a:ext cx="2933610" cy="23518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AppData\Local\Microsoft\Windows\Temporary Internet Files\C169EC60D381BDE71E1E6BACC83BE6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57" y="3717033"/>
            <a:ext cx="2857500" cy="24432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solidFill>
                  <a:srgbClr val="006600"/>
                </a:solidFill>
              </a:rPr>
              <a:t>推进有机肥资源</a:t>
            </a:r>
            <a:r>
              <a:rPr lang="zh-CN" altLang="zh-CN" b="1" dirty="0" smtClean="0">
                <a:solidFill>
                  <a:srgbClr val="006600"/>
                </a:solidFill>
              </a:rPr>
              <a:t>利用</a:t>
            </a:r>
            <a:endParaRPr lang="zh-CN" altLang="en-US" dirty="0">
              <a:solidFill>
                <a:srgbClr val="0066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</a:rPr>
              <a:t>推进有机肥资源化</a:t>
            </a:r>
            <a:r>
              <a:rPr lang="zh-CN" altLang="zh-CN" b="1" dirty="0" smtClean="0">
                <a:solidFill>
                  <a:srgbClr val="FF0000"/>
                </a:solidFill>
              </a:rPr>
              <a:t>利用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（农家肥、商品有机肥）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推进秸秆养分还</a:t>
            </a:r>
            <a:r>
              <a:rPr lang="zh-CN" altLang="zh-CN" b="1" dirty="0" smtClean="0">
                <a:solidFill>
                  <a:srgbClr val="FF0000"/>
                </a:solidFill>
              </a:rPr>
              <a:t>田</a:t>
            </a:r>
            <a:r>
              <a:rPr lang="zh-CN" altLang="en-US" sz="2000" b="1" dirty="0" smtClean="0">
                <a:solidFill>
                  <a:srgbClr val="00B0F0"/>
                </a:solidFill>
              </a:rPr>
              <a:t>（就地还田、过腹还田）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因地制宜种植绿肥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istrator\Desktop\u=3260578915,1037680010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7175"/>
            <a:ext cx="3143250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u=3924557529,2630709280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70" y="4149080"/>
            <a:ext cx="2833414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u=615283267,4120516675&amp;fm=21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790825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报告提纲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我国化肥施用现状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不合理施肥导致耕地质量退化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推进化肥量零增长助力耕地质量保护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稳步提升耕地质量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改良</a:t>
            </a:r>
            <a:r>
              <a:rPr lang="zh-CN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土壤、培肥地力、控污修复、治理</a:t>
            </a:r>
            <a:r>
              <a:rPr lang="zh-CN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盐碱、</a:t>
            </a:r>
            <a:r>
              <a:rPr lang="zh-CN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改造中低产田，</a:t>
            </a:r>
            <a:r>
              <a:rPr lang="zh-CN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普遍</a:t>
            </a:r>
            <a:r>
              <a:rPr lang="zh-CN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提高耕地地力等级。力争到</a:t>
            </a:r>
            <a:r>
              <a:rPr lang="en-US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lang="zh-CN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年，耕地基础地力提高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0.5</a:t>
            </a:r>
            <a:r>
              <a:rPr lang="zh-CN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个等级以上，土壤有机质含量提高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0.2</a:t>
            </a:r>
            <a:r>
              <a:rPr lang="zh-CN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百分点</a:t>
            </a:r>
            <a:r>
              <a:rPr lang="zh-CN" altLang="en-US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耕地</a:t>
            </a:r>
            <a:r>
              <a:rPr lang="zh-CN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酸化、盐渍化、</a:t>
            </a:r>
            <a:r>
              <a:rPr lang="zh-CN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污染等</a:t>
            </a:r>
            <a:r>
              <a:rPr lang="zh-CN" altLang="en-US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因不合理施肥</a:t>
            </a:r>
            <a:r>
              <a:rPr lang="zh-CN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</a:t>
            </a:r>
            <a:r>
              <a:rPr lang="zh-CN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得到有效</a:t>
            </a:r>
            <a:r>
              <a:rPr lang="zh-CN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控制</a:t>
            </a:r>
            <a:r>
              <a:rPr lang="zh-CN" altLang="en-US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，提升耕地土壤健康水平</a:t>
            </a:r>
            <a:r>
              <a:rPr lang="en-US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为国家“藏粮于地”战略实施奠定基础</a:t>
            </a:r>
            <a:r>
              <a:rPr lang="zh-CN" altLang="zh-CN" sz="28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54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敬请各位专家批评指正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sz="36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  谢</a:t>
            </a:r>
            <a:endParaRPr lang="zh-CN" altLang="en-US" sz="36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椭圆 21"/>
          <p:cNvSpPr>
            <a:spLocks noChangeArrowheads="1"/>
          </p:cNvSpPr>
          <p:nvPr/>
        </p:nvSpPr>
        <p:spPr bwMode="auto">
          <a:xfrm rot="20901025">
            <a:off x="2592388" y="3365500"/>
            <a:ext cx="3041650" cy="1228725"/>
          </a:xfrm>
          <a:prstGeom prst="ellipse">
            <a:avLst/>
          </a:prstGeom>
          <a:solidFill>
            <a:srgbClr val="00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+mn-ea"/>
              <a:ea typeface="+mn-ea"/>
              <a:sym typeface="宋体" pitchFamily="2" charset="-122"/>
            </a:endParaRPr>
          </a:p>
        </p:txBody>
      </p:sp>
      <p:sp>
        <p:nvSpPr>
          <p:cNvPr id="9219" name="椭圆 21"/>
          <p:cNvSpPr>
            <a:spLocks noChangeArrowheads="1"/>
          </p:cNvSpPr>
          <p:nvPr/>
        </p:nvSpPr>
        <p:spPr bwMode="auto">
          <a:xfrm>
            <a:off x="571500" y="2055813"/>
            <a:ext cx="4572000" cy="1328737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+mn-ea"/>
              <a:ea typeface="+mn-ea"/>
              <a:sym typeface="宋体" pitchFamily="2" charset="-122"/>
            </a:endParaRPr>
          </a:p>
        </p:txBody>
      </p:sp>
      <p:sp>
        <p:nvSpPr>
          <p:cNvPr id="9220" name="椭圆 18"/>
          <p:cNvSpPr>
            <a:spLocks noChangeArrowheads="1"/>
          </p:cNvSpPr>
          <p:nvPr/>
        </p:nvSpPr>
        <p:spPr bwMode="auto">
          <a:xfrm>
            <a:off x="1643063" y="2185988"/>
            <a:ext cx="3429000" cy="107156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+mn-ea"/>
              <a:ea typeface="+mn-ea"/>
              <a:sym typeface="宋体" pitchFamily="2" charset="-122"/>
            </a:endParaRPr>
          </a:p>
        </p:txBody>
      </p:sp>
      <p:sp>
        <p:nvSpPr>
          <p:cNvPr id="9221" name="椭圆 15"/>
          <p:cNvSpPr>
            <a:spLocks noChangeArrowheads="1"/>
          </p:cNvSpPr>
          <p:nvPr/>
        </p:nvSpPr>
        <p:spPr bwMode="auto">
          <a:xfrm>
            <a:off x="2928938" y="2293938"/>
            <a:ext cx="2071687" cy="857250"/>
          </a:xfrm>
          <a:prstGeom prst="ellipse">
            <a:avLst/>
          </a:prstGeom>
          <a:solidFill>
            <a:srgbClr val="66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+mn-ea"/>
              <a:ea typeface="+mn-ea"/>
              <a:sym typeface="宋体" pitchFamily="2" charset="-122"/>
            </a:endParaRPr>
          </a:p>
        </p:txBody>
      </p:sp>
      <p:sp>
        <p:nvSpPr>
          <p:cNvPr id="9222" name="椭圆 11"/>
          <p:cNvSpPr>
            <a:spLocks noChangeArrowheads="1"/>
          </p:cNvSpPr>
          <p:nvPr/>
        </p:nvSpPr>
        <p:spPr bwMode="auto">
          <a:xfrm>
            <a:off x="4000500" y="2436813"/>
            <a:ext cx="928688" cy="5715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b="1">
                <a:solidFill>
                  <a:srgbClr val="000000"/>
                </a:solidFill>
                <a:latin typeface="+mn-ea"/>
                <a:ea typeface="+mn-ea"/>
                <a:sym typeface="宋体" pitchFamily="2" charset="-122"/>
              </a:rPr>
              <a:t>土壤</a:t>
            </a:r>
            <a:endParaRPr lang="zh-CN" altLang="en-US">
              <a:latin typeface="+mn-ea"/>
              <a:ea typeface="+mn-ea"/>
            </a:endParaRPr>
          </a:p>
        </p:txBody>
      </p:sp>
      <p:cxnSp>
        <p:nvCxnSpPr>
          <p:cNvPr id="9223" name="直接箭头连接符 13"/>
          <p:cNvCxnSpPr>
            <a:cxnSpLocks noChangeShapeType="1"/>
          </p:cNvCxnSpPr>
          <p:nvPr/>
        </p:nvCxnSpPr>
        <p:spPr bwMode="auto">
          <a:xfrm rot="10800000">
            <a:off x="3643313" y="2722563"/>
            <a:ext cx="357187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TextBox 14"/>
          <p:cNvSpPr>
            <a:spLocks noChangeArrowheads="1"/>
          </p:cNvSpPr>
          <p:nvPr/>
        </p:nvSpPr>
        <p:spPr bwMode="auto">
          <a:xfrm>
            <a:off x="3000375" y="250825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b="1">
                <a:solidFill>
                  <a:srgbClr val="000000"/>
                </a:solidFill>
                <a:latin typeface="+mn-ea"/>
                <a:ea typeface="+mn-ea"/>
                <a:sym typeface="Calibri" pitchFamily="34" charset="0"/>
              </a:rPr>
              <a:t>耕地</a:t>
            </a:r>
            <a:endParaRPr lang="zh-CN" altLang="en-US">
              <a:latin typeface="+mn-ea"/>
              <a:ea typeface="+mn-ea"/>
            </a:endParaRPr>
          </a:p>
        </p:txBody>
      </p:sp>
      <p:cxnSp>
        <p:nvCxnSpPr>
          <p:cNvPr id="9225" name="直接箭头连接符 16"/>
          <p:cNvCxnSpPr>
            <a:cxnSpLocks noChangeShapeType="1"/>
          </p:cNvCxnSpPr>
          <p:nvPr/>
        </p:nvCxnSpPr>
        <p:spPr bwMode="auto">
          <a:xfrm rot="10800000">
            <a:off x="2571750" y="2722563"/>
            <a:ext cx="357188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TextBox 17"/>
          <p:cNvSpPr>
            <a:spLocks noChangeArrowheads="1"/>
          </p:cNvSpPr>
          <p:nvPr/>
        </p:nvSpPr>
        <p:spPr bwMode="auto">
          <a:xfrm>
            <a:off x="1643063" y="2508250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b="1">
                <a:solidFill>
                  <a:srgbClr val="000000"/>
                </a:solidFill>
                <a:latin typeface="+mn-ea"/>
                <a:ea typeface="+mn-ea"/>
                <a:sym typeface="Calibri" pitchFamily="34" charset="0"/>
              </a:rPr>
              <a:t>农用地</a:t>
            </a:r>
            <a:endParaRPr lang="zh-CN" altLang="en-US">
              <a:latin typeface="+mn-ea"/>
              <a:ea typeface="+mn-ea"/>
            </a:endParaRPr>
          </a:p>
        </p:txBody>
      </p:sp>
      <p:cxnSp>
        <p:nvCxnSpPr>
          <p:cNvPr id="9227" name="直接箭头连接符 19"/>
          <p:cNvCxnSpPr>
            <a:cxnSpLocks noChangeShapeType="1"/>
          </p:cNvCxnSpPr>
          <p:nvPr/>
        </p:nvCxnSpPr>
        <p:spPr bwMode="auto">
          <a:xfrm rot="10800000">
            <a:off x="1285875" y="2722563"/>
            <a:ext cx="357188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8" name="TextBox 20"/>
          <p:cNvSpPr>
            <a:spLocks noChangeArrowheads="1"/>
          </p:cNvSpPr>
          <p:nvPr/>
        </p:nvSpPr>
        <p:spPr bwMode="auto">
          <a:xfrm>
            <a:off x="642938" y="2509838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b="1">
                <a:solidFill>
                  <a:srgbClr val="000000"/>
                </a:solidFill>
                <a:latin typeface="+mn-ea"/>
                <a:ea typeface="+mn-ea"/>
                <a:sym typeface="Calibri" pitchFamily="34" charset="0"/>
              </a:rPr>
              <a:t>土地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9229" name="圆角矩形 32"/>
          <p:cNvSpPr>
            <a:spLocks noChangeArrowheads="1"/>
          </p:cNvSpPr>
          <p:nvPr/>
        </p:nvSpPr>
        <p:spPr bwMode="auto">
          <a:xfrm>
            <a:off x="5572125" y="2913063"/>
            <a:ext cx="1714500" cy="5715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>
                <a:solidFill>
                  <a:srgbClr val="0000FF"/>
                </a:solidFill>
                <a:latin typeface="+mn-ea"/>
                <a:ea typeface="+mn-ea"/>
                <a:sym typeface="微软雅黑" pitchFamily="34" charset="-122"/>
              </a:rPr>
              <a:t>生态文明</a:t>
            </a:r>
            <a:endParaRPr lang="zh-CN" altLang="en-US" sz="240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9230" name="TextBox 39"/>
          <p:cNvSpPr>
            <a:spLocks noChangeArrowheads="1"/>
          </p:cNvSpPr>
          <p:nvPr/>
        </p:nvSpPr>
        <p:spPr bwMode="auto">
          <a:xfrm>
            <a:off x="7380288" y="2620963"/>
            <a:ext cx="1285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>
                <a:solidFill>
                  <a:srgbClr val="000000"/>
                </a:solidFill>
                <a:latin typeface="+mn-ea"/>
                <a:ea typeface="+mn-ea"/>
                <a:sym typeface="楷体_GB2312" pitchFamily="49" charset="-122"/>
              </a:rPr>
              <a:t>生态价值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9231" name="TextBox 40"/>
          <p:cNvSpPr>
            <a:spLocks noChangeArrowheads="1"/>
          </p:cNvSpPr>
          <p:nvPr/>
        </p:nvSpPr>
        <p:spPr bwMode="auto">
          <a:xfrm>
            <a:off x="7358063" y="32702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>
                <a:solidFill>
                  <a:srgbClr val="000000"/>
                </a:solidFill>
                <a:latin typeface="+mn-ea"/>
                <a:ea typeface="+mn-ea"/>
                <a:sym typeface="楷体_GB2312" pitchFamily="49" charset="-122"/>
              </a:rPr>
              <a:t>生活意义</a:t>
            </a:r>
            <a:endParaRPr lang="zh-CN" altLang="en-US">
              <a:latin typeface="+mn-ea"/>
              <a:ea typeface="+mn-ea"/>
            </a:endParaRPr>
          </a:p>
        </p:txBody>
      </p:sp>
      <p:cxnSp>
        <p:nvCxnSpPr>
          <p:cNvPr id="9232" name="直接箭头连接符 45"/>
          <p:cNvCxnSpPr>
            <a:cxnSpLocks noChangeShapeType="1"/>
            <a:stCxn id="9221" idx="6"/>
            <a:endCxn id="9229" idx="1"/>
          </p:cNvCxnSpPr>
          <p:nvPr/>
        </p:nvCxnSpPr>
        <p:spPr bwMode="auto">
          <a:xfrm>
            <a:off x="5000625" y="2722563"/>
            <a:ext cx="571500" cy="476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3" name="直接箭头连接符 47"/>
          <p:cNvCxnSpPr>
            <a:cxnSpLocks noChangeShapeType="1"/>
            <a:stCxn id="9221" idx="6"/>
            <a:endCxn id="35862" idx="1"/>
          </p:cNvCxnSpPr>
          <p:nvPr/>
        </p:nvCxnSpPr>
        <p:spPr bwMode="auto">
          <a:xfrm flipV="1">
            <a:off x="5000625" y="2233613"/>
            <a:ext cx="571500" cy="488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TextBox 48"/>
          <p:cNvSpPr>
            <a:spLocks noChangeArrowheads="1"/>
          </p:cNvSpPr>
          <p:nvPr/>
        </p:nvSpPr>
        <p:spPr bwMode="auto">
          <a:xfrm>
            <a:off x="7358063" y="174625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b="1">
                <a:solidFill>
                  <a:srgbClr val="000000"/>
                </a:solidFill>
                <a:latin typeface="+mn-ea"/>
                <a:ea typeface="+mn-ea"/>
                <a:sym typeface="楷体_GB2312" pitchFamily="49" charset="-122"/>
              </a:rPr>
              <a:t>生产功能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35862" name="圆角矩形 49"/>
          <p:cNvSpPr>
            <a:spLocks noChangeArrowheads="1"/>
          </p:cNvSpPr>
          <p:nvPr/>
        </p:nvSpPr>
        <p:spPr bwMode="auto">
          <a:xfrm>
            <a:off x="5572118" y="1983909"/>
            <a:ext cx="1714525" cy="50006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  <a:sym typeface="微软雅黑" pitchFamily="34" charset="-122"/>
              </a:rPr>
              <a:t>粮食安全</a:t>
            </a:r>
            <a:endParaRPr lang="zh-CN" alt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236" name="椭圆 71"/>
          <p:cNvSpPr>
            <a:spLocks noChangeArrowheads="1"/>
          </p:cNvSpPr>
          <p:nvPr/>
        </p:nvSpPr>
        <p:spPr bwMode="auto">
          <a:xfrm>
            <a:off x="5357813" y="1198563"/>
            <a:ext cx="784225" cy="5000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rIns="36000" anchor="ctr"/>
          <a:lstStyle/>
          <a:p>
            <a:pPr algn="ctr" eaLnBrk="1" hangingPunct="1">
              <a:defRPr/>
            </a:pPr>
            <a:r>
              <a:rPr lang="zh-CN" altLang="en-US" sz="1600" b="1">
                <a:solidFill>
                  <a:srgbClr val="000000"/>
                </a:solidFill>
                <a:latin typeface="+mn-ea"/>
                <a:ea typeface="+mn-ea"/>
                <a:sym typeface="楷体_GB2312" pitchFamily="49" charset="-122"/>
              </a:rPr>
              <a:t>产量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9237" name="椭圆 72"/>
          <p:cNvSpPr>
            <a:spLocks noChangeArrowheads="1"/>
          </p:cNvSpPr>
          <p:nvPr/>
        </p:nvSpPr>
        <p:spPr bwMode="auto">
          <a:xfrm>
            <a:off x="6429375" y="1198563"/>
            <a:ext cx="785813" cy="5000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1" hangingPunct="1">
              <a:lnSpc>
                <a:spcPts val="1500"/>
              </a:lnSpc>
              <a:defRPr/>
            </a:pPr>
            <a:r>
              <a:rPr lang="zh-CN" altLang="en-US" sz="1600" b="1">
                <a:solidFill>
                  <a:srgbClr val="000000"/>
                </a:solidFill>
                <a:latin typeface="+mn-ea"/>
                <a:ea typeface="+mn-ea"/>
                <a:sym typeface="楷体_GB2312" pitchFamily="49" charset="-122"/>
              </a:rPr>
              <a:t>质量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9238" name="TextBox 74"/>
          <p:cNvSpPr>
            <a:spLocks noChangeArrowheads="1"/>
          </p:cNvSpPr>
          <p:nvPr/>
        </p:nvSpPr>
        <p:spPr bwMode="auto">
          <a:xfrm>
            <a:off x="1357313" y="285750"/>
            <a:ext cx="5786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sym typeface="微软雅黑" pitchFamily="34" charset="-122"/>
              </a:rPr>
              <a:t>耕地质量各要素中土壤质量是核心</a:t>
            </a:r>
            <a:endParaRPr lang="zh-CN" altLang="en-US" sz="1800">
              <a:latin typeface="Arial" pitchFamily="34" charset="0"/>
            </a:endParaRPr>
          </a:p>
        </p:txBody>
      </p:sp>
      <p:sp>
        <p:nvSpPr>
          <p:cNvPr id="9239" name="椭圆 89"/>
          <p:cNvSpPr>
            <a:spLocks noChangeArrowheads="1"/>
          </p:cNvSpPr>
          <p:nvPr/>
        </p:nvSpPr>
        <p:spPr bwMode="auto">
          <a:xfrm>
            <a:off x="4643438" y="3413125"/>
            <a:ext cx="714375" cy="5715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1" hangingPunct="1">
              <a:lnSpc>
                <a:spcPts val="1500"/>
              </a:lnSpc>
              <a:defRPr/>
            </a:pPr>
            <a:r>
              <a:rPr lang="zh-CN" altLang="en-US" sz="1600" b="1">
                <a:solidFill>
                  <a:srgbClr val="000000"/>
                </a:solidFill>
                <a:latin typeface="+mn-ea"/>
                <a:ea typeface="+mn-ea"/>
                <a:sym typeface="楷体_GB2312" pitchFamily="49" charset="-122"/>
              </a:rPr>
              <a:t>自然肥力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9240" name="椭圆 114"/>
          <p:cNvSpPr>
            <a:spLocks noChangeArrowheads="1"/>
          </p:cNvSpPr>
          <p:nvPr/>
        </p:nvSpPr>
        <p:spPr bwMode="auto">
          <a:xfrm>
            <a:off x="3714750" y="3627438"/>
            <a:ext cx="714375" cy="5715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1" hangingPunct="1">
              <a:lnSpc>
                <a:spcPts val="1500"/>
              </a:lnSpc>
              <a:defRPr/>
            </a:pPr>
            <a:r>
              <a:rPr lang="zh-CN" altLang="en-US" sz="1600" b="1">
                <a:solidFill>
                  <a:srgbClr val="000000"/>
                </a:solidFill>
                <a:latin typeface="+mn-ea"/>
                <a:ea typeface="+mn-ea"/>
                <a:sym typeface="楷体_GB2312" pitchFamily="49" charset="-122"/>
              </a:rPr>
              <a:t>人工肥力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9241" name="椭圆 115"/>
          <p:cNvSpPr>
            <a:spLocks noChangeArrowheads="1"/>
          </p:cNvSpPr>
          <p:nvPr/>
        </p:nvSpPr>
        <p:spPr bwMode="auto">
          <a:xfrm>
            <a:off x="2786063" y="3841750"/>
            <a:ext cx="714375" cy="5715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eaLnBrk="1" hangingPunct="1">
              <a:lnSpc>
                <a:spcPts val="1500"/>
              </a:lnSpc>
              <a:defRPr/>
            </a:pPr>
            <a:r>
              <a:rPr lang="zh-CN" altLang="en-US" sz="1600" b="1">
                <a:solidFill>
                  <a:srgbClr val="000000"/>
                </a:solidFill>
                <a:latin typeface="+mn-ea"/>
                <a:ea typeface="+mn-ea"/>
                <a:sym typeface="楷体_GB2312" pitchFamily="49" charset="-122"/>
              </a:rPr>
              <a:t>基础地力</a:t>
            </a:r>
            <a:endParaRPr lang="zh-CN" altLang="en-US">
              <a:latin typeface="+mn-ea"/>
              <a:ea typeface="+mn-ea"/>
            </a:endParaRPr>
          </a:p>
        </p:txBody>
      </p:sp>
      <p:cxnSp>
        <p:nvCxnSpPr>
          <p:cNvPr id="9242" name="直接箭头连接符 134"/>
          <p:cNvCxnSpPr>
            <a:cxnSpLocks noChangeShapeType="1"/>
          </p:cNvCxnSpPr>
          <p:nvPr/>
        </p:nvCxnSpPr>
        <p:spPr bwMode="auto">
          <a:xfrm rot="16200000" flipV="1">
            <a:off x="4643437" y="3055938"/>
            <a:ext cx="428625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3" name="直接箭头连接符 136"/>
          <p:cNvCxnSpPr>
            <a:cxnSpLocks noChangeShapeType="1"/>
            <a:stCxn id="9240" idx="0"/>
            <a:endCxn id="9222" idx="4"/>
          </p:cNvCxnSpPr>
          <p:nvPr/>
        </p:nvCxnSpPr>
        <p:spPr bwMode="auto">
          <a:xfrm rot="5400000" flipH="1" flipV="1">
            <a:off x="3958431" y="3121820"/>
            <a:ext cx="619125" cy="392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4" name="直接箭头连接符 138"/>
          <p:cNvCxnSpPr>
            <a:cxnSpLocks noChangeShapeType="1"/>
          </p:cNvCxnSpPr>
          <p:nvPr/>
        </p:nvCxnSpPr>
        <p:spPr bwMode="auto">
          <a:xfrm rot="5400000" flipH="1" flipV="1">
            <a:off x="3250407" y="2877343"/>
            <a:ext cx="857250" cy="10715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5" name="直接箭头连接符 150"/>
          <p:cNvCxnSpPr>
            <a:cxnSpLocks noChangeShapeType="1"/>
          </p:cNvCxnSpPr>
          <p:nvPr/>
        </p:nvCxnSpPr>
        <p:spPr bwMode="auto">
          <a:xfrm rot="16200000" flipV="1">
            <a:off x="5732463" y="1716087"/>
            <a:ext cx="2857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直接箭头连接符 152"/>
          <p:cNvCxnSpPr>
            <a:cxnSpLocks noChangeShapeType="1"/>
          </p:cNvCxnSpPr>
          <p:nvPr/>
        </p:nvCxnSpPr>
        <p:spPr bwMode="auto">
          <a:xfrm rot="5400000" flipH="1" flipV="1">
            <a:off x="6553994" y="1716881"/>
            <a:ext cx="285750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7" name="直接连接符 155"/>
          <p:cNvSpPr>
            <a:spLocks noChangeShapeType="1"/>
          </p:cNvSpPr>
          <p:nvPr/>
        </p:nvSpPr>
        <p:spPr bwMode="auto">
          <a:xfrm rot="5400000">
            <a:off x="6861175" y="1890713"/>
            <a:ext cx="992187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9248" name="直接连接符 156"/>
          <p:cNvSpPr>
            <a:spLocks noChangeShapeType="1"/>
          </p:cNvSpPr>
          <p:nvPr/>
        </p:nvSpPr>
        <p:spPr bwMode="auto">
          <a:xfrm rot="5400000">
            <a:off x="7166769" y="2810669"/>
            <a:ext cx="3810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9249" name="直接连接符 156"/>
          <p:cNvSpPr>
            <a:spLocks noChangeShapeType="1"/>
          </p:cNvSpPr>
          <p:nvPr/>
        </p:nvSpPr>
        <p:spPr bwMode="auto">
          <a:xfrm rot="5400000">
            <a:off x="7154069" y="3499644"/>
            <a:ext cx="4048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+mn-ea"/>
              <a:ea typeface="+mn-ea"/>
            </a:endParaRPr>
          </a:p>
        </p:txBody>
      </p:sp>
      <p:sp>
        <p:nvSpPr>
          <p:cNvPr id="9250" name="TextBox 42"/>
          <p:cNvSpPr txBox="1">
            <a:spLocks noChangeArrowheads="1"/>
          </p:cNvSpPr>
          <p:nvPr/>
        </p:nvSpPr>
        <p:spPr bwMode="auto">
          <a:xfrm rot="20830790">
            <a:off x="3600450" y="42164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>
                <a:solidFill>
                  <a:srgbClr val="0000FF"/>
                </a:solidFill>
                <a:latin typeface="+mn-ea"/>
                <a:ea typeface="+mn-ea"/>
              </a:rPr>
              <a:t>耕地质量</a:t>
            </a:r>
          </a:p>
        </p:txBody>
      </p:sp>
      <p:pic>
        <p:nvPicPr>
          <p:cNvPr id="9251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14875"/>
            <a:ext cx="8966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8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我国化肥施用现状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一是亩均施用量偏高。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我国农作物亩均化肥用量</a:t>
            </a:r>
            <a:r>
              <a:rPr lang="en-US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21.9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公斤，远高于世界平均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水平，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是美国的</a:t>
            </a:r>
            <a:r>
              <a:rPr lang="en-US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倍，欧盟的</a:t>
            </a:r>
            <a:r>
              <a:rPr lang="en-US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600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zh-CN" sz="2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是施肥不均衡现象突出。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东部发达地区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、长江下游地区和城市郊区施肥量偏高，蔬菜、果树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等经济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园艺作物过量施肥比较普遍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600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是有机肥资源利用率低</a:t>
            </a:r>
            <a:r>
              <a:rPr lang="zh-CN" altLang="zh-CN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有机肥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资源养分利用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不足</a:t>
            </a:r>
            <a:r>
              <a:rPr lang="en-US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40%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。畜禽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粪便养分还田率为</a:t>
            </a:r>
            <a:r>
              <a:rPr lang="en-US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50%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左右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，秸秆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养分还田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率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仅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35%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左右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600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r>
              <a:rPr lang="zh-CN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是施肥结构不平衡。</a:t>
            </a:r>
            <a:r>
              <a:rPr lang="zh-CN" altLang="zh-CN" sz="26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重化肥、轻有机肥，重大量元素肥料、轻中微量元素肥料，重氮肥、轻磷钾肥“三重三轻”问题突出</a:t>
            </a:r>
            <a:r>
              <a:rPr lang="zh-CN" altLang="zh-CN" sz="26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6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55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撒施肥料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988" y="620688"/>
            <a:ext cx="3613532" cy="5506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" name="Picture 6" descr="xu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17" y="388346"/>
            <a:ext cx="4054515" cy="2667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25649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</a:rPr>
              <a:t>红壤酸化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  <p:pic>
        <p:nvPicPr>
          <p:cNvPr id="16" name="Picture 4" descr="PC074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17" y="3197141"/>
            <a:ext cx="4064032" cy="2896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405917" y="5993706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香蕉土传枯萎病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不合理施肥导致耕地质量退化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基础地力低下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土壤养分失衡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耕地土壤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板结酸化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局部地区重金属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超标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04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基础地力</a:t>
            </a:r>
            <a:r>
              <a:rPr lang="zh-CN" altLang="en-US" dirty="0" smtClean="0">
                <a:solidFill>
                  <a:srgbClr val="FF0000"/>
                </a:solidFill>
              </a:rPr>
              <a:t>低下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由于长期过量施用化肥，导致我国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大作粮食平均</a:t>
            </a:r>
            <a:r>
              <a:rPr lang="zh-C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地力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贡献率只有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52%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，比欧美国家低近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个百分点。</a:t>
            </a:r>
            <a:endParaRPr lang="en-US" altLang="zh-C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22" y="2008895"/>
            <a:ext cx="6408712" cy="18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925554"/>
            <a:ext cx="5820829" cy="17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92280" y="4077072"/>
            <a:ext cx="93610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&lt;20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20~30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30~40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40~50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50~60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60~70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70~80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80~90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&gt;90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22048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单季稻</a:t>
            </a:r>
            <a:endParaRPr lang="zh-CN" alt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220486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早   稻</a:t>
            </a:r>
            <a:endParaRPr lang="zh-CN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20486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晚稻</a:t>
            </a:r>
            <a:endParaRPr lang="zh-CN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407707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小麦</a:t>
            </a:r>
            <a:endParaRPr lang="zh-CN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23096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玉米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725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土壤养分</a:t>
            </a:r>
            <a:r>
              <a:rPr lang="zh-CN" altLang="en-US" dirty="0" smtClean="0">
                <a:solidFill>
                  <a:srgbClr val="FF0000"/>
                </a:solidFill>
              </a:rPr>
              <a:t>失衡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 Box 39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125538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全国耕地质量监测显示，由于长期不合理施用化肥，二普以来全国</a:t>
            </a:r>
            <a:r>
              <a:rPr lang="zh-CN" altLang="en-US" sz="20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土壤有效磷增加趋势较为明显；土壤全氮及速效钾含量稍有所增加，但区域间差别明显，如西北区有效磷含量下降、西南区全氮含量下降。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98688"/>
            <a:ext cx="3752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91" y="2198689"/>
            <a:ext cx="354182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275138"/>
            <a:ext cx="3959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85247"/>
            <a:ext cx="3420567" cy="21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328453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西北地区有效磷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525621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西南地区全氮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723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耕地土壤板结酸化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南方各省，土壤酸化越来越严重的趋势，</a:t>
            </a:r>
            <a:r>
              <a:rPr lang="en-US" altLang="zh-CN" sz="2800" dirty="0" smtClean="0">
                <a:solidFill>
                  <a:srgbClr val="0070C0"/>
                </a:solidFill>
              </a:rPr>
              <a:t>20</a:t>
            </a:r>
            <a:r>
              <a:rPr lang="zh-CN" altLang="en-US" sz="2800" dirty="0" smtClean="0">
                <a:solidFill>
                  <a:srgbClr val="0070C0"/>
                </a:solidFill>
              </a:rPr>
              <a:t>年土壤</a:t>
            </a:r>
            <a:r>
              <a:rPr lang="en-US" altLang="zh-CN" sz="2800" dirty="0" smtClean="0">
                <a:solidFill>
                  <a:srgbClr val="0070C0"/>
                </a:solidFill>
              </a:rPr>
              <a:t>pH</a:t>
            </a:r>
            <a:r>
              <a:rPr lang="zh-CN" altLang="en-US" sz="2800" dirty="0" smtClean="0">
                <a:solidFill>
                  <a:srgbClr val="0070C0"/>
                </a:solidFill>
              </a:rPr>
              <a:t>一般下降</a:t>
            </a:r>
            <a:r>
              <a:rPr lang="en-US" altLang="zh-CN" sz="2800" dirty="0" smtClean="0">
                <a:solidFill>
                  <a:srgbClr val="FF0000"/>
                </a:solidFill>
              </a:rPr>
              <a:t>0.2</a:t>
            </a:r>
            <a:r>
              <a:rPr lang="zh-CN" altLang="en-US" sz="2800" dirty="0" smtClean="0">
                <a:solidFill>
                  <a:srgbClr val="FF0000"/>
                </a:solidFill>
              </a:rPr>
              <a:t>～</a:t>
            </a:r>
            <a:r>
              <a:rPr lang="en-US" altLang="zh-CN" sz="2800" dirty="0" smtClean="0">
                <a:solidFill>
                  <a:srgbClr val="FF0000"/>
                </a:solidFill>
              </a:rPr>
              <a:t>1.2</a:t>
            </a:r>
            <a:r>
              <a:rPr lang="zh-CN" altLang="en-US" sz="2800" dirty="0" smtClean="0">
                <a:solidFill>
                  <a:srgbClr val="0070C0"/>
                </a:solidFill>
              </a:rPr>
              <a:t>个单位，平均下降</a:t>
            </a:r>
            <a:r>
              <a:rPr lang="en-US" altLang="zh-CN" sz="2800" dirty="0" smtClean="0">
                <a:solidFill>
                  <a:srgbClr val="FF0000"/>
                </a:solidFill>
              </a:rPr>
              <a:t>0.5-0.6</a:t>
            </a:r>
            <a:r>
              <a:rPr lang="zh-CN" altLang="en-US" sz="2800" dirty="0" smtClean="0">
                <a:solidFill>
                  <a:srgbClr val="0070C0"/>
                </a:solidFill>
              </a:rPr>
              <a:t>单位。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endParaRPr lang="zh-CN" altLang="en-US" sz="2800" dirty="0" smtClean="0"/>
          </a:p>
          <a:p>
            <a:endParaRPr lang="zh-CN" altLang="en-US" dirty="0" smtClean="0"/>
          </a:p>
        </p:txBody>
      </p:sp>
      <p:pic>
        <p:nvPicPr>
          <p:cNvPr id="1026" name="Picture 2" descr="C:\Users\Administrato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3"/>
            <a:ext cx="704691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393</TotalTime>
  <Words>990</Words>
  <Application>Microsoft Office PowerPoint</Application>
  <PresentationFormat>全屏显示(4:3)</PresentationFormat>
  <Paragraphs>143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暗香扑面</vt:lpstr>
      <vt:lpstr>实施化肥零增长   助力耕地质量保护与提升</vt:lpstr>
      <vt:lpstr>报告提纲</vt:lpstr>
      <vt:lpstr>PowerPoint 演示文稿</vt:lpstr>
      <vt:lpstr>我国化肥施用现状</vt:lpstr>
      <vt:lpstr>PowerPoint 演示文稿</vt:lpstr>
      <vt:lpstr>不合理施肥导致耕地质量退化</vt:lpstr>
      <vt:lpstr>基础地力低下</vt:lpstr>
      <vt:lpstr>土壤养分失衡</vt:lpstr>
      <vt:lpstr>耕地土壤板结酸化</vt:lpstr>
      <vt:lpstr>局部重金属产标</vt:lpstr>
      <vt:lpstr>推进化肥量零增长助力耕地质量保护</vt:lpstr>
      <vt:lpstr>总体思路</vt:lpstr>
      <vt:lpstr>PowerPoint 演示文稿</vt:lpstr>
      <vt:lpstr>技术路径</vt:lpstr>
      <vt:lpstr>重点工作</vt:lpstr>
      <vt:lpstr>推进测土配方施肥</vt:lpstr>
      <vt:lpstr>推进施肥方式转变</vt:lpstr>
      <vt:lpstr>推进新肥料新技术应用</vt:lpstr>
      <vt:lpstr>推进有机肥资源利用</vt:lpstr>
      <vt:lpstr>稳步提升耕地质量</vt:lpstr>
      <vt:lpstr>敬请各位专家批评指正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实施化肥零增长   助力耕地质量保护与提升</dc:title>
  <dc:creator>Administrator</dc:creator>
  <cp:lastModifiedBy>辛景树</cp:lastModifiedBy>
  <cp:revision>31</cp:revision>
  <cp:lastPrinted>2016-02-25T02:22:06Z</cp:lastPrinted>
  <dcterms:created xsi:type="dcterms:W3CDTF">2015-11-12T01:22:35Z</dcterms:created>
  <dcterms:modified xsi:type="dcterms:W3CDTF">2016-02-25T02:22:13Z</dcterms:modified>
</cp:coreProperties>
</file>