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1" r:id="rId4"/>
    <p:sldId id="262" r:id="rId5"/>
    <p:sldId id="263" r:id="rId6"/>
    <p:sldId id="265" r:id="rId7"/>
    <p:sldId id="260" r:id="rId8"/>
    <p:sldId id="259" r:id="rId9"/>
    <p:sldId id="264" r:id="rId10"/>
    <p:sldId id="269" r:id="rId11"/>
    <p:sldId id="270" r:id="rId12"/>
    <p:sldId id="266" r:id="rId13"/>
    <p:sldId id="274" r:id="rId14"/>
    <p:sldId id="275" r:id="rId15"/>
    <p:sldId id="276" r:id="rId16"/>
    <p:sldId id="277" r:id="rId17"/>
    <p:sldId id="278" r:id="rId18"/>
    <p:sldId id="280" r:id="rId19"/>
    <p:sldId id="283" r:id="rId20"/>
    <p:sldId id="281" r:id="rId21"/>
    <p:sldId id="282" r:id="rId22"/>
    <p:sldId id="284" r:id="rId23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360" y="-108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4066;&#22330;&#31649;&#29702;&#32452;\&#32479;&#35745;&#24211;\&#22522;&#30784;&#20135;&#38144;&#25968;&#25454;&#24211;\&#30967;&#32933;&#34920;&#35266;&#28040;&#36153;&#65288;DAP&#12289;MAP&#6528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9.8766185476815566E-2"/>
          <c:y val="2.8252405949256338E-2"/>
          <c:w val="0.90067863232070577"/>
          <c:h val="0.71708987477717701"/>
        </c:manualLayout>
      </c:layout>
      <c:barChart>
        <c:barDir val="col"/>
        <c:grouping val="stacked"/>
        <c:ser>
          <c:idx val="0"/>
          <c:order val="0"/>
          <c:tx>
            <c:strRef>
              <c:f>Sheet1!$L$5</c:f>
              <c:strCache>
                <c:ptCount val="1"/>
                <c:pt idx="0">
                  <c:v>DAP</c:v>
                </c:pt>
              </c:strCache>
            </c:strRef>
          </c:tx>
          <c:cat>
            <c:strRef>
              <c:f>Sheet1!$M$4:$Q$4</c:f>
              <c:strCache>
                <c:ptCount val="5"/>
                <c:pt idx="0">
                  <c:v>2010年</c:v>
                </c:pt>
                <c:pt idx="1">
                  <c:v>2011年</c:v>
                </c:pt>
                <c:pt idx="2">
                  <c:v>2012年</c:v>
                </c:pt>
                <c:pt idx="3">
                  <c:v>2013年</c:v>
                </c:pt>
                <c:pt idx="4">
                  <c:v>2014年</c:v>
                </c:pt>
              </c:strCache>
            </c:strRef>
          </c:cat>
          <c:val>
            <c:numRef>
              <c:f>Sheet1!$M$5:$Q$5</c:f>
              <c:numCache>
                <c:formatCode>General</c:formatCode>
                <c:ptCount val="5"/>
                <c:pt idx="0">
                  <c:v>1142</c:v>
                </c:pt>
                <c:pt idx="1">
                  <c:v>1289</c:v>
                </c:pt>
                <c:pt idx="2">
                  <c:v>1466</c:v>
                </c:pt>
                <c:pt idx="3">
                  <c:v>1583.5</c:v>
                </c:pt>
                <c:pt idx="4">
                  <c:v>1544</c:v>
                </c:pt>
              </c:numCache>
            </c:numRef>
          </c:val>
        </c:ser>
        <c:ser>
          <c:idx val="1"/>
          <c:order val="1"/>
          <c:tx>
            <c:strRef>
              <c:f>Sheet1!$L$6</c:f>
              <c:strCache>
                <c:ptCount val="1"/>
                <c:pt idx="0">
                  <c:v>MAP</c:v>
                </c:pt>
              </c:strCache>
            </c:strRef>
          </c:tx>
          <c:cat>
            <c:strRef>
              <c:f>Sheet1!$M$4:$Q$4</c:f>
              <c:strCache>
                <c:ptCount val="5"/>
                <c:pt idx="0">
                  <c:v>2010年</c:v>
                </c:pt>
                <c:pt idx="1">
                  <c:v>2011年</c:v>
                </c:pt>
                <c:pt idx="2">
                  <c:v>2012年</c:v>
                </c:pt>
                <c:pt idx="3">
                  <c:v>2013年</c:v>
                </c:pt>
                <c:pt idx="4">
                  <c:v>2014年</c:v>
                </c:pt>
              </c:strCache>
            </c:strRef>
          </c:cat>
          <c:val>
            <c:numRef>
              <c:f>Sheet1!$M$6:$Q$6</c:f>
              <c:numCache>
                <c:formatCode>General</c:formatCode>
                <c:ptCount val="5"/>
                <c:pt idx="0">
                  <c:v>1133.5999999999999</c:v>
                </c:pt>
                <c:pt idx="1">
                  <c:v>1279</c:v>
                </c:pt>
                <c:pt idx="2">
                  <c:v>1330</c:v>
                </c:pt>
                <c:pt idx="3">
                  <c:v>1145.3</c:v>
                </c:pt>
                <c:pt idx="4">
                  <c:v>1125</c:v>
                </c:pt>
              </c:numCache>
            </c:numRef>
          </c:val>
        </c:ser>
        <c:ser>
          <c:idx val="2"/>
          <c:order val="2"/>
          <c:tx>
            <c:strRef>
              <c:f>Sheet1!$L$7</c:f>
              <c:strCache>
                <c:ptCount val="1"/>
                <c:pt idx="0">
                  <c:v>磷酸基NPK</c:v>
                </c:pt>
              </c:strCache>
            </c:strRef>
          </c:tx>
          <c:cat>
            <c:strRef>
              <c:f>Sheet1!$M$4:$Q$4</c:f>
              <c:strCache>
                <c:ptCount val="5"/>
                <c:pt idx="0">
                  <c:v>2010年</c:v>
                </c:pt>
                <c:pt idx="1">
                  <c:v>2011年</c:v>
                </c:pt>
                <c:pt idx="2">
                  <c:v>2012年</c:v>
                </c:pt>
                <c:pt idx="3">
                  <c:v>2013年</c:v>
                </c:pt>
                <c:pt idx="4">
                  <c:v>2014年</c:v>
                </c:pt>
              </c:strCache>
            </c:strRef>
          </c:cat>
          <c:val>
            <c:numRef>
              <c:f>Sheet1!$M$7:$Q$7</c:f>
              <c:numCache>
                <c:formatCode>General</c:formatCode>
                <c:ptCount val="5"/>
                <c:pt idx="0">
                  <c:v>3249</c:v>
                </c:pt>
                <c:pt idx="1">
                  <c:v>2883</c:v>
                </c:pt>
                <c:pt idx="2">
                  <c:v>3101</c:v>
                </c:pt>
                <c:pt idx="3">
                  <c:v>3396</c:v>
                </c:pt>
                <c:pt idx="4">
                  <c:v>3704</c:v>
                </c:pt>
              </c:numCache>
            </c:numRef>
          </c:val>
        </c:ser>
        <c:ser>
          <c:idx val="3"/>
          <c:order val="3"/>
          <c:tx>
            <c:strRef>
              <c:f>Sheet1!$L$8</c:f>
              <c:strCache>
                <c:ptCount val="1"/>
                <c:pt idx="0">
                  <c:v>TSP</c:v>
                </c:pt>
              </c:strCache>
            </c:strRef>
          </c:tx>
          <c:cat>
            <c:strRef>
              <c:f>Sheet1!$M$4:$Q$4</c:f>
              <c:strCache>
                <c:ptCount val="5"/>
                <c:pt idx="0">
                  <c:v>2010年</c:v>
                </c:pt>
                <c:pt idx="1">
                  <c:v>2011年</c:v>
                </c:pt>
                <c:pt idx="2">
                  <c:v>2012年</c:v>
                </c:pt>
                <c:pt idx="3">
                  <c:v>2013年</c:v>
                </c:pt>
                <c:pt idx="4">
                  <c:v>2014年</c:v>
                </c:pt>
              </c:strCache>
            </c:strRef>
          </c:cat>
          <c:val>
            <c:numRef>
              <c:f>Sheet1!$M$8:$Q$8</c:f>
              <c:numCache>
                <c:formatCode>General</c:formatCode>
                <c:ptCount val="5"/>
                <c:pt idx="0">
                  <c:v>169.6</c:v>
                </c:pt>
                <c:pt idx="1">
                  <c:v>133</c:v>
                </c:pt>
                <c:pt idx="2">
                  <c:v>68</c:v>
                </c:pt>
                <c:pt idx="3">
                  <c:v>99.4</c:v>
                </c:pt>
                <c:pt idx="4">
                  <c:v>120</c:v>
                </c:pt>
              </c:numCache>
            </c:numRef>
          </c:val>
        </c:ser>
        <c:overlap val="100"/>
        <c:axId val="56489472"/>
        <c:axId val="56491008"/>
      </c:barChart>
      <c:catAx>
        <c:axId val="56489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56491008"/>
        <c:crosses val="autoZero"/>
        <c:auto val="1"/>
        <c:lblAlgn val="ctr"/>
        <c:lblOffset val="100"/>
      </c:catAx>
      <c:valAx>
        <c:axId val="56491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56489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0656875290055849"/>
          <c:w val="0.99955030810019341"/>
          <c:h val="9.34312470994412E-2"/>
        </c:manualLayout>
      </c:layout>
      <c:txPr>
        <a:bodyPr/>
        <a:lstStyle/>
        <a:p>
          <a:pPr>
            <a:defRPr sz="1800"/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10471003148685316"/>
          <c:y val="5.7846817799660798E-2"/>
          <c:w val="0.8211607627426194"/>
          <c:h val="0.69574700916843724"/>
        </c:manualLayout>
      </c:layout>
      <c:lineChart>
        <c:grouping val="standard"/>
        <c:ser>
          <c:idx val="0"/>
          <c:order val="0"/>
          <c:tx>
            <c:strRef>
              <c:f>Sheet1!$C$2</c:f>
              <c:strCache>
                <c:ptCount val="1"/>
                <c:pt idx="0">
                  <c:v>产量</c:v>
                </c:pt>
              </c:strCache>
            </c:strRef>
          </c:tx>
          <c:spPr>
            <a:ln w="41275"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none"/>
          </c:marker>
          <c:cat>
            <c:strRef>
              <c:f>Sheet1!$B$3:$B$9</c:f>
              <c:strCache>
                <c:ptCount val="7"/>
                <c:pt idx="1">
                  <c:v>2009年 </c:v>
                </c:pt>
                <c:pt idx="2">
                  <c:v>2010年 </c:v>
                </c:pt>
                <c:pt idx="3">
                  <c:v>2011年 </c:v>
                </c:pt>
                <c:pt idx="4">
                  <c:v>2012年 </c:v>
                </c:pt>
                <c:pt idx="5">
                  <c:v>2013年 </c:v>
                </c:pt>
                <c:pt idx="6">
                  <c:v>2014年 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1">
                  <c:v>1053</c:v>
                </c:pt>
                <c:pt idx="2">
                  <c:v>1171</c:v>
                </c:pt>
                <c:pt idx="3">
                  <c:v>1289</c:v>
                </c:pt>
                <c:pt idx="4">
                  <c:v>1466</c:v>
                </c:pt>
                <c:pt idx="5">
                  <c:v>1584</c:v>
                </c:pt>
                <c:pt idx="6">
                  <c:v>1544</c:v>
                </c:pt>
              </c:numCache>
            </c:numRef>
          </c:val>
        </c:ser>
        <c:ser>
          <c:idx val="3"/>
          <c:order val="2"/>
          <c:tx>
            <c:strRef>
              <c:f>Sheet1!$F$2</c:f>
              <c:strCache>
                <c:ptCount val="1"/>
                <c:pt idx="0">
                  <c:v>出口量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Sheet1!$B$3:$B$9</c:f>
              <c:strCache>
                <c:ptCount val="7"/>
                <c:pt idx="1">
                  <c:v>2009年 </c:v>
                </c:pt>
                <c:pt idx="2">
                  <c:v>2010年 </c:v>
                </c:pt>
                <c:pt idx="3">
                  <c:v>2011年 </c:v>
                </c:pt>
                <c:pt idx="4">
                  <c:v>2012年 </c:v>
                </c:pt>
                <c:pt idx="5">
                  <c:v>2013年 </c:v>
                </c:pt>
                <c:pt idx="6">
                  <c:v>2014年 </c:v>
                </c:pt>
              </c:strCache>
            </c:strRef>
          </c:cat>
          <c:val>
            <c:numRef>
              <c:f>Sheet1!$F$3:$F$9</c:f>
              <c:numCache>
                <c:formatCode>General</c:formatCode>
                <c:ptCount val="7"/>
                <c:pt idx="0">
                  <c:v>0</c:v>
                </c:pt>
                <c:pt idx="1">
                  <c:v>207</c:v>
                </c:pt>
                <c:pt idx="2">
                  <c:v>399</c:v>
                </c:pt>
                <c:pt idx="3">
                  <c:v>402</c:v>
                </c:pt>
                <c:pt idx="4">
                  <c:v>393</c:v>
                </c:pt>
                <c:pt idx="5">
                  <c:v>382</c:v>
                </c:pt>
                <c:pt idx="6">
                  <c:v>488</c:v>
                </c:pt>
              </c:numCache>
            </c:numRef>
          </c:val>
        </c:ser>
        <c:ser>
          <c:idx val="5"/>
          <c:order val="3"/>
          <c:tx>
            <c:strRef>
              <c:f>Sheet1!$H$2</c:f>
              <c:strCache>
                <c:ptCount val="1"/>
                <c:pt idx="0">
                  <c:v>国内资源量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Sheet1!$B$3:$B$9</c:f>
              <c:strCache>
                <c:ptCount val="7"/>
                <c:pt idx="1">
                  <c:v>2009年 </c:v>
                </c:pt>
                <c:pt idx="2">
                  <c:v>2010年 </c:v>
                </c:pt>
                <c:pt idx="3">
                  <c:v>2011年 </c:v>
                </c:pt>
                <c:pt idx="4">
                  <c:v>2012年 </c:v>
                </c:pt>
                <c:pt idx="5">
                  <c:v>2013年 </c:v>
                </c:pt>
                <c:pt idx="6">
                  <c:v>2014年 </c:v>
                </c:pt>
              </c:strCache>
            </c:strRef>
          </c:cat>
          <c:val>
            <c:numRef>
              <c:f>Sheet1!$H$3:$H$9</c:f>
              <c:numCache>
                <c:formatCode>General</c:formatCode>
                <c:ptCount val="7"/>
                <c:pt idx="1">
                  <c:v>889</c:v>
                </c:pt>
                <c:pt idx="2">
                  <c:v>814</c:v>
                </c:pt>
                <c:pt idx="3">
                  <c:v>896</c:v>
                </c:pt>
                <c:pt idx="4">
                  <c:v>1088</c:v>
                </c:pt>
                <c:pt idx="5">
                  <c:v>1218</c:v>
                </c:pt>
                <c:pt idx="6">
                  <c:v>1079</c:v>
                </c:pt>
              </c:numCache>
            </c:numRef>
          </c:val>
        </c:ser>
        <c:marker val="1"/>
        <c:axId val="57555584"/>
        <c:axId val="57569664"/>
      </c:lineChart>
      <c:lineChart>
        <c:grouping val="standard"/>
        <c:ser>
          <c:idx val="1"/>
          <c:order val="1"/>
          <c:tx>
            <c:strRef>
              <c:f>Sheet1!$D$2</c:f>
              <c:strCache>
                <c:ptCount val="1"/>
                <c:pt idx="0">
                  <c:v>进口量</c:v>
                </c:pt>
              </c:strCache>
            </c:strRef>
          </c:tx>
          <c:spPr>
            <a:ln w="41275">
              <a:solidFill>
                <a:schemeClr val="accent5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Sheet1!$B$3:$B$9</c:f>
              <c:strCache>
                <c:ptCount val="7"/>
                <c:pt idx="1">
                  <c:v>2009年 </c:v>
                </c:pt>
                <c:pt idx="2">
                  <c:v>2010年 </c:v>
                </c:pt>
                <c:pt idx="3">
                  <c:v>2011年 </c:v>
                </c:pt>
                <c:pt idx="4">
                  <c:v>2012年 </c:v>
                </c:pt>
                <c:pt idx="5">
                  <c:v>2013年 </c:v>
                </c:pt>
                <c:pt idx="6">
                  <c:v>2014年 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0</c:v>
                </c:pt>
                <c:pt idx="1">
                  <c:v>43</c:v>
                </c:pt>
                <c:pt idx="2">
                  <c:v>42</c:v>
                </c:pt>
                <c:pt idx="3">
                  <c:v>9</c:v>
                </c:pt>
                <c:pt idx="4">
                  <c:v>16</c:v>
                </c:pt>
                <c:pt idx="5">
                  <c:v>17</c:v>
                </c:pt>
                <c:pt idx="6">
                  <c:v>23</c:v>
                </c:pt>
              </c:numCache>
            </c:numRef>
          </c:val>
        </c:ser>
        <c:marker val="1"/>
        <c:axId val="57572736"/>
        <c:axId val="57571200"/>
      </c:lineChart>
      <c:catAx>
        <c:axId val="5755558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57569664"/>
        <c:crosses val="autoZero"/>
        <c:auto val="1"/>
        <c:lblAlgn val="ctr"/>
        <c:lblOffset val="100"/>
      </c:catAx>
      <c:valAx>
        <c:axId val="575696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57555584"/>
        <c:crosses val="autoZero"/>
        <c:crossBetween val="between"/>
      </c:valAx>
      <c:valAx>
        <c:axId val="57571200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57572736"/>
        <c:crosses val="max"/>
        <c:crossBetween val="between"/>
      </c:valAx>
      <c:catAx>
        <c:axId val="57572736"/>
        <c:scaling>
          <c:orientation val="minMax"/>
        </c:scaling>
        <c:delete val="1"/>
        <c:axPos val="b"/>
        <c:tickLblPos val="none"/>
        <c:crossAx val="5757120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"/>
          <c:y val="0.89378990232699562"/>
          <c:w val="0.98918777583744066"/>
          <c:h val="9.8892955708826849E-2"/>
        </c:manualLayout>
      </c:layout>
      <c:txPr>
        <a:bodyPr/>
        <a:lstStyle/>
        <a:p>
          <a:pPr>
            <a:defRPr sz="1800"/>
          </a:pPr>
          <a:endParaRPr lang="zh-CN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67ECAFD-5F09-4D64-A370-65C035758BBD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1C5B3B3-3393-4992-BFBA-E860B267F6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3BE9-C1BD-48C1-8D1F-EF1AFA1279A7}" type="datetimeFigureOut">
              <a:rPr lang="zh-CN" altLang="en-US" smtClean="0"/>
              <a:pPr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9102-D0E2-4991-BC4F-7D9B47508A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黑体" pitchFamily="49" charset="-122"/>
                <a:ea typeface="黑体" pitchFamily="49" charset="-122"/>
              </a:rPr>
              <a:t>中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国磷肥市场分析及预测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/>
          <a:lstStyle/>
          <a:p>
            <a:pPr algn="r"/>
            <a:r>
              <a:rPr lang="zh-CN" altLang="en-US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云农科技：许定国</a:t>
            </a:r>
            <a:endParaRPr lang="zh-CN" altLang="en-US" dirty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>
            <a:stCxn id="6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企业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357430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联想控股投资云农场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" name="Picture 2" descr="http://www.chinaseed114.com/extend/view.php?img=http://mmbiz.qpic.cn/mmbiz/DHtcOomKW226neAPQsFDJY7rUEnISqib6oyRvLu4sKj23eNRhLm3cxnbLV9IkgC9DLoOUW6UuOdzEtQqkym0Fqg/0?wxfrom=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3402937" cy="2258699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>
          <a:xfrm>
            <a:off x="710906" y="4221088"/>
            <a:ext cx="7520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云农场已经形成集农村电商、农村物流、农技服务、农村金融、农民社交等多个领域于一体的农业互联网和云服务综合性平台。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u"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云农场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日上线，目前云农场的种子品种超过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300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个、化肥品种超过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650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个，云农场在全国拥有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多家县级服务中心，村级服务站超过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16000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多个村级站点，市场覆盖了山东、江苏、河南等十几个省份。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>
            <a:stCxn id="6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企业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5900"/>
            <a:ext cx="27622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3357554" y="1571612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京东建立县域服务中心，分区域建立配送中心，在镇级建立服务站，村级设立服务点。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9098" y="3429000"/>
            <a:ext cx="610490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302105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为什么变！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1714488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消费者倒逼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2571744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新技术倒逼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3500438"/>
            <a:ext cx="1645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环境倒逼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2076" y="4357694"/>
            <a:ext cx="2260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竞争对手倒逼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8172" y="5214950"/>
            <a:ext cx="1645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政策倒逼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5967731"/>
            <a:ext cx="2876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潜在竞争对手进入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2586" y="178592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消费者主体在变、消费者消费行为在变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263104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互联网</a:t>
            </a:r>
            <a:r>
              <a:rPr lang="en-US" altLang="zh-CN" dirty="0" smtClean="0">
                <a:solidFill>
                  <a:srgbClr val="C00000"/>
                </a:solidFill>
              </a:rPr>
              <a:t>+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29058" y="3357562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政府和公众对环境破坏的容忍度越来越低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zh-CN" altLang="en-US" dirty="0" smtClean="0">
                <a:solidFill>
                  <a:srgbClr val="C00000"/>
                </a:solidFill>
              </a:rPr>
              <a:t>环境是否友好，成为企业不得不考虑的因素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9058" y="4416990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业内重要企业均在做成重大调整，云天化、金正大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9058" y="5274246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政策调整的结果对单个企业而言结果并不一直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7552" y="600076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京东、阿里、联想等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5" y="2082800"/>
          <a:ext cx="8858281" cy="4418322"/>
        </p:xfrm>
        <a:graphic>
          <a:graphicData uri="http://schemas.openxmlformats.org/drawingml/2006/table">
            <a:tbl>
              <a:tblPr/>
              <a:tblGrid>
                <a:gridCol w="1000134"/>
                <a:gridCol w="1468826"/>
                <a:gridCol w="916437"/>
                <a:gridCol w="1145316"/>
                <a:gridCol w="1308013"/>
                <a:gridCol w="1090762"/>
                <a:gridCol w="1073022"/>
                <a:gridCol w="855771"/>
              </a:tblGrid>
              <a:tr h="463492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品种</a:t>
                      </a:r>
                      <a:endParaRPr lang="zh-CN" sz="2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出口数量（万吨）</a:t>
                      </a:r>
                      <a:endParaRPr lang="zh-CN" sz="2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出口单价（美元）</a:t>
                      </a:r>
                      <a:endParaRPr lang="zh-CN" sz="2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6243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同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比</a:t>
                      </a:r>
                      <a:r>
                        <a:rPr lang="zh-CN" altLang="en-US" sz="2000" kern="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（</a:t>
                      </a:r>
                      <a:r>
                        <a:rPr lang="en-US" altLang="zh-CN" sz="2000" kern="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%</a:t>
                      </a:r>
                      <a:r>
                        <a:rPr lang="zh-CN" altLang="en-US" sz="2000" kern="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）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同比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氮肥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尿素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1361.5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826.5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64.7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294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315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硫酸铵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415.8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20.1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1963.8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127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氯化铵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39.8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80.0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83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128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35.1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磷肥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一铵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232.5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70.9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227.9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412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384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7.0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二铵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488.2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381.9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27.8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438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449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重钙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87.9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77.5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13.4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351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383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8.4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钾肥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硫酸钾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0.08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7737.5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685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862.5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20.5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氯化钾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31.0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29.8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4.2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333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427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21.9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复合肥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宋体"/>
                        </a:rPr>
                        <a:t>氮磷二元肥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74.7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55.8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33.9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278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321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13.2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8794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现状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肘形连接符 7"/>
          <p:cNvCxnSpPr/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72132" y="78579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出口情况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现状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/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乱像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171448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乱像一：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几乎所有的企业都在开发新产品，没有新产品，都会不好意思！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2760645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乱像二：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几乎所有的企业都在分析竞争对手，但却很少认真研究客户！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629" y="3857628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乱像三：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我们大多数企业都在做同一件事情，那就是复制，无论是磷肥企业还是复合肥企业，但很少做独一无二的事情。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5357826"/>
            <a:ext cx="7858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乱像四：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我们大多数企业都太依靠资源本身价值，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如果资源价值得不到体现时，就会发现自身除了资源外，其它一无所有。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现状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/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产量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1142976" y="1643050"/>
          <a:ext cx="685804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2910" y="5403851"/>
            <a:ext cx="7725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近五年化肥产量整体逐步增加，但基础肥料处于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相对稳定阶段。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直接连接符 2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28794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现状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肘形连接符 4"/>
          <p:cNvCxnSpPr/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产量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678629" y="1674011"/>
          <a:ext cx="7786742" cy="3509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5113580"/>
            <a:ext cx="885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dirty="0" smtClean="0">
                <a:latin typeface="+mn-ea"/>
              </a:rPr>
              <a:t>2009</a:t>
            </a:r>
            <a:r>
              <a:rPr lang="zh-CN" altLang="en-US" sz="2700" dirty="0" smtClean="0">
                <a:latin typeface="+mn-ea"/>
              </a:rPr>
              <a:t>年</a:t>
            </a:r>
            <a:r>
              <a:rPr lang="en-US" altLang="zh-CN" sz="2700" dirty="0" smtClean="0">
                <a:latin typeface="+mn-ea"/>
              </a:rPr>
              <a:t>-2013</a:t>
            </a:r>
            <a:r>
              <a:rPr lang="zh-CN" altLang="en-US" sz="2700" dirty="0" smtClean="0">
                <a:latin typeface="+mn-ea"/>
              </a:rPr>
              <a:t>年，国内产量产量和资源量持续增加，但</a:t>
            </a:r>
            <a:r>
              <a:rPr lang="en-US" altLang="zh-CN" sz="2700" dirty="0" smtClean="0">
                <a:latin typeface="+mn-ea"/>
              </a:rPr>
              <a:t>2014</a:t>
            </a:r>
            <a:r>
              <a:rPr lang="zh-CN" altLang="en-US" sz="2700" dirty="0" smtClean="0">
                <a:latin typeface="+mn-ea"/>
              </a:rPr>
              <a:t>年国内产量和资源量均出现拐点，而国内资源量下拐的程度要大的多，主要是因为国内出口量持续均衡被打破所致。</a:t>
            </a:r>
            <a:endParaRPr lang="zh-CN" altLang="en-US" sz="2700" dirty="0"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9058" y="1428736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DAP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情况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接连接符 3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28794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现状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肘形连接符 5"/>
          <p:cNvCxnSpPr/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72132" y="78579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出口情况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50198" y="1785926"/>
          <a:ext cx="5643603" cy="362236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741781"/>
                <a:gridCol w="1542220"/>
                <a:gridCol w="1277267"/>
                <a:gridCol w="1082335"/>
              </a:tblGrid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出口目的国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/>
                        <a:t>2012</a:t>
                      </a:r>
                      <a:r>
                        <a:rPr lang="zh-CN" altLang="en-US" sz="2000" b="1" u="none" strike="noStrike" dirty="0"/>
                        <a:t>年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/>
                        <a:t>2013</a:t>
                      </a:r>
                      <a:r>
                        <a:rPr lang="zh-CN" altLang="en-US" sz="2000" b="1" u="none" strike="noStrike" dirty="0"/>
                        <a:t>年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/>
                        <a:t>2014</a:t>
                      </a:r>
                      <a:r>
                        <a:rPr lang="zh-CN" altLang="en-US" sz="2000" b="1" u="none" strike="noStrike" dirty="0"/>
                        <a:t>年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印度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262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200.9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156.3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巴基斯坦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20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47.5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80.9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越南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31.7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48.7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69.1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美国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0.0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28.2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泰国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16.6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10.0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24.0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日本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17.1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17.3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菲律宾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8.8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6.5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17.1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新西兰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6.8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6.2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16.7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印度尼西亚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8.7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/>
                        <a:t>12.6 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15.5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93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dirty="0"/>
                        <a:t>孟加拉国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13.3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14.3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/>
                        <a:t>13.0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48282" y="1329625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近三年来出口目国的变化情况</a:t>
            </a:r>
            <a:endParaRPr lang="zh-CN" alt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473029"/>
            <a:ext cx="84433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近三年来中国最重要的出口目的国印度的出口数量在</a:t>
            </a:r>
            <a:endParaRPr lang="en-US" altLang="zh-CN" sz="2800" dirty="0" smtClean="0"/>
          </a:p>
          <a:p>
            <a:r>
              <a:rPr lang="zh-CN" altLang="en-US" sz="2800" dirty="0" smtClean="0"/>
              <a:t>不断下降，而巴基斯坦、越南、泰国、菲律宾的市场</a:t>
            </a:r>
            <a:endParaRPr lang="en-US" altLang="zh-CN" sz="2800" dirty="0" smtClean="0"/>
          </a:p>
          <a:p>
            <a:r>
              <a:rPr lang="zh-CN" altLang="en-US" sz="2800" dirty="0" smtClean="0"/>
              <a:t>增量突飞猛进。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71934" y="2559602"/>
            <a:ext cx="4923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华文中宋" pitchFamily="2" charset="-122"/>
                <a:ea typeface="华文中宋" pitchFamily="2" charset="-122"/>
              </a:rPr>
              <a:t>2016</a:t>
            </a:r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年国际市场将有大量的磷肥产能释放</a:t>
            </a:r>
            <a:endParaRPr lang="zh-CN" altLang="en-US" sz="20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302105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远期趋势分析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2428868"/>
            <a:ext cx="2642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u"/>
            </a:pP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出口量降低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3429000"/>
            <a:ext cx="3462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u"/>
            </a:pP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国内用肥量降低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4357694"/>
            <a:ext cx="26420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u"/>
            </a:pP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产品提供到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    服务提供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1934" y="3559734"/>
            <a:ext cx="4722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农发</a:t>
            </a:r>
            <a:r>
              <a:rPr lang="en-US" altLang="zh-CN" sz="2000" dirty="0" smtClean="0">
                <a:latin typeface="华文中宋" pitchFamily="2" charset="-122"/>
                <a:ea typeface="华文中宋" pitchFamily="2" charset="-122"/>
              </a:rPr>
              <a:t>2015(2)</a:t>
            </a:r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号文件已经规定了最迟时间</a:t>
            </a:r>
            <a:endParaRPr lang="zh-CN" altLang="en-US" sz="20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1934" y="4714884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激烈竞争导致附加服务提升</a:t>
            </a:r>
            <a:endParaRPr lang="zh-CN" altLang="en-US" sz="2000" dirty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302105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近期趋势分析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2142" y="2357430"/>
            <a:ext cx="691888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我们预测如果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月前中国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DAP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出口量能达到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390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万吨，国内秋季市场将维持稳定；如果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全年出口量超过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580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万吨，全年国内市场将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稳定。</a:t>
            </a:r>
            <a:endParaRPr lang="zh-CN" altLang="en-US" sz="2800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7693" y="121442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目    录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857752" y="1928802"/>
            <a:ext cx="36433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29388" y="214311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变！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78119" y="264318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为什么变？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4714884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磷肥企业路在何方？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312395" y="312009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现状</a:t>
            </a:r>
            <a:endParaRPr lang="zh-CN" alt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572132" y="364331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远期趋势分析</a:t>
            </a:r>
            <a:endParaRPr lang="zh-CN" altLang="en-US" sz="2800" dirty="0"/>
          </a:p>
        </p:txBody>
      </p:sp>
      <p:sp>
        <p:nvSpPr>
          <p:cNvPr id="14" name="右箭头 13"/>
          <p:cNvSpPr/>
          <p:nvPr/>
        </p:nvSpPr>
        <p:spPr>
          <a:xfrm>
            <a:off x="4572000" y="2214554"/>
            <a:ext cx="107157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572132" y="419166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短期趋势分析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28794" y="302105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磷肥企业路在何方？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1617637"/>
            <a:ext cx="74655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通用电气</a:t>
            </a: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CEO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杰克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·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韦尔奇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曾经反复警告企业“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要么变革，要么死亡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“。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2285984" y="2786058"/>
            <a:ext cx="45720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57224" y="3714752"/>
            <a:ext cx="736611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处在一个外部环境不断变化的行业，根据波特</a:t>
            </a:r>
            <a:endParaRPr lang="en-US" altLang="zh-CN" sz="28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的</a:t>
            </a:r>
            <a:r>
              <a:rPr lang="en-US" altLang="zh-CN" sz="2800" dirty="0" smtClean="0">
                <a:latin typeface="华文细黑" pitchFamily="2" charset="-122"/>
                <a:ea typeface="华文细黑" pitchFamily="2" charset="-122"/>
              </a:rPr>
              <a:t>5</a:t>
            </a:r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力分析模型，一种力量变化，企业就需要</a:t>
            </a:r>
            <a:endParaRPr lang="en-US" altLang="zh-CN" sz="28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及时作出相应调整，现在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种外部力量</a:t>
            </a:r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都在变</a:t>
            </a:r>
            <a:endParaRPr lang="en-US" altLang="zh-CN" sz="28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化，企业要想生存下去，唯有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变革</a:t>
            </a:r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。而起要从</a:t>
            </a:r>
            <a:endParaRPr lang="en-US" altLang="zh-CN" sz="28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被动</a:t>
            </a:r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变革，到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主动</a:t>
            </a:r>
            <a:r>
              <a:rPr lang="zh-CN" altLang="en-US" sz="2800" dirty="0" smtClean="0">
                <a:latin typeface="华文细黑" pitchFamily="2" charset="-122"/>
                <a:ea typeface="华文细黑" pitchFamily="2" charset="-122"/>
              </a:rPr>
              <a:t>变革。</a:t>
            </a:r>
            <a:endParaRPr lang="zh-CN" altLang="en-US" sz="2800" dirty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接连接符 7"/>
          <p:cNvCxnSpPr/>
          <p:nvPr/>
        </p:nvCxnSpPr>
        <p:spPr>
          <a:xfrm>
            <a:off x="-32" y="1357274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28794" y="302105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磷肥企业路在何方？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262002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u"/>
            </a:pPr>
            <a:r>
              <a:rPr lang="zh-CN" altLang="en-US" sz="2800" dirty="0" smtClean="0"/>
              <a:t>调整产品结构</a:t>
            </a:r>
            <a:endParaRPr lang="zh-CN" alt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75898" y="3334408"/>
            <a:ext cx="8079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u"/>
            </a:pPr>
            <a:r>
              <a:rPr lang="zh-CN" altLang="en-US" sz="2800" dirty="0" smtClean="0"/>
              <a:t>创新商业模式：销售模式、运营模式和资本模式</a:t>
            </a:r>
            <a:endParaRPr lang="zh-CN" alt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59805" y="4048788"/>
            <a:ext cx="5925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u"/>
            </a:pPr>
            <a:r>
              <a:rPr lang="zh-CN" altLang="en-US" sz="2800" dirty="0" smtClean="0"/>
              <a:t>核心是做强，做强是企业长青基础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2728737"/>
            <a:ext cx="3839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 smtClean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谢   谢！</a:t>
            </a:r>
            <a:endParaRPr lang="zh-CN" altLang="en-US" sz="7200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" name="肘形连接符 8"/>
          <p:cNvCxnSpPr>
            <a:stCxn id="7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政策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244" y="1857364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u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关税调整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219" y="3110211"/>
            <a:ext cx="202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u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增值税调整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244" y="4100460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u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运费调整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972" y="5110475"/>
            <a:ext cx="3565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u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工业用水、电、气调整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529088"/>
            <a:ext cx="4349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运费连续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年上调，涨幅超过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3571876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化肥恢复增值税，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13%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2285992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关税每年都调整至少一次，今年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不设窗口期。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0" y="5643578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最终实现并轨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>
            <a:stCxn id="6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政策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>
          <a:xfrm>
            <a:off x="214282" y="1857364"/>
            <a:ext cx="8715436" cy="440120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农业部关于印发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《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到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2020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年化肥使用量零增长行动方案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》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和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《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到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2020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年农药使用量零增长行动方案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》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的通知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2000" dirty="0" smtClean="0"/>
              <a:t>农发</a:t>
            </a:r>
            <a:r>
              <a:rPr lang="en-US" altLang="zh-CN" sz="2000" dirty="0" smtClean="0"/>
              <a:t>2015(2)</a:t>
            </a:r>
            <a:r>
              <a:rPr lang="zh-CN" altLang="en-US" sz="2000" dirty="0" smtClean="0"/>
              <a:t>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农业部提出到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年，减少化肥、农药使用量，化肥、农药用量实现零增长。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化肥方面，要扩大测土配方施肥项目实施的范围，通过新技术的运用，提高化肥利用效率。到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2020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年，使测土配方施肥技术推广覆盖率达到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90%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以上，肥料利用率提高到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40%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以上，化肥使用总量实现零增长。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农药方面，要推动农作物病虫害统防统治和绿色防控，优先采用生态控制、物理防治和生物防治措施，开展低毒低残留农药的示范推广。到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2020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年，主要农作物病虫害绿色防控覆盖率达到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30%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，化学农药使用量控实现零增长。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314" y="1785926"/>
            <a:ext cx="8786842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800" b="1" kern="0" dirty="0" smtClean="0">
                <a:solidFill>
                  <a:srgbClr val="C00000"/>
                </a:solidFill>
              </a:rPr>
              <a:t>[</a:t>
            </a:r>
            <a:r>
              <a:rPr lang="zh-CN" altLang="en-US" sz="2800" b="1" dirty="0" smtClean="0">
                <a:solidFill>
                  <a:srgbClr val="C00000"/>
                </a:solidFill>
                <a:ea typeface="宋体" pitchFamily="2" charset="-122"/>
              </a:rPr>
              <a:t>一号文件正式公布 农村改革成为焦点</a:t>
            </a:r>
            <a:r>
              <a:rPr lang="en-US" altLang="zh-CN" sz="2800" b="1" kern="0" dirty="0" smtClean="0">
                <a:solidFill>
                  <a:srgbClr val="C00000"/>
                </a:solidFill>
              </a:rPr>
              <a:t>]</a:t>
            </a:r>
            <a:r>
              <a:rPr lang="zh-CN" altLang="en-US" sz="2800" kern="0" dirty="0" smtClean="0">
                <a:solidFill>
                  <a:srgbClr val="C00000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800" dirty="0" smtClean="0">
                <a:ea typeface="宋体" pitchFamily="2" charset="-122"/>
              </a:rPr>
              <a:t>1</a:t>
            </a:r>
            <a:r>
              <a:rPr lang="zh-CN" altLang="en-US" sz="2800" dirty="0" smtClean="0">
                <a:ea typeface="宋体" pitchFamily="2" charset="-122"/>
              </a:rPr>
              <a:t>月</a:t>
            </a:r>
            <a:r>
              <a:rPr lang="en-US" altLang="zh-CN" sz="2800" dirty="0" smtClean="0">
                <a:ea typeface="宋体" pitchFamily="2" charset="-122"/>
              </a:rPr>
              <a:t>24</a:t>
            </a:r>
            <a:r>
              <a:rPr lang="zh-CN" altLang="en-US" sz="2800" dirty="0" smtClean="0">
                <a:ea typeface="宋体" pitchFamily="2" charset="-122"/>
              </a:rPr>
              <a:t>日，农业部正式出台一号文件。从此次一号文件出台情况来看，主要聚焦四个方面：农业现代化、农村改革、粮食安全和农业信息化，其中农村改革又成为重中之重。</a:t>
            </a:r>
            <a:endParaRPr lang="en-US" altLang="zh-CN" sz="2800" dirty="0" smtClean="0">
              <a:ea typeface="宋体" pitchFamily="2" charset="-122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CN" altLang="en-US" sz="2800" dirty="0" smtClean="0">
                <a:ea typeface="宋体" pitchFamily="2" charset="-122"/>
              </a:rPr>
              <a:t>今年中央首次提出的目标价格改革试点，是完善中国农产品价格形成机制的一个重要举措。所谓目标价格制度，是指由政府设定农产品的目标价格，当实际市场价格高于目标价格时，补贴低收入消费者；当市场价格低于目标价格时，则按差价补贴生产者。</a:t>
            </a:r>
            <a:endParaRPr lang="zh-CN" alt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肘形连接符 7"/>
          <p:cNvCxnSpPr>
            <a:stCxn id="7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政策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85786" y="1997839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2015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月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日到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月</a:t>
            </a:r>
            <a:r>
              <a:rPr lang="en-US" altLang="zh-CN" sz="2800" dirty="0" smtClean="0"/>
              <a:t>15</a:t>
            </a:r>
            <a:r>
              <a:rPr lang="zh-CN" altLang="en-US" sz="2800" dirty="0" smtClean="0"/>
              <a:t>日全国“两会”在京召开。会议期间，河北以及周边各省的环保压力再度升级。大量化工厂等污染型企业被迫停减产，复合肥企业也不例外。</a:t>
            </a:r>
            <a:endParaRPr lang="en-US" altLang="zh-CN" sz="2800" dirty="0" smtClean="0"/>
          </a:p>
          <a:p>
            <a:r>
              <a:rPr lang="zh-CN" altLang="en-US" sz="2800" dirty="0" smtClean="0"/>
              <a:t>     参考今年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月</a:t>
            </a:r>
            <a:r>
              <a:rPr lang="en-US" altLang="zh-CN" sz="2800" dirty="0" smtClean="0"/>
              <a:t>25</a:t>
            </a:r>
            <a:r>
              <a:rPr lang="zh-CN" altLang="en-US" sz="2800" dirty="0" smtClean="0"/>
              <a:t>日，华东环保督查中心对山东省临沂市主要领导进行约谈，整个临沂的复合肥厂也全部停产，具体生产日期待定。仅从工业复合肥对尿素的需求方面分析，大量下游复合肥企业停减产无疑是对尿素行业的考验。</a:t>
            </a:r>
            <a:endParaRPr lang="zh-CN" alt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肘形连接符 7"/>
          <p:cNvCxnSpPr>
            <a:stCxn id="7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政策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5786" y="1571612"/>
            <a:ext cx="10853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[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环保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肘形连接符 7"/>
          <p:cNvCxnSpPr>
            <a:stCxn id="7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72132" y="785794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消费者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1857364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p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种地大户诞生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3143248"/>
            <a:ext cx="3844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p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小户已经不将种地当主业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677" y="4551113"/>
            <a:ext cx="4459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p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城市化进程中，农村将空心化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652" y="5610541"/>
            <a:ext cx="476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p"/>
            </a:pPr>
            <a:r>
              <a:rPr lang="zh-CN" altLang="en-US" sz="24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农村种地人年龄偏大，用工偏贵</a:t>
            </a:r>
            <a:endParaRPr lang="zh-CN" altLang="en-US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183" y="5072074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有３０％左右的农村劳动力到外地就业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00034" y="3649808"/>
            <a:ext cx="70723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目前把土地部分或全部</a:t>
            </a:r>
            <a:r>
              <a:rPr lang="zh-CN" altLang="en-US" sz="2000" u="sng" dirty="0" smtClean="0">
                <a:latin typeface="微软雅黑" pitchFamily="34" charset="-122"/>
                <a:ea typeface="微软雅黑" pitchFamily="34" charset="-122"/>
              </a:rPr>
              <a:t>流转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给他人使用的农户接近６０００万户，占全部承包农户总量的２６％。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4545" y="2357430"/>
            <a:ext cx="7173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月末，土地流转面积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3.8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亿亩，达到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28.8%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，各类专业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大户达到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367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万户，还包括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万个合作社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肘形连接符 7"/>
          <p:cNvCxnSpPr>
            <a:stCxn id="7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企业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57250" y="1714500"/>
            <a:ext cx="8072438" cy="25053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800" b="1" kern="0" dirty="0">
                <a:solidFill>
                  <a:srgbClr val="C00000"/>
                </a:solidFill>
                <a:ea typeface="宋体" pitchFamily="2" charset="-122"/>
              </a:rPr>
              <a:t>[</a:t>
            </a:r>
            <a:r>
              <a:rPr lang="zh-CN" altLang="en-US" sz="2800" b="1" dirty="0">
                <a:solidFill>
                  <a:srgbClr val="C00000"/>
                </a:solidFill>
                <a:ea typeface="宋体" pitchFamily="2" charset="-122"/>
              </a:rPr>
              <a:t>史丹利化肥股份有限公司设立全资子公司史丹利农业服务有限公司</a:t>
            </a:r>
            <a:r>
              <a:rPr lang="en-US" altLang="zh-CN" sz="2800" b="1" kern="0" dirty="0">
                <a:solidFill>
                  <a:srgbClr val="C00000"/>
                </a:solidFill>
                <a:ea typeface="宋体" pitchFamily="2" charset="-122"/>
              </a:rPr>
              <a:t>]</a:t>
            </a:r>
            <a:r>
              <a:rPr lang="zh-CN" altLang="en-US" sz="2800" b="1" kern="0" dirty="0">
                <a:solidFill>
                  <a:srgbClr val="C00000"/>
                </a:solidFill>
                <a:ea typeface="宋体" pitchFamily="2" charset="-122"/>
              </a:rPr>
              <a:t> </a:t>
            </a:r>
            <a:endParaRPr lang="en-US" altLang="zh-CN" sz="2800" b="1" kern="0" dirty="0" smtClean="0">
              <a:solidFill>
                <a:srgbClr val="C00000"/>
              </a:solidFill>
              <a:ea typeface="宋体" pitchFamily="2" charset="-122"/>
            </a:endParaRP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史丹利化肥股份有限公司拟出资人民币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50,000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万元设立全资子公司史丹利农业服务有限公司，通过对外投资、合资合作等方式为种植大户、农业合作社、家庭农场等提供综合性农业解决方案。</a:t>
            </a:r>
            <a:endParaRPr lang="zh-CN" altLang="en-US" sz="24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5786" y="4357694"/>
            <a:ext cx="81439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0" dirty="0" smtClean="0">
                <a:solidFill>
                  <a:srgbClr val="C00000"/>
                </a:solidFill>
                <a:ea typeface="宋体" pitchFamily="2" charset="-122"/>
              </a:rPr>
              <a:t>[</a:t>
            </a:r>
            <a:r>
              <a:rPr lang="zh-CN" altLang="en-US" sz="2800" b="1" dirty="0" smtClean="0">
                <a:solidFill>
                  <a:srgbClr val="C00000"/>
                </a:solidFill>
                <a:ea typeface="宋体" pitchFamily="2" charset="-122"/>
              </a:rPr>
              <a:t>司尔特设立全资子公司上海司尔特电子商务有限公司</a:t>
            </a:r>
            <a:r>
              <a:rPr lang="en-US" altLang="zh-CN" sz="2800" b="1" kern="0" dirty="0" smtClean="0">
                <a:solidFill>
                  <a:srgbClr val="C00000"/>
                </a:solidFill>
                <a:ea typeface="宋体" pitchFamily="2" charset="-122"/>
              </a:rPr>
              <a:t>]</a:t>
            </a:r>
          </a:p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2014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年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12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月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日，安徽省司尔特肥业股份有限公司决定自筹公司自筹资金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5,000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万元在上海自贸区设立全资子公司上海司尔特电子商务有限公司。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2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连接符 4"/>
          <p:cNvCxnSpPr/>
          <p:nvPr/>
        </p:nvCxnSpPr>
        <p:spPr>
          <a:xfrm>
            <a:off x="0" y="1357298"/>
            <a:ext cx="4572000" cy="0"/>
          </a:xfrm>
          <a:prstGeom prst="line">
            <a:avLst/>
          </a:prstGeom>
          <a:ln w="57150">
            <a:gradFill flip="none" rotWithShape="1">
              <a:gsLst>
                <a:gs pos="26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28860" y="302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变！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肘形连接符 6"/>
          <p:cNvCxnSpPr>
            <a:stCxn id="6" idx="3"/>
          </p:cNvCxnSpPr>
          <p:nvPr/>
        </p:nvCxnSpPr>
        <p:spPr>
          <a:xfrm>
            <a:off x="3742040" y="686826"/>
            <a:ext cx="1615778" cy="384720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72132" y="7857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企业</a:t>
            </a:r>
            <a:endParaRPr lang="zh-CN" altLang="en-US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2910" y="2071678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800" b="1" kern="0" dirty="0" smtClean="0">
                <a:solidFill>
                  <a:srgbClr val="C00000"/>
                </a:solidFill>
                <a:ea typeface="宋体" pitchFamily="2" charset="-122"/>
              </a:rPr>
              <a:t>[</a:t>
            </a:r>
            <a:r>
              <a:rPr lang="en-US" altLang="zh-CN" sz="2800" dirty="0" smtClean="0">
                <a:solidFill>
                  <a:srgbClr val="C00000"/>
                </a:solidFill>
                <a:ea typeface="宋体" pitchFamily="2" charset="-122"/>
              </a:rPr>
              <a:t>ICL</a:t>
            </a:r>
            <a:r>
              <a:rPr lang="zh-CN" altLang="en-US" sz="2800" dirty="0" smtClean="0">
                <a:solidFill>
                  <a:srgbClr val="C00000"/>
                </a:solidFill>
                <a:ea typeface="宋体" pitchFamily="2" charset="-122"/>
              </a:rPr>
              <a:t>特肥与青岛七海进出口有限公司的战略合作</a:t>
            </a:r>
            <a:r>
              <a:rPr lang="en-US" altLang="zh-CN" sz="2800" b="1" kern="0" dirty="0" smtClean="0">
                <a:solidFill>
                  <a:srgbClr val="C00000"/>
                </a:solidFill>
                <a:ea typeface="宋体" pitchFamily="2" charset="-122"/>
              </a:rPr>
              <a:t>]</a:t>
            </a:r>
            <a:r>
              <a:rPr lang="zh-CN" altLang="en-US" sz="2800" kern="0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endParaRPr lang="zh-CN" altLang="en-US" sz="2800" kern="0" dirty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8596" y="3143248"/>
            <a:ext cx="828680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史丹利按销量为客户提供专用贷款</a:t>
            </a:r>
            <a:endParaRPr lang="en-US" altLang="zh-CN" sz="28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推广“土地股份合作社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农业职业经理人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社会化服务”等经营方式额度根据客户对史丹利的忠诚度，以及对史丹利每年的购买力来定，一般以销量或者用量的比例作为有效参考。利率无优惠，期限为一年，可以随借随还，实行灵活的还款方式，以此有效降低贷款利息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2536</Words>
  <Application>Microsoft Office PowerPoint</Application>
  <PresentationFormat>全屏显示(4:3)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中国磷肥市场分析及预测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中国磷肥市场分析及预测</dc:title>
  <dc:creator>xdg</dc:creator>
  <cp:lastModifiedBy>User</cp:lastModifiedBy>
  <cp:revision>109</cp:revision>
  <dcterms:created xsi:type="dcterms:W3CDTF">2015-03-23T01:11:23Z</dcterms:created>
  <dcterms:modified xsi:type="dcterms:W3CDTF">2015-04-10T03:23:42Z</dcterms:modified>
</cp:coreProperties>
</file>