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1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9.xml" ContentType="application/vnd.openxmlformats-officedocument.drawingml.chartshapes+xml"/>
  <Override PartName="/ppt/charts/chart12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0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11.xml" ContentType="application/vnd.openxmlformats-officedocument.drawingml.chartshapes+xml"/>
  <Override PartName="/ppt/charts/chart17.xml" ContentType="application/vnd.openxmlformats-officedocument.drawingml.chart+xml"/>
  <Override PartName="/ppt/theme/themeOverride4.xml" ContentType="application/vnd.openxmlformats-officedocument.themeOverride+xml"/>
  <Override PartName="/ppt/drawings/drawing12.xml" ContentType="application/vnd.openxmlformats-officedocument.drawingml.chartshapes+xml"/>
  <Override PartName="/ppt/charts/chart18.xml" ContentType="application/vnd.openxmlformats-officedocument.drawingml.chart+xml"/>
  <Override PartName="/ppt/theme/themeOverride5.xml" ContentType="application/vnd.openxmlformats-officedocument.themeOverride+xml"/>
  <Override PartName="/ppt/drawings/drawing13.xml" ContentType="application/vnd.openxmlformats-officedocument.drawingml.chartshapes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drawings/drawing14.xml" ContentType="application/vnd.openxmlformats-officedocument.drawingml.chartshapes+xml"/>
  <Override PartName="/ppt/charts/chart21.xml" ContentType="application/vnd.openxmlformats-officedocument.drawingml.chart+xml"/>
  <Override PartName="/ppt/drawings/drawing15.xml" ContentType="application/vnd.openxmlformats-officedocument.drawingml.chartshapes+xml"/>
  <Override PartName="/ppt/charts/chart22.xml" ContentType="application/vnd.openxmlformats-officedocument.drawingml.chart+xml"/>
  <Override PartName="/ppt/drawings/drawing16.xml" ContentType="application/vnd.openxmlformats-officedocument.drawingml.chartshapes+xml"/>
  <Override PartName="/ppt/charts/chart23.xml" ContentType="application/vnd.openxmlformats-officedocument.drawingml.chart+xml"/>
  <Override PartName="/ppt/drawings/drawing17.xml" ContentType="application/vnd.openxmlformats-officedocument.drawingml.chartshapes+xml"/>
  <Override PartName="/ppt/charts/chart24.xml" ContentType="application/vnd.openxmlformats-officedocument.drawingml.chart+xml"/>
  <Override PartName="/ppt/drawings/drawing18.xml" ContentType="application/vnd.openxmlformats-officedocument.drawingml.chartshapes+xml"/>
  <Override PartName="/ppt/charts/chart25.xml" ContentType="application/vnd.openxmlformats-officedocument.drawingml.chart+xml"/>
  <Override PartName="/ppt/drawings/drawing19.xml" ContentType="application/vnd.openxmlformats-officedocument.drawingml.chartshapes+xml"/>
  <Override PartName="/ppt/charts/chart2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drawings/drawing20.xml" ContentType="application/vnd.openxmlformats-officedocument.drawingml.chartshapes+xml"/>
  <Override PartName="/ppt/charts/chart27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drawings/drawing21.xml" ContentType="application/vnd.openxmlformats-officedocument.drawingml.chartshapes+xml"/>
  <Override PartName="/ppt/charts/chart28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ppt/drawings/drawing22.xml" ContentType="application/vnd.openxmlformats-officedocument.drawingml.chartshapes+xml"/>
  <Override PartName="/ppt/charts/chart29.xml" ContentType="application/vnd.openxmlformats-officedocument.drawingml.chart+xml"/>
  <Override PartName="/ppt/theme/themeOverride9.xml" ContentType="application/vnd.openxmlformats-officedocument.themeOverride+xml"/>
  <Override PartName="/ppt/drawings/drawing23.xml" ContentType="application/vnd.openxmlformats-officedocument.drawingml.chartshapes+xml"/>
  <Override PartName="/ppt/charts/chart30.xml" ContentType="application/vnd.openxmlformats-officedocument.drawingml.chart+xml"/>
  <Override PartName="/ppt/theme/themeOverride10.xml" ContentType="application/vnd.openxmlformats-officedocument.themeOverride+xml"/>
  <Override PartName="/ppt/drawings/drawing24.xml" ContentType="application/vnd.openxmlformats-officedocument.drawingml.chartshapes+xml"/>
  <Override PartName="/ppt/charts/chart31.xml" ContentType="application/vnd.openxmlformats-officedocument.drawingml.chart+xml"/>
  <Override PartName="/ppt/theme/themeOverride11.xml" ContentType="application/vnd.openxmlformats-officedocument.themeOverride+xml"/>
  <Override PartName="/ppt/drawings/drawing25.xml" ContentType="application/vnd.openxmlformats-officedocument.drawingml.chartshapes+xml"/>
  <Override PartName="/ppt/charts/chart32.xml" ContentType="application/vnd.openxmlformats-officedocument.drawingml.chart+xml"/>
  <Override PartName="/ppt/theme/themeOverride12.xml" ContentType="application/vnd.openxmlformats-officedocument.themeOverride+xml"/>
  <Override PartName="/ppt/drawings/drawing26.xml" ContentType="application/vnd.openxmlformats-officedocument.drawingml.chartshapes+xml"/>
  <Override PartName="/ppt/charts/chart33.xml" ContentType="application/vnd.openxmlformats-officedocument.drawingml.chart+xml"/>
  <Override PartName="/ppt/drawings/drawing27.xml" ContentType="application/vnd.openxmlformats-officedocument.drawingml.chartshapes+xml"/>
  <Override PartName="/ppt/charts/chart34.xml" ContentType="application/vnd.openxmlformats-officedocument.drawingml.chart+xml"/>
  <Override PartName="/ppt/drawings/drawing2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sldIdLst>
    <p:sldId id="394" r:id="rId2"/>
    <p:sldId id="396" r:id="rId3"/>
    <p:sldId id="395" r:id="rId4"/>
    <p:sldId id="403" r:id="rId5"/>
    <p:sldId id="384" r:id="rId6"/>
    <p:sldId id="386" r:id="rId7"/>
    <p:sldId id="420" r:id="rId8"/>
    <p:sldId id="402" r:id="rId9"/>
    <p:sldId id="369" r:id="rId10"/>
    <p:sldId id="410" r:id="rId11"/>
    <p:sldId id="322" r:id="rId12"/>
    <p:sldId id="397" r:id="rId13"/>
    <p:sldId id="390" r:id="rId14"/>
    <p:sldId id="379" r:id="rId15"/>
    <p:sldId id="389" r:id="rId16"/>
    <p:sldId id="407" r:id="rId17"/>
    <p:sldId id="404" r:id="rId18"/>
    <p:sldId id="405" r:id="rId19"/>
    <p:sldId id="406" r:id="rId20"/>
    <p:sldId id="398" r:id="rId21"/>
    <p:sldId id="356" r:id="rId22"/>
    <p:sldId id="313" r:id="rId23"/>
    <p:sldId id="391" r:id="rId24"/>
    <p:sldId id="416" r:id="rId25"/>
    <p:sldId id="418" r:id="rId26"/>
    <p:sldId id="392" r:id="rId27"/>
    <p:sldId id="409" r:id="rId28"/>
    <p:sldId id="419" r:id="rId29"/>
    <p:sldId id="422" r:id="rId30"/>
    <p:sldId id="417" r:id="rId31"/>
    <p:sldId id="415" r:id="rId32"/>
    <p:sldId id="421" r:id="rId33"/>
    <p:sldId id="315" r:id="rId34"/>
    <p:sldId id="400" r:id="rId35"/>
    <p:sldId id="393" r:id="rId36"/>
    <p:sldId id="412" r:id="rId37"/>
    <p:sldId id="399" r:id="rId38"/>
    <p:sldId id="411" r:id="rId39"/>
    <p:sldId id="413" r:id="rId40"/>
    <p:sldId id="414" r:id="rId41"/>
    <p:sldId id="408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407919"/>
    <a:srgbClr val="2B892B"/>
    <a:srgbClr val="309830"/>
    <a:srgbClr val="C4EAA9"/>
    <a:srgbClr val="6CC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4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Tom\Documents\Transf%20Asus\emergency\Tamp%20DAP%20Candles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m\Documents\Charts,%20Data\Charts\consolidation%20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m\Documents\Charts,%20Data\Charts\consolidation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m\Documents\Transf%20Asus\Charts,%20Data\New%20charts%20Beijing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0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\Documents\Charts,%20Data\Charts\New%20chart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\Documents\Charts,%20Data\Charts\New%20chart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\Documents\Charts,%20Data\Charts\New%20charts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Tom\Documents\Charts,%20Data\Charts\China%20exports%20&amp;%20taxation.xlsx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C:\Users\Tom\Documents\Charts,%20Data\Charts\India%20main%20charts.xlsx" TargetMode="External"/><Relationship Id="rId1" Type="http://schemas.openxmlformats.org/officeDocument/2006/relationships/themeOverride" Target="../theme/themeOverride4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3.xml"/><Relationship Id="rId2" Type="http://schemas.openxmlformats.org/officeDocument/2006/relationships/oleObject" Target="file:///C:\Users\Tom\Documents\Charts,%20Data\Charts\India%20main%20charts.xlsx" TargetMode="External"/><Relationship Id="rId1" Type="http://schemas.openxmlformats.org/officeDocument/2006/relationships/themeOverride" Target="../theme/themeOverride5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\Documents\Kingston%20Cord%20Back%20Up\KINGSTON\India\FULL%20INDIA%20S&amp;D%20posn%20Sept%2014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Tom\Documents\Transf%20Asus\emergency\Tamp%20DAP%20Candles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Tom\Documents\Kingston%20Cord%20Back%20Up\KINGSTON\India\FULL%20INDIA%20S&amp;D%20posn%20Sept%2014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Tom\Documents\Kingston%20Cord%20Back%20Up\KINGSTON\India\FULL%20INDIA%20S&amp;D%20posn%20Sept%2014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Users\Tom\Documents\Kingston%20Cord%20Back%20Up\KINGSTON\India\FULL%20INDIA%20S&amp;D%20posn%20Sept%2014.xlsx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C:\Users\Tom\Documents\Kingston%20Cord%20Back%20Up\KINGSTON\India\FULL%20INDIA%20S&amp;D%20posn%20Sept%2014.xlsx" TargetMode="Externa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C:\Users\Tom\Documents\Kingston%20Cord%20Back%20Up\KINGSTON\India\FULL%20INDIA%20S&amp;D%20posn%20Sept%2014.xlsx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Users\Tom\Documents\Kingston%20Cord%20Back%20Up\KINGSTON\India\FULL%20INDIA%20S&amp;D%20posn%20Sept%2014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20.xml"/><Relationship Id="rId4" Type="http://schemas.openxmlformats.org/officeDocument/2006/relationships/oleObject" Target="file:///C:\Users\Tom\Documents\Charts,%20Data\Charts\latest%20Brazil.xlsx" TargetMode="Externa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5" Type="http://schemas.openxmlformats.org/officeDocument/2006/relationships/chartUserShapes" Target="../drawings/drawing21.xml"/><Relationship Id="rId4" Type="http://schemas.openxmlformats.org/officeDocument/2006/relationships/oleObject" Target="file:///C:\Users\Tom\Documents\Charts,%20Data\Charts\latest%20Brazil.xlsx" TargetMode="Externa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5" Type="http://schemas.openxmlformats.org/officeDocument/2006/relationships/chartUserShapes" Target="../drawings/drawing22.xml"/><Relationship Id="rId4" Type="http://schemas.openxmlformats.org/officeDocument/2006/relationships/oleObject" Target="file:///C:\Users\Tom\Documents\Charts,%20Data\Charts\latest%20Brazil.xlsx" TargetMode="Externa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3.xml"/><Relationship Id="rId2" Type="http://schemas.openxmlformats.org/officeDocument/2006/relationships/oleObject" Target="file:///C:\Users\Tom\Documents\Charts,%20Data\Charts\Study%20Charts%20%202%20SAFETY.xlsx" TargetMode="External"/><Relationship Id="rId1" Type="http://schemas.openxmlformats.org/officeDocument/2006/relationships/themeOverride" Target="../theme/themeOverride9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Tom\Documents\Transf%20Asus\emergency\Tamp%20DAP%20Candles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4.xml"/><Relationship Id="rId2" Type="http://schemas.openxmlformats.org/officeDocument/2006/relationships/oleObject" Target="file:///C:\Users\Tom\Documents\Charts,%20Data\Charts\Study%20Charts%20%202%20SAFETY.xlsx" TargetMode="External"/><Relationship Id="rId1" Type="http://schemas.openxmlformats.org/officeDocument/2006/relationships/themeOverride" Target="../theme/themeOverride1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5.xml"/><Relationship Id="rId2" Type="http://schemas.openxmlformats.org/officeDocument/2006/relationships/oleObject" Target="file:///C:\Users\Tom\Documents\Charts,%20Data\Charts\Study%20Charts%20%202%20SAFETY.xlsx" TargetMode="External"/><Relationship Id="rId1" Type="http://schemas.openxmlformats.org/officeDocument/2006/relationships/themeOverride" Target="../theme/themeOverride1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6.xml"/><Relationship Id="rId2" Type="http://schemas.openxmlformats.org/officeDocument/2006/relationships/oleObject" Target="file:///C:\Users\Tom\Documents\Charts,%20Data\Charts\Study%20Charts%20%202%20SAFETY.xlsx" TargetMode="External"/><Relationship Id="rId1" Type="http://schemas.openxmlformats.org/officeDocument/2006/relationships/themeOverride" Target="../theme/themeOverride12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oleObject" Target="file:///C:\Users\Tom\Documents\Transf%20Asus\emergency\Tamp%20DAP%20Candles.xlsx" TargetMode="Externa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oleObject" Target="file:///C:\Users\Tom\Documents\Transf%20Asus\emergency\Tamp%20DAP%20Candle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Tom\Documents\Charts,%20Data\Charts\Study%20Charts%20%202%20SAFETY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Users\Tom\Documents\Charts,%20Data\Charts\Study%20Charts%20%202%20SAFETY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6.xml"/><Relationship Id="rId4" Type="http://schemas.openxmlformats.org/officeDocument/2006/relationships/oleObject" Target="file:///C:\Users\Tom\Documents\Charts,%20Data\Charts\Phosacid%20master%20S&amp;D%20for%20IFA%20Pres%20chart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m\Documents\Charts,%20Data\Charts\consolidation%20chart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m\Documents\Charts,%20Data\Charts\consolidation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m\Documents\Charts,%20Data\Charts\consolidation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zh-CN" altLang="en-US" sz="1800" dirty="0" smtClean="0"/>
              <a:t>坦帕港</a:t>
            </a:r>
            <a:r>
              <a:rPr lang="en-US" altLang="zh-CN" sz="1800" dirty="0" smtClean="0"/>
              <a:t>DAP</a:t>
            </a:r>
            <a:r>
              <a:rPr lang="zh-CN" altLang="en-US" sz="1800" dirty="0" smtClean="0"/>
              <a:t>价格走势</a:t>
            </a:r>
            <a:endParaRPr lang="es-ES" sz="1800" dirty="0" smtClean="0"/>
          </a:p>
          <a:p>
            <a:pPr>
              <a:defRPr sz="1000"/>
            </a:pPr>
            <a:r>
              <a:rPr lang="zh-CN" altLang="en-US" sz="1600" b="0" i="1" u="none" strike="noStrike" baseline="0" dirty="0" smtClean="0"/>
              <a:t>过去两年的最大波段</a:t>
            </a:r>
            <a:r>
              <a:rPr lang="en-US" altLang="zh-CN" sz="1600" b="0" i="1" u="none" strike="noStrike" baseline="0" dirty="0" smtClean="0"/>
              <a:t>175</a:t>
            </a:r>
            <a:r>
              <a:rPr lang="zh-CN" altLang="en-US" sz="1600" b="0" i="1" u="none" strike="noStrike" baseline="0" dirty="0" smtClean="0"/>
              <a:t>美元</a:t>
            </a:r>
            <a:r>
              <a:rPr lang="en-US" altLang="zh-CN" sz="1600" b="0" i="1" u="none" strike="noStrike" baseline="0" dirty="0" smtClean="0"/>
              <a:t>/</a:t>
            </a:r>
            <a:r>
              <a:rPr lang="zh-CN" altLang="en-US" sz="1600" b="0" i="1" u="none" strike="noStrike" baseline="0" dirty="0" smtClean="0"/>
              <a:t>吨</a:t>
            </a:r>
            <a:r>
              <a:rPr lang="en-US" altLang="zh-CN" sz="1600" b="0" i="1" u="none" strike="noStrike" baseline="0" dirty="0" smtClean="0"/>
              <a:t> </a:t>
            </a:r>
            <a:r>
              <a:rPr lang="zh-CN" altLang="en-US" sz="1600" b="0" i="1" u="none" strike="noStrike" baseline="0" dirty="0" smtClean="0"/>
              <a:t>过去五年的最大波段</a:t>
            </a:r>
            <a:r>
              <a:rPr lang="en-US" altLang="zh-CN" sz="1600" b="0" i="1" u="none" strike="noStrike" baseline="0" dirty="0" smtClean="0"/>
              <a:t>400</a:t>
            </a:r>
            <a:r>
              <a:rPr lang="zh-CN" altLang="en-US" sz="1600" b="0" i="1" u="none" strike="noStrike" baseline="0" dirty="0" smtClean="0"/>
              <a:t>美元</a:t>
            </a:r>
            <a:r>
              <a:rPr lang="en-US" altLang="zh-CN" sz="1600" b="0" i="1" u="none" strike="noStrike" baseline="0" dirty="0" smtClean="0"/>
              <a:t>/</a:t>
            </a:r>
            <a:r>
              <a:rPr lang="zh-CN" altLang="en-US" sz="1600" b="0" i="1" u="none" strike="noStrike" baseline="0" dirty="0" smtClean="0"/>
              <a:t>吨</a:t>
            </a:r>
            <a:endParaRPr lang="es-ES" sz="1600" b="0" baseline="0" dirty="0"/>
          </a:p>
        </c:rich>
      </c:tx>
      <c:layout>
        <c:manualLayout>
          <c:xMode val="edge"/>
          <c:yMode val="edge"/>
          <c:x val="0.18206154759306722"/>
          <c:y val="1.8130988267926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99748598618851"/>
          <c:y val="0.12298724567089599"/>
          <c:w val="0.85064930948190132"/>
          <c:h val="0.79278255592272273"/>
        </c:manualLayout>
      </c:layout>
      <c:stockChart>
        <c:ser>
          <c:idx val="0"/>
          <c:order val="0"/>
          <c:tx>
            <c:strRef>
              <c:f>TAMPA!$C$40</c:f>
              <c:strCache>
                <c:ptCount val="1"/>
                <c:pt idx="0">
                  <c:v>Open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TAMPA!$C$85:$C$176</c:f>
              <c:numCache>
                <c:formatCode>#,##0</c:formatCode>
                <c:ptCount val="92"/>
                <c:pt idx="0">
                  <c:v>1145</c:v>
                </c:pt>
                <c:pt idx="1">
                  <c:v>990</c:v>
                </c:pt>
                <c:pt idx="2">
                  <c:v>550</c:v>
                </c:pt>
                <c:pt idx="3">
                  <c:v>500</c:v>
                </c:pt>
                <c:pt idx="4">
                  <c:v>357.5</c:v>
                </c:pt>
                <c:pt idx="5">
                  <c:v>362.5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272.5</c:v>
                </c:pt>
                <c:pt idx="10">
                  <c:v>287</c:v>
                </c:pt>
                <c:pt idx="11">
                  <c:v>307.5</c:v>
                </c:pt>
                <c:pt idx="12">
                  <c:v>321</c:v>
                </c:pt>
                <c:pt idx="13">
                  <c:v>309</c:v>
                </c:pt>
                <c:pt idx="14">
                  <c:v>290</c:v>
                </c:pt>
                <c:pt idx="15">
                  <c:v>305</c:v>
                </c:pt>
                <c:pt idx="16">
                  <c:v>389</c:v>
                </c:pt>
                <c:pt idx="17">
                  <c:v>470</c:v>
                </c:pt>
                <c:pt idx="18">
                  <c:v>505</c:v>
                </c:pt>
                <c:pt idx="19">
                  <c:v>455</c:v>
                </c:pt>
                <c:pt idx="20">
                  <c:v>465</c:v>
                </c:pt>
                <c:pt idx="21">
                  <c:v>450</c:v>
                </c:pt>
                <c:pt idx="22">
                  <c:v>447</c:v>
                </c:pt>
                <c:pt idx="23">
                  <c:v>480</c:v>
                </c:pt>
                <c:pt idx="24">
                  <c:v>517</c:v>
                </c:pt>
                <c:pt idx="25">
                  <c:v>570</c:v>
                </c:pt>
                <c:pt idx="26">
                  <c:v>585</c:v>
                </c:pt>
                <c:pt idx="27">
                  <c:v>597</c:v>
                </c:pt>
                <c:pt idx="28">
                  <c:v>592</c:v>
                </c:pt>
                <c:pt idx="29">
                  <c:v>595</c:v>
                </c:pt>
                <c:pt idx="30">
                  <c:v>615</c:v>
                </c:pt>
                <c:pt idx="31">
                  <c:v>620</c:v>
                </c:pt>
                <c:pt idx="32">
                  <c:v>610</c:v>
                </c:pt>
                <c:pt idx="33">
                  <c:v>607</c:v>
                </c:pt>
                <c:pt idx="34">
                  <c:v>646</c:v>
                </c:pt>
                <c:pt idx="35">
                  <c:v>655</c:v>
                </c:pt>
                <c:pt idx="36">
                  <c:v>650</c:v>
                </c:pt>
                <c:pt idx="37">
                  <c:v>635</c:v>
                </c:pt>
                <c:pt idx="38">
                  <c:v>623</c:v>
                </c:pt>
                <c:pt idx="39">
                  <c:v>605</c:v>
                </c:pt>
                <c:pt idx="40">
                  <c:v>540</c:v>
                </c:pt>
                <c:pt idx="41">
                  <c:v>530</c:v>
                </c:pt>
                <c:pt idx="42">
                  <c:v>511</c:v>
                </c:pt>
                <c:pt idx="43">
                  <c:v>500</c:v>
                </c:pt>
                <c:pt idx="44">
                  <c:v>540</c:v>
                </c:pt>
                <c:pt idx="45">
                  <c:v>563</c:v>
                </c:pt>
                <c:pt idx="46">
                  <c:v>560</c:v>
                </c:pt>
                <c:pt idx="47">
                  <c:v>560</c:v>
                </c:pt>
                <c:pt idx="48">
                  <c:v>560</c:v>
                </c:pt>
                <c:pt idx="49">
                  <c:v>555</c:v>
                </c:pt>
                <c:pt idx="50">
                  <c:v>542</c:v>
                </c:pt>
                <c:pt idx="51">
                  <c:v>505</c:v>
                </c:pt>
                <c:pt idx="52">
                  <c:v>495</c:v>
                </c:pt>
                <c:pt idx="53">
                  <c:v>468</c:v>
                </c:pt>
                <c:pt idx="54">
                  <c:v>486</c:v>
                </c:pt>
                <c:pt idx="55">
                  <c:v>511</c:v>
                </c:pt>
                <c:pt idx="56">
                  <c:v>495</c:v>
                </c:pt>
                <c:pt idx="57">
                  <c:v>478</c:v>
                </c:pt>
                <c:pt idx="58">
                  <c:v>465</c:v>
                </c:pt>
                <c:pt idx="59">
                  <c:v>454</c:v>
                </c:pt>
                <c:pt idx="60">
                  <c:v>405</c:v>
                </c:pt>
                <c:pt idx="61">
                  <c:v>400</c:v>
                </c:pt>
                <c:pt idx="62">
                  <c:v>355</c:v>
                </c:pt>
                <c:pt idx="63">
                  <c:v>347</c:v>
                </c:pt>
                <c:pt idx="64">
                  <c:v>395</c:v>
                </c:pt>
                <c:pt idx="65">
                  <c:v>470</c:v>
                </c:pt>
                <c:pt idx="66">
                  <c:v>495</c:v>
                </c:pt>
                <c:pt idx="67">
                  <c:v>465</c:v>
                </c:pt>
                <c:pt idx="68">
                  <c:v>455</c:v>
                </c:pt>
                <c:pt idx="69">
                  <c:v>445</c:v>
                </c:pt>
                <c:pt idx="70">
                  <c:v>490</c:v>
                </c:pt>
                <c:pt idx="71">
                  <c:v>510</c:v>
                </c:pt>
                <c:pt idx="72">
                  <c:v>495</c:v>
                </c:pt>
                <c:pt idx="73">
                  <c:v>465</c:v>
                </c:pt>
                <c:pt idx="74">
                  <c:v>461</c:v>
                </c:pt>
                <c:pt idx="75">
                  <c:v>450</c:v>
                </c:pt>
                <c:pt idx="76">
                  <c:v>475</c:v>
                </c:pt>
                <c:pt idx="77">
                  <c:v>483</c:v>
                </c:pt>
                <c:pt idx="78">
                  <c:v>483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TAMPA!$D$40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TAMPA!$D$85:$D$176</c:f>
              <c:numCache>
                <c:formatCode>#,##0</c:formatCode>
                <c:ptCount val="92"/>
                <c:pt idx="0">
                  <c:v>1145</c:v>
                </c:pt>
                <c:pt idx="1">
                  <c:v>1012.5</c:v>
                </c:pt>
                <c:pt idx="2">
                  <c:v>590</c:v>
                </c:pt>
                <c:pt idx="3">
                  <c:v>505</c:v>
                </c:pt>
                <c:pt idx="4">
                  <c:v>370</c:v>
                </c:pt>
                <c:pt idx="5">
                  <c:v>374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286</c:v>
                </c:pt>
                <c:pt idx="10">
                  <c:v>305</c:v>
                </c:pt>
                <c:pt idx="11">
                  <c:v>322</c:v>
                </c:pt>
                <c:pt idx="12">
                  <c:v>321</c:v>
                </c:pt>
                <c:pt idx="13">
                  <c:v>310</c:v>
                </c:pt>
                <c:pt idx="14">
                  <c:v>320</c:v>
                </c:pt>
                <c:pt idx="15">
                  <c:v>385</c:v>
                </c:pt>
                <c:pt idx="16">
                  <c:v>475</c:v>
                </c:pt>
                <c:pt idx="17">
                  <c:v>512</c:v>
                </c:pt>
                <c:pt idx="18">
                  <c:v>510</c:v>
                </c:pt>
                <c:pt idx="19">
                  <c:v>470</c:v>
                </c:pt>
                <c:pt idx="20">
                  <c:v>467</c:v>
                </c:pt>
                <c:pt idx="21">
                  <c:v>450</c:v>
                </c:pt>
                <c:pt idx="22">
                  <c:v>475</c:v>
                </c:pt>
                <c:pt idx="23">
                  <c:v>515</c:v>
                </c:pt>
                <c:pt idx="24">
                  <c:v>575</c:v>
                </c:pt>
                <c:pt idx="25">
                  <c:v>595</c:v>
                </c:pt>
                <c:pt idx="26">
                  <c:v>601</c:v>
                </c:pt>
                <c:pt idx="27">
                  <c:v>600</c:v>
                </c:pt>
                <c:pt idx="28">
                  <c:v>600</c:v>
                </c:pt>
                <c:pt idx="29">
                  <c:v>615</c:v>
                </c:pt>
                <c:pt idx="30">
                  <c:v>625</c:v>
                </c:pt>
                <c:pt idx="31">
                  <c:v>627</c:v>
                </c:pt>
                <c:pt idx="32">
                  <c:v>618</c:v>
                </c:pt>
                <c:pt idx="33">
                  <c:v>646</c:v>
                </c:pt>
                <c:pt idx="34">
                  <c:v>660</c:v>
                </c:pt>
                <c:pt idx="35">
                  <c:v>660</c:v>
                </c:pt>
                <c:pt idx="36">
                  <c:v>650</c:v>
                </c:pt>
                <c:pt idx="37">
                  <c:v>637</c:v>
                </c:pt>
                <c:pt idx="38">
                  <c:v>600</c:v>
                </c:pt>
                <c:pt idx="39">
                  <c:v>607</c:v>
                </c:pt>
                <c:pt idx="40">
                  <c:v>545</c:v>
                </c:pt>
                <c:pt idx="41">
                  <c:v>535</c:v>
                </c:pt>
                <c:pt idx="42">
                  <c:v>495</c:v>
                </c:pt>
                <c:pt idx="43">
                  <c:v>494</c:v>
                </c:pt>
                <c:pt idx="44">
                  <c:v>550</c:v>
                </c:pt>
                <c:pt idx="45">
                  <c:v>560</c:v>
                </c:pt>
                <c:pt idx="46">
                  <c:v>570</c:v>
                </c:pt>
                <c:pt idx="47">
                  <c:v>570</c:v>
                </c:pt>
                <c:pt idx="48">
                  <c:v>570</c:v>
                </c:pt>
                <c:pt idx="49">
                  <c:v>560</c:v>
                </c:pt>
                <c:pt idx="50">
                  <c:v>543</c:v>
                </c:pt>
                <c:pt idx="51">
                  <c:v>495</c:v>
                </c:pt>
                <c:pt idx="52">
                  <c:v>496</c:v>
                </c:pt>
                <c:pt idx="53">
                  <c:v>486</c:v>
                </c:pt>
                <c:pt idx="54">
                  <c:v>510</c:v>
                </c:pt>
                <c:pt idx="55">
                  <c:v>515</c:v>
                </c:pt>
                <c:pt idx="56">
                  <c:v>500</c:v>
                </c:pt>
                <c:pt idx="57">
                  <c:v>482</c:v>
                </c:pt>
                <c:pt idx="58">
                  <c:v>460</c:v>
                </c:pt>
                <c:pt idx="59">
                  <c:v>455</c:v>
                </c:pt>
                <c:pt idx="60">
                  <c:v>407</c:v>
                </c:pt>
                <c:pt idx="61">
                  <c:v>402</c:v>
                </c:pt>
                <c:pt idx="62">
                  <c:v>360</c:v>
                </c:pt>
                <c:pt idx="63">
                  <c:v>345</c:v>
                </c:pt>
                <c:pt idx="64">
                  <c:v>445</c:v>
                </c:pt>
                <c:pt idx="65">
                  <c:v>500</c:v>
                </c:pt>
                <c:pt idx="66">
                  <c:v>500</c:v>
                </c:pt>
                <c:pt idx="67">
                  <c:v>475</c:v>
                </c:pt>
                <c:pt idx="68">
                  <c:v>455</c:v>
                </c:pt>
                <c:pt idx="69">
                  <c:v>480</c:v>
                </c:pt>
                <c:pt idx="70">
                  <c:v>511</c:v>
                </c:pt>
                <c:pt idx="71">
                  <c:v>511</c:v>
                </c:pt>
                <c:pt idx="72">
                  <c:v>500</c:v>
                </c:pt>
                <c:pt idx="73">
                  <c:v>470</c:v>
                </c:pt>
                <c:pt idx="74">
                  <c:v>462</c:v>
                </c:pt>
                <c:pt idx="75">
                  <c:v>472</c:v>
                </c:pt>
                <c:pt idx="76">
                  <c:v>487</c:v>
                </c:pt>
                <c:pt idx="77">
                  <c:v>487</c:v>
                </c:pt>
                <c:pt idx="78">
                  <c:v>485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TAMPA!$E$40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TAMPA!$E$85:$E$176</c:f>
              <c:numCache>
                <c:formatCode>#,##0</c:formatCode>
                <c:ptCount val="92"/>
                <c:pt idx="0">
                  <c:v>1050</c:v>
                </c:pt>
                <c:pt idx="1">
                  <c:v>550</c:v>
                </c:pt>
                <c:pt idx="2">
                  <c:v>520</c:v>
                </c:pt>
                <c:pt idx="3">
                  <c:v>375</c:v>
                </c:pt>
                <c:pt idx="4">
                  <c:v>330</c:v>
                </c:pt>
                <c:pt idx="5">
                  <c:v>360</c:v>
                </c:pt>
                <c:pt idx="6">
                  <c:v>335</c:v>
                </c:pt>
                <c:pt idx="7">
                  <c:v>312</c:v>
                </c:pt>
                <c:pt idx="8">
                  <c:v>270</c:v>
                </c:pt>
                <c:pt idx="9">
                  <c:v>270</c:v>
                </c:pt>
                <c:pt idx="10">
                  <c:v>285</c:v>
                </c:pt>
                <c:pt idx="11">
                  <c:v>305</c:v>
                </c:pt>
                <c:pt idx="12">
                  <c:v>310</c:v>
                </c:pt>
                <c:pt idx="13">
                  <c:v>297</c:v>
                </c:pt>
                <c:pt idx="14">
                  <c:v>280</c:v>
                </c:pt>
                <c:pt idx="15">
                  <c:v>300</c:v>
                </c:pt>
                <c:pt idx="16">
                  <c:v>388</c:v>
                </c:pt>
                <c:pt idx="17">
                  <c:v>465</c:v>
                </c:pt>
                <c:pt idx="18">
                  <c:v>450</c:v>
                </c:pt>
                <c:pt idx="19">
                  <c:v>455</c:v>
                </c:pt>
                <c:pt idx="20">
                  <c:v>447</c:v>
                </c:pt>
                <c:pt idx="21">
                  <c:v>442</c:v>
                </c:pt>
                <c:pt idx="22">
                  <c:v>450</c:v>
                </c:pt>
                <c:pt idx="23">
                  <c:v>477</c:v>
                </c:pt>
                <c:pt idx="24">
                  <c:v>515</c:v>
                </c:pt>
                <c:pt idx="25">
                  <c:v>569</c:v>
                </c:pt>
                <c:pt idx="26">
                  <c:v>582</c:v>
                </c:pt>
                <c:pt idx="27">
                  <c:v>585</c:v>
                </c:pt>
                <c:pt idx="28">
                  <c:v>590</c:v>
                </c:pt>
                <c:pt idx="29">
                  <c:v>595</c:v>
                </c:pt>
                <c:pt idx="30">
                  <c:v>615</c:v>
                </c:pt>
                <c:pt idx="31">
                  <c:v>610</c:v>
                </c:pt>
                <c:pt idx="32">
                  <c:v>602</c:v>
                </c:pt>
                <c:pt idx="33">
                  <c:v>607</c:v>
                </c:pt>
                <c:pt idx="34">
                  <c:v>646</c:v>
                </c:pt>
                <c:pt idx="35">
                  <c:v>650</c:v>
                </c:pt>
                <c:pt idx="36">
                  <c:v>630</c:v>
                </c:pt>
                <c:pt idx="37">
                  <c:v>620</c:v>
                </c:pt>
                <c:pt idx="38">
                  <c:v>630</c:v>
                </c:pt>
                <c:pt idx="39">
                  <c:v>550</c:v>
                </c:pt>
                <c:pt idx="40">
                  <c:v>520</c:v>
                </c:pt>
                <c:pt idx="41">
                  <c:v>520</c:v>
                </c:pt>
                <c:pt idx="42">
                  <c:v>517</c:v>
                </c:pt>
                <c:pt idx="43">
                  <c:v>550</c:v>
                </c:pt>
                <c:pt idx="44">
                  <c:v>580</c:v>
                </c:pt>
                <c:pt idx="45">
                  <c:v>580</c:v>
                </c:pt>
                <c:pt idx="46">
                  <c:v>555</c:v>
                </c:pt>
                <c:pt idx="47">
                  <c:v>548</c:v>
                </c:pt>
                <c:pt idx="48">
                  <c:v>559</c:v>
                </c:pt>
                <c:pt idx="49">
                  <c:v>538</c:v>
                </c:pt>
                <c:pt idx="50">
                  <c:v>500</c:v>
                </c:pt>
                <c:pt idx="51">
                  <c:v>495</c:v>
                </c:pt>
                <c:pt idx="52">
                  <c:v>460</c:v>
                </c:pt>
                <c:pt idx="53">
                  <c:v>460</c:v>
                </c:pt>
                <c:pt idx="54">
                  <c:v>484</c:v>
                </c:pt>
                <c:pt idx="55">
                  <c:v>505</c:v>
                </c:pt>
                <c:pt idx="56">
                  <c:v>470</c:v>
                </c:pt>
                <c:pt idx="57">
                  <c:v>465</c:v>
                </c:pt>
                <c:pt idx="58">
                  <c:v>450</c:v>
                </c:pt>
                <c:pt idx="59">
                  <c:v>407</c:v>
                </c:pt>
                <c:pt idx="60">
                  <c:v>400</c:v>
                </c:pt>
                <c:pt idx="61">
                  <c:v>358</c:v>
                </c:pt>
                <c:pt idx="62">
                  <c:v>335</c:v>
                </c:pt>
                <c:pt idx="63">
                  <c:v>380</c:v>
                </c:pt>
                <c:pt idx="64">
                  <c:v>475</c:v>
                </c:pt>
                <c:pt idx="65">
                  <c:v>470</c:v>
                </c:pt>
                <c:pt idx="66">
                  <c:v>495</c:v>
                </c:pt>
                <c:pt idx="67">
                  <c:v>450</c:v>
                </c:pt>
                <c:pt idx="68">
                  <c:v>440</c:v>
                </c:pt>
                <c:pt idx="69">
                  <c:v>445</c:v>
                </c:pt>
                <c:pt idx="70">
                  <c:v>488</c:v>
                </c:pt>
                <c:pt idx="71">
                  <c:v>490</c:v>
                </c:pt>
                <c:pt idx="72">
                  <c:v>462</c:v>
                </c:pt>
                <c:pt idx="73">
                  <c:v>460</c:v>
                </c:pt>
                <c:pt idx="74">
                  <c:v>442</c:v>
                </c:pt>
                <c:pt idx="75">
                  <c:v>448</c:v>
                </c:pt>
                <c:pt idx="76">
                  <c:v>474</c:v>
                </c:pt>
                <c:pt idx="77">
                  <c:v>480</c:v>
                </c:pt>
                <c:pt idx="78">
                  <c:v>470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TAMPA!$F$40</c:f>
              <c:strCache>
                <c:ptCount val="1"/>
                <c:pt idx="0">
                  <c:v>Close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TAMPA!$F$85:$F$176</c:f>
              <c:numCache>
                <c:formatCode>#,##0</c:formatCode>
                <c:ptCount val="92"/>
                <c:pt idx="0">
                  <c:v>1050</c:v>
                </c:pt>
                <c:pt idx="1">
                  <c:v>575</c:v>
                </c:pt>
                <c:pt idx="2">
                  <c:v>520</c:v>
                </c:pt>
                <c:pt idx="3">
                  <c:v>395</c:v>
                </c:pt>
                <c:pt idx="4">
                  <c:v>370</c:v>
                </c:pt>
                <c:pt idx="5">
                  <c:v>368</c:v>
                </c:pt>
                <c:pt idx="6">
                  <c:v>345</c:v>
                </c:pt>
                <c:pt idx="7">
                  <c:v>339</c:v>
                </c:pt>
                <c:pt idx="8">
                  <c:v>290</c:v>
                </c:pt>
                <c:pt idx="9">
                  <c:v>280</c:v>
                </c:pt>
                <c:pt idx="10">
                  <c:v>300</c:v>
                </c:pt>
                <c:pt idx="11">
                  <c:v>322</c:v>
                </c:pt>
                <c:pt idx="12">
                  <c:v>310</c:v>
                </c:pt>
                <c:pt idx="13">
                  <c:v>298</c:v>
                </c:pt>
                <c:pt idx="14">
                  <c:v>315</c:v>
                </c:pt>
                <c:pt idx="15">
                  <c:v>380</c:v>
                </c:pt>
                <c:pt idx="16">
                  <c:v>470</c:v>
                </c:pt>
                <c:pt idx="17">
                  <c:v>500</c:v>
                </c:pt>
                <c:pt idx="18">
                  <c:v>460</c:v>
                </c:pt>
                <c:pt idx="19">
                  <c:v>468</c:v>
                </c:pt>
                <c:pt idx="20">
                  <c:v>447</c:v>
                </c:pt>
                <c:pt idx="21">
                  <c:v>453</c:v>
                </c:pt>
                <c:pt idx="22">
                  <c:v>473</c:v>
                </c:pt>
                <c:pt idx="23">
                  <c:v>512</c:v>
                </c:pt>
                <c:pt idx="24">
                  <c:v>570</c:v>
                </c:pt>
                <c:pt idx="25">
                  <c:v>593</c:v>
                </c:pt>
                <c:pt idx="26">
                  <c:v>600</c:v>
                </c:pt>
                <c:pt idx="27">
                  <c:v>600</c:v>
                </c:pt>
                <c:pt idx="28">
                  <c:v>600</c:v>
                </c:pt>
                <c:pt idx="29">
                  <c:v>614</c:v>
                </c:pt>
                <c:pt idx="30">
                  <c:v>618</c:v>
                </c:pt>
                <c:pt idx="31">
                  <c:v>612</c:v>
                </c:pt>
                <c:pt idx="32">
                  <c:v>612</c:v>
                </c:pt>
                <c:pt idx="33">
                  <c:v>645</c:v>
                </c:pt>
                <c:pt idx="34">
                  <c:v>655</c:v>
                </c:pt>
                <c:pt idx="35">
                  <c:v>655</c:v>
                </c:pt>
                <c:pt idx="36">
                  <c:v>637</c:v>
                </c:pt>
                <c:pt idx="37">
                  <c:v>625</c:v>
                </c:pt>
                <c:pt idx="38">
                  <c:v>600</c:v>
                </c:pt>
                <c:pt idx="39">
                  <c:v>550</c:v>
                </c:pt>
                <c:pt idx="40">
                  <c:v>522</c:v>
                </c:pt>
                <c:pt idx="41">
                  <c:v>510</c:v>
                </c:pt>
                <c:pt idx="42">
                  <c:v>500</c:v>
                </c:pt>
                <c:pt idx="43">
                  <c:v>545</c:v>
                </c:pt>
                <c:pt idx="44">
                  <c:v>575</c:v>
                </c:pt>
                <c:pt idx="45">
                  <c:v>565</c:v>
                </c:pt>
                <c:pt idx="46">
                  <c:v>560</c:v>
                </c:pt>
                <c:pt idx="47">
                  <c:v>560</c:v>
                </c:pt>
                <c:pt idx="48">
                  <c:v>568</c:v>
                </c:pt>
                <c:pt idx="49">
                  <c:v>540</c:v>
                </c:pt>
                <c:pt idx="50">
                  <c:v>500</c:v>
                </c:pt>
                <c:pt idx="51">
                  <c:v>490</c:v>
                </c:pt>
                <c:pt idx="52">
                  <c:v>465</c:v>
                </c:pt>
                <c:pt idx="53">
                  <c:v>485</c:v>
                </c:pt>
                <c:pt idx="54">
                  <c:v>508</c:v>
                </c:pt>
                <c:pt idx="55">
                  <c:v>507</c:v>
                </c:pt>
                <c:pt idx="56">
                  <c:v>475</c:v>
                </c:pt>
                <c:pt idx="57">
                  <c:v>466</c:v>
                </c:pt>
                <c:pt idx="58">
                  <c:v>450</c:v>
                </c:pt>
                <c:pt idx="59">
                  <c:v>410</c:v>
                </c:pt>
                <c:pt idx="60">
                  <c:v>402</c:v>
                </c:pt>
                <c:pt idx="61">
                  <c:v>360</c:v>
                </c:pt>
                <c:pt idx="62">
                  <c:v>337</c:v>
                </c:pt>
                <c:pt idx="63">
                  <c:v>378</c:v>
                </c:pt>
                <c:pt idx="64">
                  <c:v>470</c:v>
                </c:pt>
                <c:pt idx="65">
                  <c:v>500</c:v>
                </c:pt>
                <c:pt idx="66">
                  <c:v>500</c:v>
                </c:pt>
                <c:pt idx="67">
                  <c:v>452</c:v>
                </c:pt>
                <c:pt idx="68">
                  <c:v>450</c:v>
                </c:pt>
                <c:pt idx="69">
                  <c:v>477</c:v>
                </c:pt>
                <c:pt idx="70">
                  <c:v>510</c:v>
                </c:pt>
                <c:pt idx="71">
                  <c:v>492</c:v>
                </c:pt>
                <c:pt idx="72">
                  <c:v>465</c:v>
                </c:pt>
                <c:pt idx="73">
                  <c:v>462</c:v>
                </c:pt>
                <c:pt idx="74">
                  <c:v>446</c:v>
                </c:pt>
                <c:pt idx="75">
                  <c:v>470</c:v>
                </c:pt>
                <c:pt idx="76">
                  <c:v>485</c:v>
                </c:pt>
                <c:pt idx="77">
                  <c:v>485</c:v>
                </c:pt>
                <c:pt idx="78">
                  <c:v>472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upDownBars>
          <c:gapWidth val="150"/>
          <c:upBars>
            <c:spPr>
              <a:solidFill>
                <a:srgbClr val="309830"/>
              </a:solidFill>
            </c:spPr>
          </c:upBars>
          <c:downBars>
            <c:spPr>
              <a:solidFill>
                <a:srgbClr val="FF0000"/>
              </a:solidFill>
            </c:spPr>
          </c:downBars>
        </c:upDownBars>
        <c:axId val="205519744"/>
        <c:axId val="202604416"/>
      </c:stockChart>
      <c:catAx>
        <c:axId val="2055197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2700000"/>
          <a:lstStyle/>
          <a:p>
            <a:pPr>
              <a:defRPr sz="1200"/>
            </a:pPr>
            <a:endParaRPr lang="en-US"/>
          </a:p>
        </c:txPr>
        <c:crossAx val="202604416"/>
        <c:crosses val="autoZero"/>
        <c:auto val="1"/>
        <c:lblAlgn val="ctr"/>
        <c:lblOffset val="100"/>
        <c:tickLblSkip val="4"/>
        <c:tickMarkSkip val="3"/>
        <c:noMultiLvlLbl val="0"/>
      </c:catAx>
      <c:valAx>
        <c:axId val="202604416"/>
        <c:scaling>
          <c:orientation val="minMax"/>
          <c:max val="675"/>
          <c:min val="22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s-ES" sz="1400" b="1"/>
                  <a:t>$ pt fob Tampa</a:t>
                </a:r>
              </a:p>
            </c:rich>
          </c:tx>
          <c:layout>
            <c:manualLayout>
              <c:xMode val="edge"/>
              <c:yMode val="edge"/>
              <c:x val="1.3386880856760899E-2"/>
              <c:y val="0.3917729531270993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5519744"/>
        <c:crosses val="autoZero"/>
        <c:crossBetween val="between"/>
        <c:majorUnit val="50"/>
        <c:minorUnit val="1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4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526663487595824E-3"/>
          <c:y val="6.3604240282685506E-2"/>
          <c:w val="0.78356831319275622"/>
          <c:h val="0.93639586116717377"/>
        </c:manualLayout>
      </c:layout>
      <c:pie3DChart>
        <c:varyColors val="1"/>
        <c:ser>
          <c:idx val="0"/>
          <c:order val="0"/>
          <c:tx>
            <c:strRef>
              <c:f>Sheet1!$D$37</c:f>
              <c:strCache>
                <c:ptCount val="1"/>
                <c:pt idx="0">
                  <c:v>DAP, MAP Capacity ('000t P2O5)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476E2C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1"/>
            <c:bubble3D val="0"/>
            <c:spPr>
              <a:solidFill>
                <a:srgbClr val="5C8E3A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2"/>
            <c:bubble3D val="0"/>
            <c:spPr>
              <a:solidFill>
                <a:srgbClr val="78B64E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3"/>
            <c:bubble3D val="0"/>
            <c:spPr>
              <a:solidFill>
                <a:srgbClr val="BBEBC2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4"/>
            <c:bubble3D val="0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5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6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Lbls>
            <c:dLbl>
              <c:idx val="0"/>
              <c:layout>
                <c:manualLayout>
                  <c:x val="-0.2461356656260664"/>
                  <c:y val="3.15692899249353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sz="1400" dirty="0" smtClean="0">
                        <a:solidFill>
                          <a:schemeClr val="bg1"/>
                        </a:solidFill>
                      </a:rPr>
                      <a:t>美国 </a:t>
                    </a:r>
                    <a:fld id="{0644D6E6-0BC1-4C6D-B574-EDBC5524DBF3}" type="PERCENTAGE">
                      <a:rPr lang="en-US" sz="140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zh-CN" altLang="en-US" sz="1400" dirty="0" smtClean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8681074753453762E-2"/>
                  <c:y val="-9.9435106518328001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摩洛哥</a:t>
                    </a:r>
                    <a:fld id="{28FBEEA7-1FDD-424C-97F3-B9E0BA8B7921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7.1720782093249461E-2"/>
                  <c:y val="-6.3912834504304655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sz="1400" dirty="0" smtClean="0"/>
                      <a:t>沙特</a:t>
                    </a:r>
                    <a:fld id="{3FB9F7C9-C2F5-4AD8-894E-464DBB9953ED}" type="PERCENTAGE">
                      <a:rPr lang="en-US" sz="1400" smtClean="0"/>
                      <a:pPr>
                        <a:defRPr sz="1400"/>
                      </a:pPr>
                      <a:t>[PORCENTAJE]</a:t>
                    </a:fld>
                    <a:endParaRPr lang="zh-CN" altLang="en-US" sz="1400" dirty="0" smtClean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34831460674157"/>
                      <c:h val="6.6104129263913819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6.1766570667244558E-2"/>
                  <c:y val="3.3658265856610192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/>
                      <a:t>Producer </a:t>
                    </a:r>
                  </a:p>
                  <a:p>
                    <a:pPr>
                      <a:defRPr sz="1400"/>
                    </a:pPr>
                    <a:r>
                      <a:rPr lang="en-US" sz="1400"/>
                      <a:t>tie-ups* </a:t>
                    </a:r>
                    <a:fld id="{C0CA0F03-6AFD-4281-BBD7-9D22D5CE9CB9}" type="PERCENTAGE">
                      <a:rPr lang="en-US" sz="1400"/>
                      <a:pPr>
                        <a:defRPr sz="1400"/>
                      </a:pPr>
                      <a:t>[PORCENTAJE]</a:t>
                    </a:fld>
                    <a:endParaRPr lang="en-US" sz="140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54745489505843"/>
                      <c:h val="0.1370452527864617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8.8565109136638953E-2"/>
                  <c:y val="8.2849913060687883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俄罗斯 </a:t>
                    </a:r>
                    <a:fld id="{95C7F945-F8F3-4B3A-B84E-DA08D74E0F6E}" type="PERCENTAGE">
                      <a:rPr lang="en-US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sz="1400" dirty="0" smtClean="0">
                        <a:solidFill>
                          <a:schemeClr val="bg1"/>
                        </a:solidFill>
                      </a:rPr>
                      <a:t>其他</a:t>
                    </a:r>
                    <a:fld id="{B036DB58-8A89-447F-9326-94DBE865B363}" type="PERCENTAGE">
                      <a:rPr lang="en-US" sz="1400" smtClean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zh-CN" altLang="en-US" sz="1400" dirty="0" smtClean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sz="1400" dirty="0" smtClean="0">
                        <a:solidFill>
                          <a:schemeClr val="bg1"/>
                        </a:solidFill>
                      </a:rPr>
                      <a:t>中国</a:t>
                    </a:r>
                    <a:fld id="{CC421C80-95C1-4A86-B344-68F5F2D1F7C5}" type="PERCENTAGE">
                      <a:rPr lang="en-US" sz="1400" smtClean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zh-CN" altLang="en-US" sz="1400" dirty="0" smtClean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Sheet1!$C$38:$C$44</c:f>
              <c:strCache>
                <c:ptCount val="7"/>
                <c:pt idx="0">
                  <c:v>US</c:v>
                </c:pt>
                <c:pt idx="1">
                  <c:v>Morocco</c:v>
                </c:pt>
                <c:pt idx="2">
                  <c:v>Saudi Arabia</c:v>
                </c:pt>
                <c:pt idx="3">
                  <c:v>Producer alliances, inter-dependence</c:v>
                </c:pt>
                <c:pt idx="4">
                  <c:v>Russia</c:v>
                </c:pt>
                <c:pt idx="5">
                  <c:v>Other</c:v>
                </c:pt>
                <c:pt idx="6">
                  <c:v>China</c:v>
                </c:pt>
              </c:strCache>
            </c:strRef>
          </c:cat>
          <c:val>
            <c:numRef>
              <c:f>Sheet1!$D$38:$D$44</c:f>
              <c:numCache>
                <c:formatCode>General</c:formatCode>
                <c:ptCount val="7"/>
                <c:pt idx="0">
                  <c:v>7071</c:v>
                </c:pt>
                <c:pt idx="1">
                  <c:v>1400</c:v>
                </c:pt>
                <c:pt idx="2">
                  <c:v>230</c:v>
                </c:pt>
                <c:pt idx="3">
                  <c:v>275</c:v>
                </c:pt>
                <c:pt idx="4">
                  <c:v>2149</c:v>
                </c:pt>
                <c:pt idx="5">
                  <c:v>11192</c:v>
                </c:pt>
                <c:pt idx="6">
                  <c:v>11354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dk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4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tx>
            <c:strRef>
              <c:f>Sheet1!$L$37</c:f>
              <c:strCache>
                <c:ptCount val="1"/>
                <c:pt idx="0">
                  <c:v>DAP, MAP Capacity ('000t P2O5)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416529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1"/>
            <c:bubble3D val="0"/>
            <c:spPr>
              <a:solidFill>
                <a:srgbClr val="5C8E3A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2"/>
            <c:bubble3D val="0"/>
            <c:spPr>
              <a:solidFill>
                <a:srgbClr val="78B64E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3"/>
            <c:bubble3D val="0"/>
            <c:spPr>
              <a:solidFill>
                <a:srgbClr val="BBEBC2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4"/>
            <c:bubble3D val="0"/>
            <c:spPr>
              <a:solidFill>
                <a:schemeClr val="bg1"/>
              </a:solidFill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>
                    <a:lumMod val="75000"/>
                  </a:schemeClr>
                </a:contourClr>
              </a:sp3d>
            </c:spPr>
          </c:dPt>
          <c:dPt>
            <c:idx val="5"/>
            <c:bubble3D val="0"/>
            <c:spPr>
              <a:solidFill>
                <a:schemeClr val="accent1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Pt>
            <c:idx val="6"/>
            <c:bubble3D val="0"/>
            <c:spPr>
              <a:solidFill>
                <a:srgbClr val="C00000"/>
              </a:solidFill>
              <a:ln>
                <a:solidFill>
                  <a:schemeClr val="bg1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>
                <a:contourClr>
                  <a:schemeClr val="bg1"/>
                </a:contourClr>
              </a:sp3d>
            </c:spPr>
          </c:dPt>
          <c:dLbls>
            <c:dLbl>
              <c:idx val="0"/>
              <c:layout>
                <c:manualLayout>
                  <c:x val="-0.18236452654169347"/>
                  <c:y val="0.1435042561643205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美国 </a:t>
                    </a:r>
                    <a:fld id="{DD522955-E602-40B6-AD0B-A0B57EAECF57}" type="PERCENTAGE">
                      <a:rPr lang="en-US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9.3544984974187839E-2"/>
                  <c:y val="-6.2389321583165083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摩洛哥</a:t>
                    </a:r>
                    <a:fld id="{D8B5122D-3A28-45E5-B9BD-0958AF692CFC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2.1353411725391191E-2"/>
                  <c:y val="4.1385600181272297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>
                        <a:solidFill>
                          <a:sysClr val="windowText" lastClr="000000"/>
                        </a:solidFill>
                      </a:rPr>
                      <a:t>沙特</a:t>
                    </a:r>
                    <a:fld id="{53477341-F2EB-478D-AF4F-31AFBA41BC68}" type="PERCENTAGE">
                      <a:rPr lang="en-US" smtClean="0">
                        <a:solidFill>
                          <a:sysClr val="windowText" lastClr="000000"/>
                        </a:solidFill>
                      </a:rPr>
                      <a:pPr/>
                      <a:t>[PORCENTAJE]</a:t>
                    </a:fld>
                    <a:endParaRPr lang="zh-CN" altLang="en-US" dirty="0" smtClean="0">
                      <a:solidFill>
                        <a:sysClr val="windowText" lastClr="00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1.3786931334980943E-2"/>
                  <c:y val="4.73137710304196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aseline="0"/>
                      <a:t> Producer JVs </a:t>
                    </a:r>
                  </a:p>
                  <a:p>
                    <a:pPr>
                      <a:defRPr sz="1400">
                        <a:solidFill>
                          <a:sysClr val="windowText" lastClr="000000"/>
                        </a:solidFill>
                      </a:defRPr>
                    </a:pPr>
                    <a:r>
                      <a:rPr lang="en-US" sz="1400" baseline="0"/>
                      <a:t>&amp; tie-ups </a:t>
                    </a:r>
                    <a:fld id="{866C5C59-1ACA-4895-9909-5FC415442653}" type="PERCENTAGE">
                      <a:rPr lang="en-US" sz="1400"/>
                      <a:pPr>
                        <a:defRPr sz="1400">
                          <a:solidFill>
                            <a:sysClr val="windowText" lastClr="000000"/>
                          </a:solidFill>
                        </a:defRPr>
                      </a:pPr>
                      <a:t>[PORCENTAJE]</a:t>
                    </a:fld>
                    <a:endParaRPr lang="en-US" sz="1400" baseline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351559295240569"/>
                      <c:h val="0.1245145301081969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10061411319773084"/>
                  <c:y val="-0.1920336486716138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sz="1400" dirty="0" smtClean="0"/>
                      <a:t>俄罗斯</a:t>
                    </a:r>
                    <a:fld id="{58B25C05-7629-4FA3-8925-507F1A2956BE}" type="PERCENTAGE">
                      <a:rPr lang="en-US" sz="1400" smtClean="0"/>
                      <a:pPr>
                        <a:defRPr sz="1400">
                          <a:solidFill>
                            <a:sysClr val="windowText" lastClr="000000"/>
                          </a:solidFill>
                        </a:defRPr>
                      </a:pPr>
                      <a:t>[PORCENTAJE]</a:t>
                    </a:fld>
                    <a:endParaRPr lang="zh-CN" altLang="en-US" sz="1400" dirty="0" smtClean="0"/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16646846930057496"/>
                  <c:y val="-0.32190137653656614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其他 </a:t>
                    </a:r>
                    <a:fld id="{13376922-1B35-4009-9185-C55C71BB3A32}" type="PERCENTAGE">
                      <a:rPr lang="en-US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zh-CN" altLang="en-US" dirty="0" smtClean="0"/>
                      <a:t>中国 </a:t>
                    </a:r>
                    <a:fld id="{30C291C3-BD14-48FF-B847-5425260D8DD3}" type="PERCENTAGE">
                      <a:rPr lang="en-US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Sheet1!$K$38:$K$44</c:f>
              <c:strCache>
                <c:ptCount val="7"/>
                <c:pt idx="0">
                  <c:v>USA</c:v>
                </c:pt>
                <c:pt idx="1">
                  <c:v>Morocco</c:v>
                </c:pt>
                <c:pt idx="2">
                  <c:v>Saudi Arabia</c:v>
                </c:pt>
                <c:pt idx="3">
                  <c:v>Producer alliances, inter-dependence</c:v>
                </c:pt>
                <c:pt idx="4">
                  <c:v>Russia</c:v>
                </c:pt>
                <c:pt idx="5">
                  <c:v>Other</c:v>
                </c:pt>
                <c:pt idx="6">
                  <c:v>China</c:v>
                </c:pt>
              </c:strCache>
            </c:strRef>
          </c:cat>
          <c:val>
            <c:numRef>
              <c:f>Sheet1!$L$38:$L$44</c:f>
              <c:numCache>
                <c:formatCode>General</c:formatCode>
                <c:ptCount val="7"/>
                <c:pt idx="0">
                  <c:v>7106</c:v>
                </c:pt>
                <c:pt idx="1">
                  <c:v>5050</c:v>
                </c:pt>
                <c:pt idx="2">
                  <c:v>1590</c:v>
                </c:pt>
                <c:pt idx="3">
                  <c:v>1775</c:v>
                </c:pt>
                <c:pt idx="4">
                  <c:v>2078</c:v>
                </c:pt>
                <c:pt idx="5">
                  <c:v>9705</c:v>
                </c:pt>
                <c:pt idx="6">
                  <c:v>16260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1800" b="1" baseline="0" dirty="0" smtClean="0">
                <a:solidFill>
                  <a:sysClr val="windowText" lastClr="000000"/>
                </a:solidFill>
              </a:rPr>
              <a:t>国际磷下游市场</a:t>
            </a:r>
            <a:r>
              <a:rPr lang="en-CA" sz="1800" b="1" baseline="0" dirty="0" smtClean="0">
                <a:solidFill>
                  <a:sysClr val="windowText" lastClr="000000"/>
                </a:solidFill>
              </a:rPr>
              <a:t>: NP</a:t>
            </a:r>
            <a:r>
              <a:rPr lang="zh-CN" altLang="en-US" sz="1800" b="1" baseline="0" dirty="0" smtClean="0">
                <a:solidFill>
                  <a:sysClr val="windowText" lastClr="000000"/>
                </a:solidFill>
              </a:rPr>
              <a:t>和</a:t>
            </a:r>
            <a:r>
              <a:rPr lang="en-US" altLang="zh-CN" sz="1800" b="1" baseline="0" dirty="0" smtClean="0">
                <a:solidFill>
                  <a:sysClr val="windowText" lastClr="000000"/>
                </a:solidFill>
              </a:rPr>
              <a:t>NPK</a:t>
            </a:r>
            <a:r>
              <a:rPr lang="zh-CN" altLang="en-US" sz="1800" b="1" baseline="0" dirty="0" smtClean="0">
                <a:solidFill>
                  <a:sysClr val="windowText" lastClr="000000"/>
                </a:solidFill>
              </a:rPr>
              <a:t>市场扩张，二铵增速放缓</a:t>
            </a:r>
            <a:endParaRPr lang="en-CA" sz="1800" b="1" dirty="0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28330304865737932"/>
          <c:y val="1.76148730027693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094319940776638E-2"/>
          <c:y val="7.4363885088919321E-2"/>
          <c:w val="0.91631687865939837"/>
          <c:h val="0.844256616950958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DAP</c:v>
                </c:pt>
              </c:strCache>
            </c:strRef>
          </c:tx>
          <c:spPr>
            <a:solidFill>
              <a:srgbClr val="539824"/>
            </a:solidFill>
            <a:ln w="9525">
              <a:solidFill>
                <a:srgbClr val="29A343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539824"/>
              </a:solidFill>
              <a:ln w="9525">
                <a:solidFill>
                  <a:srgbClr val="29A343"/>
                </a:solidFill>
              </a:ln>
              <a:effectLst/>
            </c:spPr>
          </c:dPt>
          <c:cat>
            <c:numRef>
              <c:f>Sheet1!$C$6:$C$11</c:f>
              <c:numCache>
                <c:formatCode>General</c:formatCode>
                <c:ptCount val="6"/>
                <c:pt idx="0">
                  <c:v>2005</c:v>
                </c:pt>
                <c:pt idx="2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Sheet1!$D$6:$D$11</c:f>
              <c:numCache>
                <c:formatCode>General</c:formatCode>
                <c:ptCount val="6"/>
                <c:pt idx="0" formatCode="#,##0.00">
                  <c:v>13</c:v>
                </c:pt>
                <c:pt idx="2" formatCode="#,##0.00">
                  <c:v>14.870000000000003</c:v>
                </c:pt>
                <c:pt idx="4" formatCode="#,##0.00">
                  <c:v>16.600000000000001</c:v>
                </c:pt>
              </c:numCache>
            </c:numRef>
          </c:val>
        </c:ser>
        <c:ser>
          <c:idx val="1"/>
          <c:order val="1"/>
          <c:tx>
            <c:strRef>
              <c:f>Sheet1!$E$5</c:f>
              <c:strCache>
                <c:ptCount val="1"/>
                <c:pt idx="0">
                  <c:v>MAP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numRef>
              <c:f>Sheet1!$C$6:$C$11</c:f>
              <c:numCache>
                <c:formatCode>General</c:formatCode>
                <c:ptCount val="6"/>
                <c:pt idx="0">
                  <c:v>2005</c:v>
                </c:pt>
                <c:pt idx="2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Sheet1!$E$6:$E$11</c:f>
              <c:numCache>
                <c:formatCode>General</c:formatCode>
                <c:ptCount val="6"/>
                <c:pt idx="0" formatCode="#,##0.00">
                  <c:v>7.6</c:v>
                </c:pt>
                <c:pt idx="2" formatCode="#,##0.00">
                  <c:v>10.8</c:v>
                </c:pt>
                <c:pt idx="4" formatCode="#,##0.00">
                  <c:v>13.7</c:v>
                </c:pt>
              </c:numCache>
            </c:numRef>
          </c:val>
        </c:ser>
        <c:ser>
          <c:idx val="2"/>
          <c:order val="2"/>
          <c:tx>
            <c:strRef>
              <c:f>Sheet1!$F$5</c:f>
              <c:strCache>
                <c:ptCount val="1"/>
                <c:pt idx="0">
                  <c:v>TSP</c:v>
                </c:pt>
              </c:strCache>
            </c:strRef>
          </c:tx>
          <c:spPr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c:spPr>
          <c:invertIfNegative val="0"/>
          <c:cat>
            <c:numRef>
              <c:f>Sheet1!$C$6:$C$11</c:f>
              <c:numCache>
                <c:formatCode>General</c:formatCode>
                <c:ptCount val="6"/>
                <c:pt idx="0">
                  <c:v>2005</c:v>
                </c:pt>
                <c:pt idx="2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Sheet1!$F$6:$F$11</c:f>
              <c:numCache>
                <c:formatCode>General</c:formatCode>
                <c:ptCount val="6"/>
                <c:pt idx="0" formatCode="#,##0.00">
                  <c:v>2.6</c:v>
                </c:pt>
                <c:pt idx="2" formatCode="#,##0.00">
                  <c:v>2.7800000000000002</c:v>
                </c:pt>
                <c:pt idx="4" formatCode="#,##0.00">
                  <c:v>3.1</c:v>
                </c:pt>
              </c:numCache>
            </c:numRef>
          </c:val>
        </c:ser>
        <c:ser>
          <c:idx val="3"/>
          <c:order val="3"/>
          <c:tx>
            <c:strRef>
              <c:f>Sheet1!$G$5</c:f>
              <c:strCache>
                <c:ptCount val="1"/>
                <c:pt idx="0">
                  <c:v>Acid-based NPs, NPKs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  <a:effectLst/>
          </c:spPr>
          <c:invertIfNegative val="0"/>
          <c:cat>
            <c:numRef>
              <c:f>Sheet1!$C$6:$C$11</c:f>
              <c:numCache>
                <c:formatCode>General</c:formatCode>
                <c:ptCount val="6"/>
                <c:pt idx="0">
                  <c:v>2005</c:v>
                </c:pt>
                <c:pt idx="2">
                  <c:v>2010</c:v>
                </c:pt>
                <c:pt idx="4">
                  <c:v>2015</c:v>
                </c:pt>
              </c:numCache>
            </c:numRef>
          </c:cat>
          <c:val>
            <c:numRef>
              <c:f>Sheet1!$G$6:$G$11</c:f>
              <c:numCache>
                <c:formatCode>General</c:formatCode>
                <c:ptCount val="6"/>
                <c:pt idx="0" formatCode="#,##0.00">
                  <c:v>5.35</c:v>
                </c:pt>
                <c:pt idx="2" formatCode="#,##0.00">
                  <c:v>5.87</c:v>
                </c:pt>
                <c:pt idx="4" formatCode="#,##0.00">
                  <c:v>7.23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462128"/>
        <c:axId val="289921216"/>
      </c:barChart>
      <c:catAx>
        <c:axId val="202462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921216"/>
        <c:crossesAt val="0"/>
        <c:auto val="1"/>
        <c:lblAlgn val="ctr"/>
        <c:lblOffset val="100"/>
        <c:noMultiLvlLbl val="0"/>
      </c:catAx>
      <c:valAx>
        <c:axId val="28992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400" b="1">
                    <a:solidFill>
                      <a:sysClr val="windowText" lastClr="000000"/>
                    </a:solidFill>
                  </a:rPr>
                  <a:t>million tonnes P2O5</a:t>
                </a:r>
              </a:p>
            </c:rich>
          </c:tx>
          <c:layout>
            <c:manualLayout>
              <c:xMode val="edge"/>
              <c:yMode val="edge"/>
              <c:x val="7.8619860017497805E-3"/>
              <c:y val="0.355672295272248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462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97338313480046"/>
          <c:y val="7.8981253909787427E-2"/>
          <c:w val="0.54549473383134806"/>
          <c:h val="0.11001254799580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sz="2000"/>
            </a:pPr>
            <a:r>
              <a:rPr lang="zh-CN" altLang="en-US" sz="2000" dirty="0" smtClean="0">
                <a:solidFill>
                  <a:srgbClr val="2B892B"/>
                </a:solidFill>
              </a:rPr>
              <a:t>粮肥价格比</a:t>
            </a:r>
            <a:r>
              <a:rPr lang="es-ES" sz="2000" dirty="0" smtClean="0">
                <a:solidFill>
                  <a:srgbClr val="2B892B"/>
                </a:solidFill>
              </a:rPr>
              <a:t>:</a:t>
            </a:r>
            <a:r>
              <a:rPr lang="es-ES" sz="2000" baseline="0" dirty="0" smtClean="0">
                <a:solidFill>
                  <a:srgbClr val="2B892B"/>
                </a:solidFill>
              </a:rPr>
              <a:t>  </a:t>
            </a:r>
          </a:p>
          <a:p>
            <a:pPr algn="l">
              <a:defRPr sz="2000"/>
            </a:pPr>
            <a:r>
              <a:rPr lang="zh-CN" altLang="en-US" sz="2000" baseline="0" dirty="0" smtClean="0"/>
              <a:t>坦帕港和新奥尔良港的</a:t>
            </a:r>
            <a:r>
              <a:rPr lang="en-US" altLang="zh-CN" sz="2000" baseline="0" dirty="0" smtClean="0"/>
              <a:t>DAP</a:t>
            </a:r>
            <a:r>
              <a:rPr lang="zh-CN" altLang="en-US" sz="2000" baseline="0" dirty="0" smtClean="0"/>
              <a:t>价格</a:t>
            </a:r>
            <a:r>
              <a:rPr lang="en-US" altLang="zh-CN" sz="2000" baseline="0" dirty="0" err="1" smtClean="0"/>
              <a:t>vs</a:t>
            </a:r>
            <a:r>
              <a:rPr lang="zh-CN" altLang="en-US" sz="2000" baseline="0" dirty="0" smtClean="0"/>
              <a:t>芝加哥交易所的玉米和大豆价格</a:t>
            </a:r>
            <a:endParaRPr lang="es-ES" sz="2000" baseline="0" dirty="0"/>
          </a:p>
          <a:p>
            <a:pPr algn="l">
              <a:defRPr sz="2000"/>
            </a:pPr>
            <a:endParaRPr lang="es-ES" sz="2000" baseline="0" dirty="0"/>
          </a:p>
          <a:p>
            <a:pPr algn="l">
              <a:defRPr sz="2000"/>
            </a:pPr>
            <a:endParaRPr lang="es-ES" sz="2000" baseline="0" dirty="0"/>
          </a:p>
          <a:p>
            <a:pPr algn="l">
              <a:defRPr sz="2000"/>
            </a:pPr>
            <a:endParaRPr lang="es-ES" sz="2000" baseline="0" dirty="0"/>
          </a:p>
          <a:p>
            <a:pPr algn="l">
              <a:defRPr sz="2000"/>
            </a:pPr>
            <a:endParaRPr lang="es-ES" sz="2000" b="0" i="1" dirty="0"/>
          </a:p>
        </c:rich>
      </c:tx>
      <c:layout>
        <c:manualLayout>
          <c:xMode val="edge"/>
          <c:yMode val="edge"/>
          <c:x val="0.22172180075874187"/>
          <c:y val="1.335117494845005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6458264515951107E-2"/>
          <c:y val="0.12520984172324773"/>
          <c:w val="0.90794244439175953"/>
          <c:h val="0.74193635589516693"/>
        </c:manualLayout>
      </c:layout>
      <c:areaChart>
        <c:grouping val="stacked"/>
        <c:varyColors val="0"/>
        <c:ser>
          <c:idx val="3"/>
          <c:order val="3"/>
          <c:tx>
            <c:strRef>
              <c:f>'crops vs DAP'!$F$75</c:f>
              <c:strCache>
                <c:ptCount val="1"/>
                <c:pt idx="0">
                  <c:v> CME Soybeans futures</c:v>
                </c:pt>
              </c:strCache>
            </c:strRef>
          </c:tx>
          <c:spPr>
            <a:solidFill>
              <a:srgbClr val="2B892B">
                <a:alpha val="77000"/>
              </a:srgbClr>
            </a:solidFill>
            <a:ln>
              <a:noFill/>
            </a:ln>
          </c:spPr>
          <c:cat>
            <c:strRef>
              <c:f>'crops vs DAP'!$B$110:$B$350</c:f>
              <c:strCache>
                <c:ptCount val="24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  <c:pt idx="231">
                  <c:v>7-May</c:v>
                </c:pt>
                <c:pt idx="232">
                  <c:v>14-May</c:v>
                </c:pt>
                <c:pt idx="233">
                  <c:v>21-May</c:v>
                </c:pt>
                <c:pt idx="234">
                  <c:v>28-May</c:v>
                </c:pt>
                <c:pt idx="235">
                  <c:v>4-Jun</c:v>
                </c:pt>
                <c:pt idx="236">
                  <c:v>11-Jun</c:v>
                </c:pt>
                <c:pt idx="237">
                  <c:v>18-Jun</c:v>
                </c:pt>
                <c:pt idx="238">
                  <c:v>25-Jun</c:v>
                </c:pt>
                <c:pt idx="239">
                  <c:v>2-Jul</c:v>
                </c:pt>
                <c:pt idx="240">
                  <c:v>9-Jul</c:v>
                </c:pt>
              </c:strCache>
            </c:strRef>
          </c:cat>
          <c:val>
            <c:numRef>
              <c:f>'crops vs DAP'!$F$110:$F$341</c:f>
              <c:numCache>
                <c:formatCode>#,##0</c:formatCode>
                <c:ptCount val="232"/>
                <c:pt idx="0">
                  <c:v>1290</c:v>
                </c:pt>
                <c:pt idx="1">
                  <c:v>1307</c:v>
                </c:pt>
                <c:pt idx="2">
                  <c:v>1300</c:v>
                </c:pt>
                <c:pt idx="3">
                  <c:v>1315</c:v>
                </c:pt>
                <c:pt idx="4">
                  <c:v>1365</c:v>
                </c:pt>
                <c:pt idx="5">
                  <c:v>1377</c:v>
                </c:pt>
                <c:pt idx="6">
                  <c:v>1420</c:v>
                </c:pt>
                <c:pt idx="7">
                  <c:v>1430</c:v>
                </c:pt>
                <c:pt idx="8">
                  <c:v>1444</c:v>
                </c:pt>
                <c:pt idx="9">
                  <c:v>1450</c:v>
                </c:pt>
                <c:pt idx="10">
                  <c:v>1433</c:v>
                </c:pt>
                <c:pt idx="11">
                  <c:v>1425</c:v>
                </c:pt>
                <c:pt idx="12">
                  <c:v>1332</c:v>
                </c:pt>
                <c:pt idx="13">
                  <c:v>1420</c:v>
                </c:pt>
                <c:pt idx="14">
                  <c:v>1320</c:v>
                </c:pt>
                <c:pt idx="15">
                  <c:v>1270</c:v>
                </c:pt>
                <c:pt idx="16">
                  <c:v>1335</c:v>
                </c:pt>
                <c:pt idx="17">
                  <c:v>1400</c:v>
                </c:pt>
                <c:pt idx="18">
                  <c:v>1410</c:v>
                </c:pt>
                <c:pt idx="19">
                  <c:v>1355</c:v>
                </c:pt>
                <c:pt idx="20">
                  <c:v>1375</c:v>
                </c:pt>
                <c:pt idx="21">
                  <c:v>1365</c:v>
                </c:pt>
                <c:pt idx="22">
                  <c:v>1345</c:v>
                </c:pt>
                <c:pt idx="23">
                  <c:v>1365</c:v>
                </c:pt>
                <c:pt idx="24">
                  <c:v>1325</c:v>
                </c:pt>
                <c:pt idx="25">
                  <c:v>1300</c:v>
                </c:pt>
                <c:pt idx="26">
                  <c:v>1310</c:v>
                </c:pt>
                <c:pt idx="27">
                  <c:v>1345</c:v>
                </c:pt>
                <c:pt idx="28">
                  <c:v>1332</c:v>
                </c:pt>
                <c:pt idx="29">
                  <c:v>1375</c:v>
                </c:pt>
                <c:pt idx="30">
                  <c:v>1400</c:v>
                </c:pt>
                <c:pt idx="31">
                  <c:v>1345</c:v>
                </c:pt>
                <c:pt idx="32">
                  <c:v>1310</c:v>
                </c:pt>
                <c:pt idx="33">
                  <c:v>1335</c:v>
                </c:pt>
                <c:pt idx="34">
                  <c:v>1390</c:v>
                </c:pt>
                <c:pt idx="35">
                  <c:v>1365</c:v>
                </c:pt>
                <c:pt idx="36">
                  <c:v>1300</c:v>
                </c:pt>
                <c:pt idx="37">
                  <c:v>1355</c:v>
                </c:pt>
                <c:pt idx="38">
                  <c:v>1450</c:v>
                </c:pt>
                <c:pt idx="39">
                  <c:v>1455</c:v>
                </c:pt>
                <c:pt idx="40">
                  <c:v>1300</c:v>
                </c:pt>
                <c:pt idx="41">
                  <c:v>1265</c:v>
                </c:pt>
                <c:pt idx="42">
                  <c:v>1215</c:v>
                </c:pt>
                <c:pt idx="43">
                  <c:v>1175</c:v>
                </c:pt>
                <c:pt idx="44">
                  <c:v>1235</c:v>
                </c:pt>
                <c:pt idx="45">
                  <c:v>1211</c:v>
                </c:pt>
                <c:pt idx="46">
                  <c:v>1220</c:v>
                </c:pt>
                <c:pt idx="47">
                  <c:v>1202</c:v>
                </c:pt>
                <c:pt idx="48">
                  <c:v>1167</c:v>
                </c:pt>
                <c:pt idx="49">
                  <c:v>1168</c:v>
                </c:pt>
                <c:pt idx="50">
                  <c:v>1170</c:v>
                </c:pt>
                <c:pt idx="51">
                  <c:v>1150</c:v>
                </c:pt>
                <c:pt idx="52">
                  <c:v>1135</c:v>
                </c:pt>
                <c:pt idx="53">
                  <c:v>1153</c:v>
                </c:pt>
                <c:pt idx="54">
                  <c:v>1100</c:v>
                </c:pt>
                <c:pt idx="55">
                  <c:v>1150</c:v>
                </c:pt>
                <c:pt idx="56">
                  <c:v>1170</c:v>
                </c:pt>
                <c:pt idx="57">
                  <c:v>1221</c:v>
                </c:pt>
                <c:pt idx="58">
                  <c:v>1182</c:v>
                </c:pt>
                <c:pt idx="59">
                  <c:v>1200</c:v>
                </c:pt>
                <c:pt idx="60">
                  <c:v>1221</c:v>
                </c:pt>
                <c:pt idx="61">
                  <c:v>1217</c:v>
                </c:pt>
                <c:pt idx="62">
                  <c:v>1225</c:v>
                </c:pt>
                <c:pt idx="63">
                  <c:v>1254</c:v>
                </c:pt>
                <c:pt idx="64">
                  <c:v>1276</c:v>
                </c:pt>
                <c:pt idx="65">
                  <c:v>1356</c:v>
                </c:pt>
                <c:pt idx="66">
                  <c:v>1350</c:v>
                </c:pt>
                <c:pt idx="67">
                  <c:v>1375</c:v>
                </c:pt>
                <c:pt idx="68">
                  <c:v>1365</c:v>
                </c:pt>
                <c:pt idx="69">
                  <c:v>1405</c:v>
                </c:pt>
                <c:pt idx="70">
                  <c:v>1430</c:v>
                </c:pt>
                <c:pt idx="71">
                  <c:v>1465</c:v>
                </c:pt>
                <c:pt idx="72">
                  <c:v>1493</c:v>
                </c:pt>
                <c:pt idx="73">
                  <c:v>1500</c:v>
                </c:pt>
                <c:pt idx="74">
                  <c:v>1440</c:v>
                </c:pt>
                <c:pt idx="75">
                  <c:v>1380</c:v>
                </c:pt>
                <c:pt idx="76">
                  <c:v>1380</c:v>
                </c:pt>
                <c:pt idx="77">
                  <c:v>1410</c:v>
                </c:pt>
                <c:pt idx="78">
                  <c:v>1380</c:v>
                </c:pt>
                <c:pt idx="79">
                  <c:v>1380</c:v>
                </c:pt>
                <c:pt idx="80">
                  <c:v>1407</c:v>
                </c:pt>
                <c:pt idx="81">
                  <c:v>1445</c:v>
                </c:pt>
                <c:pt idx="82">
                  <c:v>1595</c:v>
                </c:pt>
                <c:pt idx="83">
                  <c:v>1640</c:v>
                </c:pt>
                <c:pt idx="84">
                  <c:v>1640</c:v>
                </c:pt>
                <c:pt idx="85">
                  <c:v>1740</c:v>
                </c:pt>
                <c:pt idx="86">
                  <c:v>1560</c:v>
                </c:pt>
                <c:pt idx="87">
                  <c:v>1690</c:v>
                </c:pt>
                <c:pt idx="88">
                  <c:v>1558</c:v>
                </c:pt>
                <c:pt idx="89">
                  <c:v>1660</c:v>
                </c:pt>
                <c:pt idx="90">
                  <c:v>1700</c:v>
                </c:pt>
                <c:pt idx="91">
                  <c:v>1770</c:v>
                </c:pt>
                <c:pt idx="92">
                  <c:v>1747</c:v>
                </c:pt>
                <c:pt idx="93">
                  <c:v>1760</c:v>
                </c:pt>
                <c:pt idx="94">
                  <c:v>1578</c:v>
                </c:pt>
                <c:pt idx="95">
                  <c:v>1578</c:v>
                </c:pt>
                <c:pt idx="96">
                  <c:v>1560</c:v>
                </c:pt>
                <c:pt idx="97">
                  <c:v>1500</c:v>
                </c:pt>
                <c:pt idx="98">
                  <c:v>1540</c:v>
                </c:pt>
                <c:pt idx="99">
                  <c:v>1578</c:v>
                </c:pt>
                <c:pt idx="100">
                  <c:v>1560</c:v>
                </c:pt>
                <c:pt idx="101">
                  <c:v>1430</c:v>
                </c:pt>
                <c:pt idx="102">
                  <c:v>1408</c:v>
                </c:pt>
                <c:pt idx="103">
                  <c:v>1495</c:v>
                </c:pt>
                <c:pt idx="104">
                  <c:v>1425</c:v>
                </c:pt>
                <c:pt idx="105">
                  <c:v>1478</c:v>
                </c:pt>
                <c:pt idx="106">
                  <c:v>1478</c:v>
                </c:pt>
                <c:pt idx="107">
                  <c:v>1408</c:v>
                </c:pt>
                <c:pt idx="108">
                  <c:v>1405</c:v>
                </c:pt>
                <c:pt idx="109">
                  <c:v>1370</c:v>
                </c:pt>
                <c:pt idx="110">
                  <c:v>1430</c:v>
                </c:pt>
                <c:pt idx="111">
                  <c:v>1420</c:v>
                </c:pt>
                <c:pt idx="112">
                  <c:v>1475</c:v>
                </c:pt>
                <c:pt idx="113">
                  <c:v>1490</c:v>
                </c:pt>
                <c:pt idx="114">
                  <c:v>1445</c:v>
                </c:pt>
                <c:pt idx="115">
                  <c:v>1415</c:v>
                </c:pt>
                <c:pt idx="116">
                  <c:v>1420</c:v>
                </c:pt>
                <c:pt idx="117">
                  <c:v>1465</c:v>
                </c:pt>
                <c:pt idx="118">
                  <c:v>1490</c:v>
                </c:pt>
                <c:pt idx="119">
                  <c:v>1455</c:v>
                </c:pt>
                <c:pt idx="120">
                  <c:v>1455</c:v>
                </c:pt>
                <c:pt idx="121">
                  <c:v>1460</c:v>
                </c:pt>
                <c:pt idx="122">
                  <c:v>1375</c:v>
                </c:pt>
                <c:pt idx="123">
                  <c:v>1392</c:v>
                </c:pt>
                <c:pt idx="124">
                  <c:v>1370</c:v>
                </c:pt>
                <c:pt idx="125">
                  <c:v>1370</c:v>
                </c:pt>
                <c:pt idx="126">
                  <c:v>1430</c:v>
                </c:pt>
                <c:pt idx="127">
                  <c:v>1420</c:v>
                </c:pt>
                <c:pt idx="128">
                  <c:v>1475</c:v>
                </c:pt>
                <c:pt idx="129">
                  <c:v>1475</c:v>
                </c:pt>
                <c:pt idx="130">
                  <c:v>1482</c:v>
                </c:pt>
                <c:pt idx="131">
                  <c:v>1536</c:v>
                </c:pt>
                <c:pt idx="132">
                  <c:v>1528</c:v>
                </c:pt>
                <c:pt idx="133">
                  <c:v>1555</c:v>
                </c:pt>
                <c:pt idx="134">
                  <c:v>1574</c:v>
                </c:pt>
                <c:pt idx="135">
                  <c:v>1545</c:v>
                </c:pt>
                <c:pt idx="136">
                  <c:v>1515</c:v>
                </c:pt>
                <c:pt idx="137">
                  <c:v>1482</c:v>
                </c:pt>
                <c:pt idx="138">
                  <c:v>1425</c:v>
                </c:pt>
                <c:pt idx="139">
                  <c:v>1415</c:v>
                </c:pt>
                <c:pt idx="140">
                  <c:v>1400</c:v>
                </c:pt>
                <c:pt idx="141">
                  <c:v>1429</c:v>
                </c:pt>
                <c:pt idx="142">
                  <c:v>1526</c:v>
                </c:pt>
                <c:pt idx="143">
                  <c:v>1415</c:v>
                </c:pt>
                <c:pt idx="144">
                  <c:v>1415</c:v>
                </c:pt>
                <c:pt idx="145">
                  <c:v>1322</c:v>
                </c:pt>
                <c:pt idx="146">
                  <c:v>1465</c:v>
                </c:pt>
                <c:pt idx="147">
                  <c:v>1325</c:v>
                </c:pt>
                <c:pt idx="148">
                  <c:v>1284</c:v>
                </c:pt>
                <c:pt idx="149">
                  <c:v>1345</c:v>
                </c:pt>
                <c:pt idx="150">
                  <c:v>1325</c:v>
                </c:pt>
                <c:pt idx="151">
                  <c:v>1355</c:v>
                </c:pt>
                <c:pt idx="152">
                  <c:v>1365</c:v>
                </c:pt>
                <c:pt idx="153">
                  <c:v>1354</c:v>
                </c:pt>
                <c:pt idx="154">
                  <c:v>1310</c:v>
                </c:pt>
                <c:pt idx="155">
                  <c:v>1276</c:v>
                </c:pt>
                <c:pt idx="156">
                  <c:v>1285</c:v>
                </c:pt>
                <c:pt idx="157">
                  <c:v>1310</c:v>
                </c:pt>
                <c:pt idx="158">
                  <c:v>1323</c:v>
                </c:pt>
                <c:pt idx="159">
                  <c:v>1342</c:v>
                </c:pt>
                <c:pt idx="160">
                  <c:v>1415</c:v>
                </c:pt>
                <c:pt idx="161" formatCode="General">
                  <c:v>1375</c:v>
                </c:pt>
                <c:pt idx="162" formatCode="General">
                  <c:v>1335</c:v>
                </c:pt>
                <c:pt idx="163" formatCode="General">
                  <c:v>1400</c:v>
                </c:pt>
                <c:pt idx="164" formatCode="General">
                  <c:v>1375</c:v>
                </c:pt>
                <c:pt idx="165" formatCode="General">
                  <c:v>1365</c:v>
                </c:pt>
                <c:pt idx="166" formatCode="General">
                  <c:v>1300</c:v>
                </c:pt>
                <c:pt idx="167" formatCode="General">
                  <c:v>1325</c:v>
                </c:pt>
                <c:pt idx="168" formatCode="General">
                  <c:v>1330</c:v>
                </c:pt>
                <c:pt idx="169" formatCode="General">
                  <c:v>1375</c:v>
                </c:pt>
                <c:pt idx="170" formatCode="General">
                  <c:v>1325</c:v>
                </c:pt>
                <c:pt idx="171" formatCode="General">
                  <c:v>1420</c:v>
                </c:pt>
                <c:pt idx="172" formatCode="General">
                  <c:v>1445</c:v>
                </c:pt>
                <c:pt idx="173" formatCode="General">
                  <c:v>1435</c:v>
                </c:pt>
                <c:pt idx="174" formatCode="General">
                  <c:v>1495</c:v>
                </c:pt>
                <c:pt idx="175" formatCode="General">
                  <c:v>1475</c:v>
                </c:pt>
                <c:pt idx="176" formatCode="General">
                  <c:v>1510</c:v>
                </c:pt>
                <c:pt idx="177" formatCode="General">
                  <c:v>1485</c:v>
                </c:pt>
                <c:pt idx="178" formatCode="General">
                  <c:v>1425</c:v>
                </c:pt>
                <c:pt idx="179" formatCode="General">
                  <c:v>1360</c:v>
                </c:pt>
                <c:pt idx="180" formatCode="General">
                  <c:v>1470</c:v>
                </c:pt>
                <c:pt idx="181" formatCode="General">
                  <c:v>1523</c:v>
                </c:pt>
                <c:pt idx="182" formatCode="General">
                  <c:v>1512</c:v>
                </c:pt>
                <c:pt idx="183" formatCode="General">
                  <c:v>1485</c:v>
                </c:pt>
                <c:pt idx="184" formatCode="General">
                  <c:v>1421</c:v>
                </c:pt>
                <c:pt idx="185" formatCode="General">
                  <c:v>1437</c:v>
                </c:pt>
                <c:pt idx="186" formatCode="General">
                  <c:v>1362</c:v>
                </c:pt>
                <c:pt idx="187" formatCode="General">
                  <c:v>1316</c:v>
                </c:pt>
                <c:pt idx="188" formatCode="General">
                  <c:v>1284</c:v>
                </c:pt>
                <c:pt idx="189" formatCode="General">
                  <c:v>1217</c:v>
                </c:pt>
                <c:pt idx="190" formatCode="General">
                  <c:v>1185</c:v>
                </c:pt>
                <c:pt idx="191" formatCode="General">
                  <c:v>1224</c:v>
                </c:pt>
                <c:pt idx="192" formatCode="General">
                  <c:v>1157</c:v>
                </c:pt>
                <c:pt idx="193" formatCode="General">
                  <c:v>1100</c:v>
                </c:pt>
                <c:pt idx="194" formatCode="General">
                  <c:v>1075</c:v>
                </c:pt>
                <c:pt idx="195" formatCode="General">
                  <c:v>1060</c:v>
                </c:pt>
                <c:pt idx="196" formatCode="General">
                  <c:v>1025</c:v>
                </c:pt>
                <c:pt idx="197" formatCode="General">
                  <c:v>988</c:v>
                </c:pt>
                <c:pt idx="198" formatCode="General">
                  <c:v>955</c:v>
                </c:pt>
                <c:pt idx="199">
                  <c:v>930</c:v>
                </c:pt>
                <c:pt idx="200">
                  <c:v>930</c:v>
                </c:pt>
                <c:pt idx="201">
                  <c:v>942</c:v>
                </c:pt>
                <c:pt idx="202">
                  <c:v>955</c:v>
                </c:pt>
                <c:pt idx="203">
                  <c:v>1024</c:v>
                </c:pt>
                <c:pt idx="204">
                  <c:v>1030</c:v>
                </c:pt>
                <c:pt idx="205">
                  <c:v>1025</c:v>
                </c:pt>
                <c:pt idx="206">
                  <c:v>1030</c:v>
                </c:pt>
                <c:pt idx="207">
                  <c:v>995</c:v>
                </c:pt>
                <c:pt idx="208">
                  <c:v>1010</c:v>
                </c:pt>
                <c:pt idx="209">
                  <c:v>1020</c:v>
                </c:pt>
                <c:pt idx="210">
                  <c:v>1048</c:v>
                </c:pt>
                <c:pt idx="211">
                  <c:v>1035</c:v>
                </c:pt>
                <c:pt idx="212">
                  <c:v>1038</c:v>
                </c:pt>
                <c:pt idx="213">
                  <c:v>1020</c:v>
                </c:pt>
                <c:pt idx="214">
                  <c:v>1035</c:v>
                </c:pt>
                <c:pt idx="215">
                  <c:v>995</c:v>
                </c:pt>
                <c:pt idx="216">
                  <c:v>992</c:v>
                </c:pt>
                <c:pt idx="217">
                  <c:v>988</c:v>
                </c:pt>
                <c:pt idx="218">
                  <c:v>985</c:v>
                </c:pt>
                <c:pt idx="219">
                  <c:v>978</c:v>
                </c:pt>
                <c:pt idx="220">
                  <c:v>1012</c:v>
                </c:pt>
                <c:pt idx="221">
                  <c:v>1018</c:v>
                </c:pt>
                <c:pt idx="222">
                  <c:v>1015</c:v>
                </c:pt>
                <c:pt idx="223">
                  <c:v>998</c:v>
                </c:pt>
                <c:pt idx="224">
                  <c:v>972</c:v>
                </c:pt>
                <c:pt idx="225">
                  <c:v>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9925136"/>
        <c:axId val="289923960"/>
      </c:areaChart>
      <c:lineChart>
        <c:grouping val="standard"/>
        <c:varyColors val="0"/>
        <c:ser>
          <c:idx val="0"/>
          <c:order val="0"/>
          <c:tx>
            <c:strRef>
              <c:f>'crops vs DAP'!$C$75</c:f>
              <c:strCache>
                <c:ptCount val="1"/>
                <c:pt idx="0">
                  <c:v>DAP fob Tampa</c:v>
                </c:pt>
              </c:strCache>
            </c:strRef>
          </c:tx>
          <c:spPr>
            <a:ln w="19050">
              <a:solidFill>
                <a:srgbClr val="C0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29"/>
            <c:bubble3D val="0"/>
            <c:spPr>
              <a:ln w="19050">
                <a:solidFill>
                  <a:srgbClr val="C00000">
                    <a:alpha val="0"/>
                  </a:srgb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DAP'!$C$110:$C$340</c:f>
              <c:numCache>
                <c:formatCode>0</c:formatCode>
                <c:ptCount val="231"/>
                <c:pt idx="0">
                  <c:v>590</c:v>
                </c:pt>
                <c:pt idx="1">
                  <c:v>585</c:v>
                </c:pt>
                <c:pt idx="2">
                  <c:v>590</c:v>
                </c:pt>
                <c:pt idx="3">
                  <c:v>592</c:v>
                </c:pt>
                <c:pt idx="4">
                  <c:v>600</c:v>
                </c:pt>
                <c:pt idx="5">
                  <c:v>600</c:v>
                </c:pt>
                <c:pt idx="6">
                  <c:v>600</c:v>
                </c:pt>
                <c:pt idx="7">
                  <c:v>600</c:v>
                </c:pt>
                <c:pt idx="8">
                  <c:v>600</c:v>
                </c:pt>
                <c:pt idx="9">
                  <c:v>603</c:v>
                </c:pt>
                <c:pt idx="10">
                  <c:v>605</c:v>
                </c:pt>
                <c:pt idx="11">
                  <c:v>610</c:v>
                </c:pt>
                <c:pt idx="12">
                  <c:v>615</c:v>
                </c:pt>
                <c:pt idx="13">
                  <c:v>620</c:v>
                </c:pt>
                <c:pt idx="14">
                  <c:v>622</c:v>
                </c:pt>
                <c:pt idx="15">
                  <c:v>623</c:v>
                </c:pt>
                <c:pt idx="16">
                  <c:v>622</c:v>
                </c:pt>
                <c:pt idx="17">
                  <c:v>620</c:v>
                </c:pt>
                <c:pt idx="18">
                  <c:v>627</c:v>
                </c:pt>
                <c:pt idx="19">
                  <c:v>620</c:v>
                </c:pt>
                <c:pt idx="20">
                  <c:v>618</c:v>
                </c:pt>
                <c:pt idx="21">
                  <c:v>608</c:v>
                </c:pt>
                <c:pt idx="22">
                  <c:v>603</c:v>
                </c:pt>
                <c:pt idx="23">
                  <c:v>602</c:v>
                </c:pt>
                <c:pt idx="24">
                  <c:v>605</c:v>
                </c:pt>
                <c:pt idx="25">
                  <c:v>610</c:v>
                </c:pt>
                <c:pt idx="26">
                  <c:v>615</c:v>
                </c:pt>
                <c:pt idx="27">
                  <c:v>625</c:v>
                </c:pt>
                <c:pt idx="28">
                  <c:v>635</c:v>
                </c:pt>
                <c:pt idx="29">
                  <c:v>640</c:v>
                </c:pt>
                <c:pt idx="30">
                  <c:v>645</c:v>
                </c:pt>
                <c:pt idx="31">
                  <c:v>647</c:v>
                </c:pt>
                <c:pt idx="32">
                  <c:v>650</c:v>
                </c:pt>
                <c:pt idx="33">
                  <c:v>653</c:v>
                </c:pt>
                <c:pt idx="34">
                  <c:v>655</c:v>
                </c:pt>
                <c:pt idx="35">
                  <c:v>657</c:v>
                </c:pt>
                <c:pt idx="36">
                  <c:v>660</c:v>
                </c:pt>
                <c:pt idx="37">
                  <c:v>655</c:v>
                </c:pt>
                <c:pt idx="38">
                  <c:v>650</c:v>
                </c:pt>
                <c:pt idx="39">
                  <c:v>645</c:v>
                </c:pt>
                <c:pt idx="40">
                  <c:v>635</c:v>
                </c:pt>
                <c:pt idx="41">
                  <c:v>635</c:v>
                </c:pt>
                <c:pt idx="42">
                  <c:v>638</c:v>
                </c:pt>
                <c:pt idx="43">
                  <c:v>638</c:v>
                </c:pt>
                <c:pt idx="44">
                  <c:v>633</c:v>
                </c:pt>
                <c:pt idx="45">
                  <c:v>632</c:v>
                </c:pt>
                <c:pt idx="46">
                  <c:v>620</c:v>
                </c:pt>
                <c:pt idx="47">
                  <c:v>624</c:v>
                </c:pt>
                <c:pt idx="48">
                  <c:v>622</c:v>
                </c:pt>
                <c:pt idx="49">
                  <c:v>620</c:v>
                </c:pt>
                <c:pt idx="50">
                  <c:v>620</c:v>
                </c:pt>
                <c:pt idx="51">
                  <c:v>600</c:v>
                </c:pt>
                <c:pt idx="52">
                  <c:v>565</c:v>
                </c:pt>
                <c:pt idx="53">
                  <c:v>560</c:v>
                </c:pt>
                <c:pt idx="54">
                  <c:v>560</c:v>
                </c:pt>
                <c:pt idx="55">
                  <c:v>545</c:v>
                </c:pt>
                <c:pt idx="56">
                  <c:v>545</c:v>
                </c:pt>
                <c:pt idx="57">
                  <c:v>525</c:v>
                </c:pt>
                <c:pt idx="58">
                  <c:v>533</c:v>
                </c:pt>
                <c:pt idx="59">
                  <c:v>525</c:v>
                </c:pt>
                <c:pt idx="60">
                  <c:v>530</c:v>
                </c:pt>
                <c:pt idx="61">
                  <c:v>520</c:v>
                </c:pt>
                <c:pt idx="62">
                  <c:v>517</c:v>
                </c:pt>
                <c:pt idx="63">
                  <c:v>515</c:v>
                </c:pt>
                <c:pt idx="64">
                  <c:v>514</c:v>
                </c:pt>
                <c:pt idx="65">
                  <c:v>501</c:v>
                </c:pt>
                <c:pt idx="66">
                  <c:v>500</c:v>
                </c:pt>
                <c:pt idx="67">
                  <c:v>498</c:v>
                </c:pt>
                <c:pt idx="68">
                  <c:v>495</c:v>
                </c:pt>
                <c:pt idx="69">
                  <c:v>500</c:v>
                </c:pt>
                <c:pt idx="70">
                  <c:v>505</c:v>
                </c:pt>
                <c:pt idx="71">
                  <c:v>515</c:v>
                </c:pt>
                <c:pt idx="72">
                  <c:v>530</c:v>
                </c:pt>
                <c:pt idx="73">
                  <c:v>545</c:v>
                </c:pt>
                <c:pt idx="74">
                  <c:v>560</c:v>
                </c:pt>
                <c:pt idx="75">
                  <c:v>565</c:v>
                </c:pt>
                <c:pt idx="76">
                  <c:v>565</c:v>
                </c:pt>
                <c:pt idx="77">
                  <c:v>570</c:v>
                </c:pt>
                <c:pt idx="78">
                  <c:v>575</c:v>
                </c:pt>
                <c:pt idx="79">
                  <c:v>576</c:v>
                </c:pt>
                <c:pt idx="80">
                  <c:v>575</c:v>
                </c:pt>
                <c:pt idx="81">
                  <c:v>565</c:v>
                </c:pt>
                <c:pt idx="82">
                  <c:v>560</c:v>
                </c:pt>
                <c:pt idx="83">
                  <c:v>570</c:v>
                </c:pt>
                <c:pt idx="84">
                  <c:v>570</c:v>
                </c:pt>
                <c:pt idx="85">
                  <c:v>571</c:v>
                </c:pt>
                <c:pt idx="86">
                  <c:v>560</c:v>
                </c:pt>
                <c:pt idx="87">
                  <c:v>555</c:v>
                </c:pt>
                <c:pt idx="88">
                  <c:v>550</c:v>
                </c:pt>
                <c:pt idx="89">
                  <c:v>570</c:v>
                </c:pt>
                <c:pt idx="90">
                  <c:v>555</c:v>
                </c:pt>
                <c:pt idx="91">
                  <c:v>560</c:v>
                </c:pt>
                <c:pt idx="92">
                  <c:v>560</c:v>
                </c:pt>
                <c:pt idx="93">
                  <c:v>565</c:v>
                </c:pt>
                <c:pt idx="94">
                  <c:v>558</c:v>
                </c:pt>
                <c:pt idx="95">
                  <c:v>559</c:v>
                </c:pt>
                <c:pt idx="96">
                  <c:v>560</c:v>
                </c:pt>
                <c:pt idx="97">
                  <c:v>561</c:v>
                </c:pt>
                <c:pt idx="98">
                  <c:v>562</c:v>
                </c:pt>
                <c:pt idx="99">
                  <c:v>540</c:v>
                </c:pt>
                <c:pt idx="100">
                  <c:v>535</c:v>
                </c:pt>
                <c:pt idx="101">
                  <c:v>512</c:v>
                </c:pt>
                <c:pt idx="102">
                  <c:v>505</c:v>
                </c:pt>
                <c:pt idx="103">
                  <c:v>500</c:v>
                </c:pt>
                <c:pt idx="104">
                  <c:v>500</c:v>
                </c:pt>
                <c:pt idx="105">
                  <c:v>498</c:v>
                </c:pt>
                <c:pt idx="106">
                  <c:v>495</c:v>
                </c:pt>
                <c:pt idx="107">
                  <c:v>490</c:v>
                </c:pt>
                <c:pt idx="108" formatCode="General">
                  <c:v>495</c:v>
                </c:pt>
                <c:pt idx="109" formatCode="General">
                  <c:v>490</c:v>
                </c:pt>
                <c:pt idx="110" formatCode="General">
                  <c:v>481</c:v>
                </c:pt>
                <c:pt idx="111" formatCode="General">
                  <c:v>487</c:v>
                </c:pt>
                <c:pt idx="112" formatCode="General">
                  <c:v>480</c:v>
                </c:pt>
                <c:pt idx="113" formatCode="General">
                  <c:v>475</c:v>
                </c:pt>
                <c:pt idx="114" formatCode="General">
                  <c:v>480</c:v>
                </c:pt>
                <c:pt idx="115" formatCode="General">
                  <c:v>480</c:v>
                </c:pt>
                <c:pt idx="116" formatCode="General">
                  <c:v>486</c:v>
                </c:pt>
                <c:pt idx="117" formatCode="General">
                  <c:v>510</c:v>
                </c:pt>
                <c:pt idx="118" formatCode="General">
                  <c:v>510</c:v>
                </c:pt>
                <c:pt idx="119" formatCode="General">
                  <c:v>512</c:v>
                </c:pt>
                <c:pt idx="120" formatCode="General">
                  <c:v>515</c:v>
                </c:pt>
                <c:pt idx="121" formatCode="General">
                  <c:v>515</c:v>
                </c:pt>
                <c:pt idx="122" formatCode="General">
                  <c:v>510</c:v>
                </c:pt>
                <c:pt idx="123" formatCode="General">
                  <c:v>507</c:v>
                </c:pt>
                <c:pt idx="124" formatCode="General">
                  <c:v>500</c:v>
                </c:pt>
                <c:pt idx="125" formatCode="General">
                  <c:v>500</c:v>
                </c:pt>
                <c:pt idx="126" formatCode="General">
                  <c:v>490</c:v>
                </c:pt>
                <c:pt idx="127" formatCode="General">
                  <c:v>480</c:v>
                </c:pt>
                <c:pt idx="128" formatCode="General">
                  <c:v>482</c:v>
                </c:pt>
                <c:pt idx="129" formatCode="General">
                  <c:v>485</c:v>
                </c:pt>
                <c:pt idx="130" formatCode="General">
                  <c:v>482</c:v>
                </c:pt>
                <c:pt idx="131" formatCode="General">
                  <c:v>482</c:v>
                </c:pt>
                <c:pt idx="132" formatCode="General">
                  <c:v>480</c:v>
                </c:pt>
                <c:pt idx="133" formatCode="General">
                  <c:v>470</c:v>
                </c:pt>
                <c:pt idx="134" formatCode="General">
                  <c:v>465</c:v>
                </c:pt>
                <c:pt idx="135" formatCode="General">
                  <c:v>460</c:v>
                </c:pt>
                <c:pt idx="136" formatCode="General">
                  <c:v>460</c:v>
                </c:pt>
                <c:pt idx="137" formatCode="General">
                  <c:v>459</c:v>
                </c:pt>
                <c:pt idx="138" formatCode="General">
                  <c:v>455</c:v>
                </c:pt>
                <c:pt idx="139" formatCode="General">
                  <c:v>440</c:v>
                </c:pt>
                <c:pt idx="140" formatCode="General">
                  <c:v>432</c:v>
                </c:pt>
                <c:pt idx="141" formatCode="General">
                  <c:v>425</c:v>
                </c:pt>
                <c:pt idx="142" formatCode="General">
                  <c:v>420</c:v>
                </c:pt>
                <c:pt idx="143" formatCode="General">
                  <c:v>410</c:v>
                </c:pt>
                <c:pt idx="144" formatCode="General">
                  <c:v>405</c:v>
                </c:pt>
                <c:pt idx="145" formatCode="General">
                  <c:v>402</c:v>
                </c:pt>
                <c:pt idx="146" formatCode="General">
                  <c:v>400</c:v>
                </c:pt>
                <c:pt idx="147" formatCode="General">
                  <c:v>385</c:v>
                </c:pt>
                <c:pt idx="148" formatCode="General">
                  <c:v>380</c:v>
                </c:pt>
                <c:pt idx="149" formatCode="General">
                  <c:v>372</c:v>
                </c:pt>
                <c:pt idx="150" formatCode="General">
                  <c:v>370</c:v>
                </c:pt>
                <c:pt idx="151" formatCode="General">
                  <c:v>363</c:v>
                </c:pt>
                <c:pt idx="152" formatCode="General">
                  <c:v>355</c:v>
                </c:pt>
                <c:pt idx="153" formatCode="General">
                  <c:v>355</c:v>
                </c:pt>
                <c:pt idx="154" formatCode="General">
                  <c:v>345</c:v>
                </c:pt>
                <c:pt idx="155" formatCode="General">
                  <c:v>355</c:v>
                </c:pt>
                <c:pt idx="156" formatCode="General">
                  <c:v>366</c:v>
                </c:pt>
                <c:pt idx="157" formatCode="General">
                  <c:v>380</c:v>
                </c:pt>
                <c:pt idx="158" formatCode="General">
                  <c:v>380</c:v>
                </c:pt>
                <c:pt idx="159" formatCode="General">
                  <c:v>380</c:v>
                </c:pt>
                <c:pt idx="160" formatCode="General">
                  <c:v>390</c:v>
                </c:pt>
                <c:pt idx="161" formatCode="General">
                  <c:v>410</c:v>
                </c:pt>
                <c:pt idx="162" formatCode="General">
                  <c:v>420</c:v>
                </c:pt>
                <c:pt idx="163" formatCode="General">
                  <c:v>445</c:v>
                </c:pt>
                <c:pt idx="164" formatCode="General">
                  <c:v>475</c:v>
                </c:pt>
                <c:pt idx="165" formatCode="General">
                  <c:v>475</c:v>
                </c:pt>
                <c:pt idx="166" formatCode="General">
                  <c:v>480</c:v>
                </c:pt>
                <c:pt idx="167" formatCode="General">
                  <c:v>490</c:v>
                </c:pt>
                <c:pt idx="168" formatCode="General">
                  <c:v>496</c:v>
                </c:pt>
                <c:pt idx="169" formatCode="General">
                  <c:v>500</c:v>
                </c:pt>
                <c:pt idx="170" formatCode="General">
                  <c:v>500</c:v>
                </c:pt>
                <c:pt idx="171" formatCode="General">
                  <c:v>500</c:v>
                </c:pt>
                <c:pt idx="172" formatCode="General">
                  <c:v>500</c:v>
                </c:pt>
                <c:pt idx="173" formatCode="General">
                  <c:v>500</c:v>
                </c:pt>
                <c:pt idx="174" formatCode="General">
                  <c:v>500</c:v>
                </c:pt>
                <c:pt idx="175" formatCode="General">
                  <c:v>485</c:v>
                </c:pt>
                <c:pt idx="176" formatCode="General">
                  <c:v>455</c:v>
                </c:pt>
                <c:pt idx="177" formatCode="General">
                  <c:v>455</c:v>
                </c:pt>
                <c:pt idx="178" formatCode="#,##0">
                  <c:v>443</c:v>
                </c:pt>
                <c:pt idx="179" formatCode="#,##0">
                  <c:v>442</c:v>
                </c:pt>
                <c:pt idx="180" formatCode="#,##0">
                  <c:v>440</c:v>
                </c:pt>
                <c:pt idx="181" formatCode="#,##0">
                  <c:v>445</c:v>
                </c:pt>
                <c:pt idx="182" formatCode="#,##0">
                  <c:v>447</c:v>
                </c:pt>
                <c:pt idx="183">
                  <c:v>450</c:v>
                </c:pt>
                <c:pt idx="184">
                  <c:v>460</c:v>
                </c:pt>
                <c:pt idx="185">
                  <c:v>462</c:v>
                </c:pt>
                <c:pt idx="186">
                  <c:v>465</c:v>
                </c:pt>
                <c:pt idx="187">
                  <c:v>473</c:v>
                </c:pt>
                <c:pt idx="188">
                  <c:v>477</c:v>
                </c:pt>
                <c:pt idx="189">
                  <c:v>480</c:v>
                </c:pt>
                <c:pt idx="190">
                  <c:v>485</c:v>
                </c:pt>
                <c:pt idx="191">
                  <c:v>500</c:v>
                </c:pt>
                <c:pt idx="192">
                  <c:v>505</c:v>
                </c:pt>
                <c:pt idx="193">
                  <c:v>510</c:v>
                </c:pt>
                <c:pt idx="194">
                  <c:v>512</c:v>
                </c:pt>
                <c:pt idx="195">
                  <c:v>500</c:v>
                </c:pt>
                <c:pt idx="196">
                  <c:v>490</c:v>
                </c:pt>
                <c:pt idx="197">
                  <c:v>480</c:v>
                </c:pt>
                <c:pt idx="198">
                  <c:v>481</c:v>
                </c:pt>
                <c:pt idx="199">
                  <c:v>470</c:v>
                </c:pt>
                <c:pt idx="200">
                  <c:v>462</c:v>
                </c:pt>
                <c:pt idx="201">
                  <c:v>460</c:v>
                </c:pt>
                <c:pt idx="202">
                  <c:v>460</c:v>
                </c:pt>
                <c:pt idx="203">
                  <c:v>460</c:v>
                </c:pt>
                <c:pt idx="204">
                  <c:v>460</c:v>
                </c:pt>
                <c:pt idx="205">
                  <c:v>442</c:v>
                </c:pt>
                <c:pt idx="206">
                  <c:v>458</c:v>
                </c:pt>
                <c:pt idx="207">
                  <c:v>455</c:v>
                </c:pt>
                <c:pt idx="208">
                  <c:v>456</c:v>
                </c:pt>
                <c:pt idx="209">
                  <c:v>460</c:v>
                </c:pt>
                <c:pt idx="210">
                  <c:v>462</c:v>
                </c:pt>
                <c:pt idx="211">
                  <c:v>470</c:v>
                </c:pt>
                <c:pt idx="212">
                  <c:v>470</c:v>
                </c:pt>
                <c:pt idx="213">
                  <c:v>470</c:v>
                </c:pt>
                <c:pt idx="214">
                  <c:v>483</c:v>
                </c:pt>
                <c:pt idx="215">
                  <c:v>484</c:v>
                </c:pt>
                <c:pt idx="216">
                  <c:v>484</c:v>
                </c:pt>
                <c:pt idx="217">
                  <c:v>484</c:v>
                </c:pt>
                <c:pt idx="218">
                  <c:v>487</c:v>
                </c:pt>
                <c:pt idx="219">
                  <c:v>485</c:v>
                </c:pt>
                <c:pt idx="220">
                  <c:v>480</c:v>
                </c:pt>
                <c:pt idx="221">
                  <c:v>480</c:v>
                </c:pt>
                <c:pt idx="222">
                  <c:v>480</c:v>
                </c:pt>
                <c:pt idx="223">
                  <c:v>480</c:v>
                </c:pt>
                <c:pt idx="224">
                  <c:v>475</c:v>
                </c:pt>
                <c:pt idx="225">
                  <c:v>470</c:v>
                </c:pt>
                <c:pt idx="226">
                  <c:v>470</c:v>
                </c:pt>
                <c:pt idx="227">
                  <c:v>470</c:v>
                </c:pt>
                <c:pt idx="228">
                  <c:v>470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'crops vs DAP'!$D$75</c:f>
              <c:strCache>
                <c:ptCount val="1"/>
                <c:pt idx="0">
                  <c:v>DAP fob NOLA (metric equiv) </c:v>
                </c:pt>
              </c:strCache>
            </c:strRef>
          </c:tx>
          <c:spPr>
            <a:ln w="19050">
              <a:solidFill>
                <a:srgbClr val="FFC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28"/>
            <c:bubble3D val="0"/>
            <c:spPr>
              <a:ln w="19050">
                <a:solidFill>
                  <a:srgbClr val="FFC000">
                    <a:alpha val="0"/>
                  </a:srgb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DAP'!$D$110:$D$340</c:f>
              <c:numCache>
                <c:formatCode>0</c:formatCode>
                <c:ptCount val="231"/>
                <c:pt idx="0">
                  <c:v>608.46959999999979</c:v>
                </c:pt>
                <c:pt idx="1">
                  <c:v>610.67420000000004</c:v>
                </c:pt>
                <c:pt idx="2">
                  <c:v>597.44659999999976</c:v>
                </c:pt>
                <c:pt idx="3">
                  <c:v>575.40059999999983</c:v>
                </c:pt>
                <c:pt idx="4">
                  <c:v>580.91209999999978</c:v>
                </c:pt>
                <c:pt idx="5">
                  <c:v>586.42360000000008</c:v>
                </c:pt>
                <c:pt idx="6">
                  <c:v>591.93509999999981</c:v>
                </c:pt>
                <c:pt idx="7">
                  <c:v>594.13970000000029</c:v>
                </c:pt>
                <c:pt idx="8">
                  <c:v>595.24200000000008</c:v>
                </c:pt>
                <c:pt idx="9">
                  <c:v>595.24200000000008</c:v>
                </c:pt>
                <c:pt idx="10">
                  <c:v>591.93509999999981</c:v>
                </c:pt>
                <c:pt idx="11">
                  <c:v>597.44659999999976</c:v>
                </c:pt>
                <c:pt idx="12">
                  <c:v>599.65119999999979</c:v>
                </c:pt>
                <c:pt idx="13">
                  <c:v>600.75350000000003</c:v>
                </c:pt>
                <c:pt idx="14">
                  <c:v>599.65119999999979</c:v>
                </c:pt>
                <c:pt idx="15">
                  <c:v>599.65119999999979</c:v>
                </c:pt>
                <c:pt idx="16">
                  <c:v>600.75350000000003</c:v>
                </c:pt>
                <c:pt idx="17">
                  <c:v>608.46959999999979</c:v>
                </c:pt>
                <c:pt idx="18">
                  <c:v>611.77650000000028</c:v>
                </c:pt>
                <c:pt idx="19">
                  <c:v>616.18570000000022</c:v>
                </c:pt>
                <c:pt idx="20">
                  <c:v>619.86003333333292</c:v>
                </c:pt>
                <c:pt idx="21">
                  <c:v>623.71808333333331</c:v>
                </c:pt>
                <c:pt idx="22">
                  <c:v>627.57613333333302</c:v>
                </c:pt>
                <c:pt idx="23">
                  <c:v>636.02709999999979</c:v>
                </c:pt>
                <c:pt idx="24">
                  <c:v>639.33400000000006</c:v>
                </c:pt>
                <c:pt idx="25">
                  <c:v>641.53860000000009</c:v>
                </c:pt>
                <c:pt idx="26">
                  <c:v>647.05009999999982</c:v>
                </c:pt>
                <c:pt idx="27">
                  <c:v>652.56159999999977</c:v>
                </c:pt>
                <c:pt idx="28">
                  <c:v>658.0731000000003</c:v>
                </c:pt>
                <c:pt idx="29">
                  <c:v>652.56159999999977</c:v>
                </c:pt>
                <c:pt idx="30">
                  <c:v>652.56159999999977</c:v>
                </c:pt>
                <c:pt idx="31">
                  <c:v>647.05009999999982</c:v>
                </c:pt>
                <c:pt idx="32">
                  <c:v>650.35699999999986</c:v>
                </c:pt>
                <c:pt idx="33">
                  <c:v>649.2547000000003</c:v>
                </c:pt>
                <c:pt idx="34">
                  <c:v>672.40300000000002</c:v>
                </c:pt>
                <c:pt idx="35">
                  <c:v>666.89150000000006</c:v>
                </c:pt>
                <c:pt idx="36">
                  <c:v>660.27769999999998</c:v>
                </c:pt>
                <c:pt idx="37">
                  <c:v>641.53860000000009</c:v>
                </c:pt>
                <c:pt idx="38">
                  <c:v>636.02709999999979</c:v>
                </c:pt>
                <c:pt idx="39">
                  <c:v>636.02709999999979</c:v>
                </c:pt>
                <c:pt idx="40">
                  <c:v>639.33400000000006</c:v>
                </c:pt>
                <c:pt idx="41">
                  <c:v>641.53860000000009</c:v>
                </c:pt>
                <c:pt idx="42">
                  <c:v>638.23170000000005</c:v>
                </c:pt>
                <c:pt idx="43">
                  <c:v>634.9248</c:v>
                </c:pt>
                <c:pt idx="44">
                  <c:v>625.00409999999999</c:v>
                </c:pt>
                <c:pt idx="45">
                  <c:v>617.28800000000024</c:v>
                </c:pt>
                <c:pt idx="46">
                  <c:v>613.98110000000008</c:v>
                </c:pt>
                <c:pt idx="47">
                  <c:v>617.28800000000024</c:v>
                </c:pt>
                <c:pt idx="48">
                  <c:v>613.98110000000008</c:v>
                </c:pt>
                <c:pt idx="49">
                  <c:v>611.77650000000028</c:v>
                </c:pt>
                <c:pt idx="50">
                  <c:v>610.67420000000004</c:v>
                </c:pt>
                <c:pt idx="51">
                  <c:v>580.91209999999978</c:v>
                </c:pt>
                <c:pt idx="52">
                  <c:v>580.91209999999978</c:v>
                </c:pt>
                <c:pt idx="53">
                  <c:v>498.23960000000005</c:v>
                </c:pt>
                <c:pt idx="54">
                  <c:v>492.72809999999987</c:v>
                </c:pt>
                <c:pt idx="55">
                  <c:v>476.1936</c:v>
                </c:pt>
                <c:pt idx="56">
                  <c:v>459.65910000000002</c:v>
                </c:pt>
                <c:pt idx="57">
                  <c:v>470.68210000000005</c:v>
                </c:pt>
                <c:pt idx="58">
                  <c:v>509.26260000000002</c:v>
                </c:pt>
                <c:pt idx="59">
                  <c:v>481.7050999999999</c:v>
                </c:pt>
                <c:pt idx="60">
                  <c:v>465.17060000000015</c:v>
                </c:pt>
                <c:pt idx="61">
                  <c:v>481.7050999999999</c:v>
                </c:pt>
                <c:pt idx="62">
                  <c:v>470.68210000000005</c:v>
                </c:pt>
                <c:pt idx="63">
                  <c:v>472.88669999999991</c:v>
                </c:pt>
                <c:pt idx="64">
                  <c:v>467.37520000000001</c:v>
                </c:pt>
                <c:pt idx="65">
                  <c:v>478.39820000000003</c:v>
                </c:pt>
                <c:pt idx="66">
                  <c:v>481.7050999999999</c:v>
                </c:pt>
                <c:pt idx="67">
                  <c:v>487.21660000000003</c:v>
                </c:pt>
                <c:pt idx="68">
                  <c:v>481.7050999999999</c:v>
                </c:pt>
                <c:pt idx="69">
                  <c:v>492.72809999999987</c:v>
                </c:pt>
                <c:pt idx="70">
                  <c:v>509.26260000000002</c:v>
                </c:pt>
                <c:pt idx="71">
                  <c:v>514.7741000000002</c:v>
                </c:pt>
                <c:pt idx="72">
                  <c:v>520.28560000000004</c:v>
                </c:pt>
                <c:pt idx="73">
                  <c:v>545.63850000000002</c:v>
                </c:pt>
                <c:pt idx="74">
                  <c:v>545.63850000000002</c:v>
                </c:pt>
                <c:pt idx="75">
                  <c:v>531.30860000000007</c:v>
                </c:pt>
                <c:pt idx="76">
                  <c:v>542.33159999999975</c:v>
                </c:pt>
                <c:pt idx="77">
                  <c:v>536.8200999999998</c:v>
                </c:pt>
                <c:pt idx="78">
                  <c:v>553.35459999999978</c:v>
                </c:pt>
                <c:pt idx="79">
                  <c:v>555.55919999999981</c:v>
                </c:pt>
                <c:pt idx="80">
                  <c:v>551.15</c:v>
                </c:pt>
                <c:pt idx="81">
                  <c:v>555.55919999999981</c:v>
                </c:pt>
                <c:pt idx="82">
                  <c:v>557.76380000000029</c:v>
                </c:pt>
                <c:pt idx="83">
                  <c:v>555.55919999999981</c:v>
                </c:pt>
                <c:pt idx="84">
                  <c:v>551.15</c:v>
                </c:pt>
                <c:pt idx="85">
                  <c:v>553.35459999999978</c:v>
                </c:pt>
                <c:pt idx="86">
                  <c:v>554.45689999999979</c:v>
                </c:pt>
                <c:pt idx="87">
                  <c:v>547.84309999999982</c:v>
                </c:pt>
                <c:pt idx="88">
                  <c:v>536.8200999999998</c:v>
                </c:pt>
                <c:pt idx="89">
                  <c:v>559</c:v>
                </c:pt>
                <c:pt idx="90">
                  <c:v>564</c:v>
                </c:pt>
                <c:pt idx="91">
                  <c:v>579</c:v>
                </c:pt>
                <c:pt idx="92">
                  <c:v>584</c:v>
                </c:pt>
                <c:pt idx="93">
                  <c:v>580.91209999999978</c:v>
                </c:pt>
                <c:pt idx="94">
                  <c:v>600.75350000000003</c:v>
                </c:pt>
                <c:pt idx="95">
                  <c:v>606.26499999999999</c:v>
                </c:pt>
                <c:pt idx="96">
                  <c:v>595.24200000000008</c:v>
                </c:pt>
                <c:pt idx="97">
                  <c:v>589.73050000000001</c:v>
                </c:pt>
                <c:pt idx="98">
                  <c:v>584.21900000000005</c:v>
                </c:pt>
                <c:pt idx="99">
                  <c:v>562.17300000000023</c:v>
                </c:pt>
                <c:pt idx="100">
                  <c:v>542.33159999999975</c:v>
                </c:pt>
                <c:pt idx="101">
                  <c:v>531.30860000000007</c:v>
                </c:pt>
                <c:pt idx="102">
                  <c:v>520.28560000000004</c:v>
                </c:pt>
                <c:pt idx="103">
                  <c:v>498.23960000000005</c:v>
                </c:pt>
                <c:pt idx="104">
                  <c:v>520.28560000000004</c:v>
                </c:pt>
                <c:pt idx="105">
                  <c:v>525.7971</c:v>
                </c:pt>
                <c:pt idx="106">
                  <c:v>520.28560000000004</c:v>
                </c:pt>
                <c:pt idx="107">
                  <c:v>520.28560000000004</c:v>
                </c:pt>
                <c:pt idx="108">
                  <c:v>509.26260000000002</c:v>
                </c:pt>
                <c:pt idx="109">
                  <c:v>500.44420000000002</c:v>
                </c:pt>
                <c:pt idx="110">
                  <c:v>492.72809999999987</c:v>
                </c:pt>
                <c:pt idx="111">
                  <c:v>492.72809999999987</c:v>
                </c:pt>
                <c:pt idx="112">
                  <c:v>498.23960000000005</c:v>
                </c:pt>
                <c:pt idx="113">
                  <c:v>501.54650000000004</c:v>
                </c:pt>
                <c:pt idx="114">
                  <c:v>503.75109999999989</c:v>
                </c:pt>
                <c:pt idx="115">
                  <c:v>505.95570000000004</c:v>
                </c:pt>
                <c:pt idx="116">
                  <c:v>503.75109999999989</c:v>
                </c:pt>
                <c:pt idx="117">
                  <c:v>507.05800000000005</c:v>
                </c:pt>
                <c:pt idx="118">
                  <c:v>501.54650000000004</c:v>
                </c:pt>
                <c:pt idx="119">
                  <c:v>509.26260000000002</c:v>
                </c:pt>
                <c:pt idx="120">
                  <c:v>509.26260000000002</c:v>
                </c:pt>
                <c:pt idx="121">
                  <c:v>507.05800000000005</c:v>
                </c:pt>
                <c:pt idx="122">
                  <c:v>500.44420000000002</c:v>
                </c:pt>
                <c:pt idx="123">
                  <c:v>481.7050999999999</c:v>
                </c:pt>
                <c:pt idx="124">
                  <c:v>475.09129999999993</c:v>
                </c:pt>
                <c:pt idx="125">
                  <c:v>465.17060000000015</c:v>
                </c:pt>
                <c:pt idx="126">
                  <c:v>454.14760000000012</c:v>
                </c:pt>
                <c:pt idx="127">
                  <c:v>454.14760000000012</c:v>
                </c:pt>
                <c:pt idx="128">
                  <c:v>451.94300000000004</c:v>
                </c:pt>
                <c:pt idx="129">
                  <c:v>456.35220000000015</c:v>
                </c:pt>
                <c:pt idx="130">
                  <c:v>447.53380000000004</c:v>
                </c:pt>
                <c:pt idx="131">
                  <c:v>445.32920000000001</c:v>
                </c:pt>
                <c:pt idx="132">
                  <c:v>443.12460000000016</c:v>
                </c:pt>
                <c:pt idx="133">
                  <c:v>443.12460000000016</c:v>
                </c:pt>
                <c:pt idx="134">
                  <c:v>437.61310000000003</c:v>
                </c:pt>
                <c:pt idx="135">
                  <c:v>432.10160000000002</c:v>
                </c:pt>
                <c:pt idx="136">
                  <c:v>426.59009999999989</c:v>
                </c:pt>
                <c:pt idx="137">
                  <c:v>417.7716999999999</c:v>
                </c:pt>
                <c:pt idx="138">
                  <c:v>410.05560000000008</c:v>
                </c:pt>
                <c:pt idx="139">
                  <c:v>401.23720000000003</c:v>
                </c:pt>
                <c:pt idx="140" formatCode="General">
                  <c:v>432</c:v>
                </c:pt>
                <c:pt idx="141" formatCode="General">
                  <c:v>428</c:v>
                </c:pt>
                <c:pt idx="142" formatCode="General">
                  <c:v>420</c:v>
                </c:pt>
                <c:pt idx="143" formatCode="General">
                  <c:v>407</c:v>
                </c:pt>
                <c:pt idx="144" formatCode="General">
                  <c:v>403</c:v>
                </c:pt>
                <c:pt idx="145" formatCode="General">
                  <c:v>400</c:v>
                </c:pt>
                <c:pt idx="146" formatCode="General">
                  <c:v>400</c:v>
                </c:pt>
                <c:pt idx="147" formatCode="General">
                  <c:v>395</c:v>
                </c:pt>
                <c:pt idx="148" formatCode="General">
                  <c:v>380</c:v>
                </c:pt>
                <c:pt idx="149" formatCode="General">
                  <c:v>375</c:v>
                </c:pt>
                <c:pt idx="150" formatCode="General">
                  <c:v>370</c:v>
                </c:pt>
                <c:pt idx="151" formatCode="General">
                  <c:v>365</c:v>
                </c:pt>
                <c:pt idx="152" formatCode="General">
                  <c:v>359</c:v>
                </c:pt>
                <c:pt idx="153" formatCode="General">
                  <c:v>350</c:v>
                </c:pt>
                <c:pt idx="154" formatCode="General">
                  <c:v>345</c:v>
                </c:pt>
                <c:pt idx="155" formatCode="General">
                  <c:v>342</c:v>
                </c:pt>
                <c:pt idx="156" formatCode="General">
                  <c:v>337</c:v>
                </c:pt>
                <c:pt idx="157" formatCode="General">
                  <c:v>347</c:v>
                </c:pt>
                <c:pt idx="158" formatCode="General">
                  <c:v>375</c:v>
                </c:pt>
                <c:pt idx="159" formatCode="General">
                  <c:v>378</c:v>
                </c:pt>
                <c:pt idx="160">
                  <c:v>404.54410000000001</c:v>
                </c:pt>
                <c:pt idx="161">
                  <c:v>415.56710000000004</c:v>
                </c:pt>
                <c:pt idx="162">
                  <c:v>421.07859999999988</c:v>
                </c:pt>
                <c:pt idx="163">
                  <c:v>465.17060000000015</c:v>
                </c:pt>
                <c:pt idx="164">
                  <c:v>485.012</c:v>
                </c:pt>
                <c:pt idx="165">
                  <c:v>476.1936</c:v>
                </c:pt>
                <c:pt idx="166">
                  <c:v>482.80740000000014</c:v>
                </c:pt>
                <c:pt idx="167">
                  <c:v>531.30860000000007</c:v>
                </c:pt>
                <c:pt idx="168">
                  <c:v>531.30860000000007</c:v>
                </c:pt>
                <c:pt idx="169">
                  <c:v>531.30860000000007</c:v>
                </c:pt>
                <c:pt idx="170">
                  <c:v>514.7741000000002</c:v>
                </c:pt>
                <c:pt idx="171">
                  <c:v>533.51319999999998</c:v>
                </c:pt>
                <c:pt idx="172">
                  <c:v>533.51319999999998</c:v>
                </c:pt>
                <c:pt idx="173">
                  <c:v>542.33159999999975</c:v>
                </c:pt>
                <c:pt idx="174">
                  <c:v>547.84309999999982</c:v>
                </c:pt>
                <c:pt idx="175">
                  <c:v>531.30860000000007</c:v>
                </c:pt>
                <c:pt idx="176">
                  <c:v>525.7971</c:v>
                </c:pt>
                <c:pt idx="177">
                  <c:v>520.28560000000004</c:v>
                </c:pt>
                <c:pt idx="178">
                  <c:v>476.1936</c:v>
                </c:pt>
                <c:pt idx="179">
                  <c:v>459.65910000000002</c:v>
                </c:pt>
                <c:pt idx="180">
                  <c:v>445.32920000000001</c:v>
                </c:pt>
                <c:pt idx="181">
                  <c:v>454.14760000000012</c:v>
                </c:pt>
                <c:pt idx="182">
                  <c:v>465.17060000000015</c:v>
                </c:pt>
                <c:pt idx="183">
                  <c:v>470.68210000000005</c:v>
                </c:pt>
                <c:pt idx="184">
                  <c:v>476.1936</c:v>
                </c:pt>
                <c:pt idx="185">
                  <c:v>478.39820000000003</c:v>
                </c:pt>
                <c:pt idx="186">
                  <c:v>483.90970000000004</c:v>
                </c:pt>
                <c:pt idx="187">
                  <c:v>490.5234999999999</c:v>
                </c:pt>
                <c:pt idx="188">
                  <c:v>487.21660000000003</c:v>
                </c:pt>
                <c:pt idx="189">
                  <c:v>492.72809999999987</c:v>
                </c:pt>
                <c:pt idx="190">
                  <c:v>489.42119999999983</c:v>
                </c:pt>
                <c:pt idx="191">
                  <c:v>487.21660000000003</c:v>
                </c:pt>
                <c:pt idx="192">
                  <c:v>483.90970000000004</c:v>
                </c:pt>
                <c:pt idx="193">
                  <c:v>487.21660000000003</c:v>
                </c:pt>
                <c:pt idx="194">
                  <c:v>481.7050999999999</c:v>
                </c:pt>
                <c:pt idx="195">
                  <c:v>476.1936</c:v>
                </c:pt>
                <c:pt idx="196">
                  <c:v>472.88669999999991</c:v>
                </c:pt>
                <c:pt idx="197">
                  <c:v>467.37520000000001</c:v>
                </c:pt>
                <c:pt idx="198">
                  <c:v>465.17060000000015</c:v>
                </c:pt>
                <c:pt idx="199">
                  <c:v>459.65910000000002</c:v>
                </c:pt>
                <c:pt idx="200">
                  <c:v>481.7050999999999</c:v>
                </c:pt>
                <c:pt idx="201">
                  <c:v>443.12460000000016</c:v>
                </c:pt>
                <c:pt idx="202">
                  <c:v>435.40849999999989</c:v>
                </c:pt>
                <c:pt idx="203">
                  <c:v>432.10160000000002</c:v>
                </c:pt>
                <c:pt idx="204">
                  <c:v>435.40849999999989</c:v>
                </c:pt>
                <c:pt idx="205">
                  <c:v>437.61310000000003</c:v>
                </c:pt>
                <c:pt idx="206">
                  <c:v>442.02230000000003</c:v>
                </c:pt>
                <c:pt idx="207">
                  <c:v>437.61310000000003</c:v>
                </c:pt>
                <c:pt idx="208">
                  <c:v>448.63609999999989</c:v>
                </c:pt>
                <c:pt idx="209">
                  <c:v>454.14760000000012</c:v>
                </c:pt>
                <c:pt idx="210">
                  <c:v>459.65910000000002</c:v>
                </c:pt>
                <c:pt idx="211">
                  <c:v>465.17060000000015</c:v>
                </c:pt>
                <c:pt idx="212">
                  <c:v>470.68210000000005</c:v>
                </c:pt>
                <c:pt idx="213">
                  <c:v>476.1936</c:v>
                </c:pt>
                <c:pt idx="214">
                  <c:v>478.39820000000003</c:v>
                </c:pt>
                <c:pt idx="215">
                  <c:v>479.50050000000005</c:v>
                </c:pt>
                <c:pt idx="216">
                  <c:v>481.7050999999999</c:v>
                </c:pt>
                <c:pt idx="217">
                  <c:v>479.50050000000005</c:v>
                </c:pt>
                <c:pt idx="218">
                  <c:v>481.7050999999999</c:v>
                </c:pt>
                <c:pt idx="219">
                  <c:v>485.012</c:v>
                </c:pt>
                <c:pt idx="220">
                  <c:v>483.90970000000004</c:v>
                </c:pt>
                <c:pt idx="221">
                  <c:v>473.98900000000003</c:v>
                </c:pt>
                <c:pt idx="222">
                  <c:v>454.14760000000012</c:v>
                </c:pt>
                <c:pt idx="223">
                  <c:v>448.63609999999989</c:v>
                </c:pt>
                <c:pt idx="224">
                  <c:v>437.61310000000003</c:v>
                </c:pt>
                <c:pt idx="225">
                  <c:v>454.14760000000012</c:v>
                </c:pt>
                <c:pt idx="226">
                  <c:v>456.35220000000015</c:v>
                </c:pt>
                <c:pt idx="227">
                  <c:v>443.12460000000016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'crops vs DAP'!$E$75</c:f>
              <c:strCache>
                <c:ptCount val="1"/>
                <c:pt idx="0">
                  <c:v>CME Corn futures </c:v>
                </c:pt>
              </c:strCache>
            </c:strRef>
          </c:tx>
          <c:spPr>
            <a:ln w="19050">
              <a:solidFill>
                <a:schemeClr val="tx1">
                  <a:lumMod val="75000"/>
                  <a:lumOff val="2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27"/>
            <c:bubble3D val="0"/>
            <c:spPr>
              <a:ln w="1905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DAP'!$E$110:$E$340</c:f>
              <c:numCache>
                <c:formatCode>#,##0</c:formatCode>
                <c:ptCount val="231"/>
                <c:pt idx="0">
                  <c:v>555</c:v>
                </c:pt>
                <c:pt idx="1">
                  <c:v>565</c:v>
                </c:pt>
                <c:pt idx="2">
                  <c:v>585</c:v>
                </c:pt>
                <c:pt idx="3">
                  <c:v>615</c:v>
                </c:pt>
                <c:pt idx="4">
                  <c:v>610</c:v>
                </c:pt>
                <c:pt idx="5">
                  <c:v>612</c:v>
                </c:pt>
                <c:pt idx="6">
                  <c:v>643</c:v>
                </c:pt>
                <c:pt idx="7">
                  <c:v>655</c:v>
                </c:pt>
                <c:pt idx="8">
                  <c:v>670</c:v>
                </c:pt>
                <c:pt idx="9">
                  <c:v>680</c:v>
                </c:pt>
                <c:pt idx="10">
                  <c:v>698</c:v>
                </c:pt>
                <c:pt idx="11">
                  <c:v>733</c:v>
                </c:pt>
                <c:pt idx="12">
                  <c:v>695</c:v>
                </c:pt>
                <c:pt idx="13">
                  <c:v>736</c:v>
                </c:pt>
                <c:pt idx="14">
                  <c:v>612</c:v>
                </c:pt>
                <c:pt idx="15">
                  <c:v>640</c:v>
                </c:pt>
                <c:pt idx="16">
                  <c:v>675</c:v>
                </c:pt>
                <c:pt idx="17">
                  <c:v>695</c:v>
                </c:pt>
                <c:pt idx="18">
                  <c:v>765</c:v>
                </c:pt>
                <c:pt idx="19">
                  <c:v>782</c:v>
                </c:pt>
                <c:pt idx="20">
                  <c:v>735</c:v>
                </c:pt>
                <c:pt idx="21">
                  <c:v>700</c:v>
                </c:pt>
                <c:pt idx="22">
                  <c:v>675</c:v>
                </c:pt>
                <c:pt idx="23">
                  <c:v>735</c:v>
                </c:pt>
                <c:pt idx="24">
                  <c:v>765</c:v>
                </c:pt>
                <c:pt idx="25">
                  <c:v>755</c:v>
                </c:pt>
                <c:pt idx="26">
                  <c:v>775</c:v>
                </c:pt>
                <c:pt idx="27">
                  <c:v>790</c:v>
                </c:pt>
                <c:pt idx="28">
                  <c:v>700</c:v>
                </c:pt>
                <c:pt idx="29">
                  <c:v>635</c:v>
                </c:pt>
                <c:pt idx="30">
                  <c:v>625</c:v>
                </c:pt>
                <c:pt idx="31">
                  <c:v>645</c:v>
                </c:pt>
                <c:pt idx="32">
                  <c:v>665</c:v>
                </c:pt>
                <c:pt idx="33">
                  <c:v>685</c:v>
                </c:pt>
                <c:pt idx="34">
                  <c:v>670</c:v>
                </c:pt>
                <c:pt idx="35">
                  <c:v>725</c:v>
                </c:pt>
                <c:pt idx="36">
                  <c:v>705</c:v>
                </c:pt>
                <c:pt idx="37">
                  <c:v>755</c:v>
                </c:pt>
                <c:pt idx="38">
                  <c:v>760</c:v>
                </c:pt>
                <c:pt idx="39">
                  <c:v>725</c:v>
                </c:pt>
                <c:pt idx="40">
                  <c:v>740</c:v>
                </c:pt>
                <c:pt idx="41">
                  <c:v>685</c:v>
                </c:pt>
                <c:pt idx="42">
                  <c:v>592</c:v>
                </c:pt>
                <c:pt idx="43">
                  <c:v>603</c:v>
                </c:pt>
                <c:pt idx="44">
                  <c:v>645</c:v>
                </c:pt>
                <c:pt idx="45">
                  <c:v>628</c:v>
                </c:pt>
                <c:pt idx="46">
                  <c:v>653</c:v>
                </c:pt>
                <c:pt idx="47">
                  <c:v>653</c:v>
                </c:pt>
                <c:pt idx="48">
                  <c:v>647</c:v>
                </c:pt>
                <c:pt idx="49">
                  <c:v>612</c:v>
                </c:pt>
                <c:pt idx="50">
                  <c:v>600</c:v>
                </c:pt>
                <c:pt idx="51">
                  <c:v>588</c:v>
                </c:pt>
                <c:pt idx="52" formatCode="0">
                  <c:v>585</c:v>
                </c:pt>
                <c:pt idx="53">
                  <c:v>618</c:v>
                </c:pt>
                <c:pt idx="54">
                  <c:v>622</c:v>
                </c:pt>
                <c:pt idx="55">
                  <c:v>630</c:v>
                </c:pt>
                <c:pt idx="56">
                  <c:v>640</c:v>
                </c:pt>
                <c:pt idx="57">
                  <c:v>660</c:v>
                </c:pt>
                <c:pt idx="58">
                  <c:v>611</c:v>
                </c:pt>
                <c:pt idx="59">
                  <c:v>620</c:v>
                </c:pt>
                <c:pt idx="60">
                  <c:v>634</c:v>
                </c:pt>
                <c:pt idx="61">
                  <c:v>642</c:v>
                </c:pt>
                <c:pt idx="62">
                  <c:v>630</c:v>
                </c:pt>
                <c:pt idx="63">
                  <c:v>645</c:v>
                </c:pt>
                <c:pt idx="64">
                  <c:v>630</c:v>
                </c:pt>
                <c:pt idx="65">
                  <c:v>666</c:v>
                </c:pt>
                <c:pt idx="66">
                  <c:v>610</c:v>
                </c:pt>
                <c:pt idx="67">
                  <c:v>673</c:v>
                </c:pt>
                <c:pt idx="68">
                  <c:v>605</c:v>
                </c:pt>
                <c:pt idx="69">
                  <c:v>645</c:v>
                </c:pt>
                <c:pt idx="70">
                  <c:v>656</c:v>
                </c:pt>
                <c:pt idx="71">
                  <c:v>625</c:v>
                </c:pt>
                <c:pt idx="72">
                  <c:v>605</c:v>
                </c:pt>
                <c:pt idx="73">
                  <c:v>625</c:v>
                </c:pt>
                <c:pt idx="74">
                  <c:v>587</c:v>
                </c:pt>
                <c:pt idx="75">
                  <c:v>630</c:v>
                </c:pt>
                <c:pt idx="76">
                  <c:v>630</c:v>
                </c:pt>
                <c:pt idx="77">
                  <c:v>580</c:v>
                </c:pt>
                <c:pt idx="78">
                  <c:v>560</c:v>
                </c:pt>
                <c:pt idx="79">
                  <c:v>560</c:v>
                </c:pt>
                <c:pt idx="80">
                  <c:v>605</c:v>
                </c:pt>
                <c:pt idx="81">
                  <c:v>595</c:v>
                </c:pt>
                <c:pt idx="82">
                  <c:v>715</c:v>
                </c:pt>
                <c:pt idx="83">
                  <c:v>773</c:v>
                </c:pt>
                <c:pt idx="84">
                  <c:v>773</c:v>
                </c:pt>
                <c:pt idx="85">
                  <c:v>812</c:v>
                </c:pt>
                <c:pt idx="86">
                  <c:v>800</c:v>
                </c:pt>
                <c:pt idx="87">
                  <c:v>820</c:v>
                </c:pt>
                <c:pt idx="88">
                  <c:v>790</c:v>
                </c:pt>
                <c:pt idx="89">
                  <c:v>805</c:v>
                </c:pt>
                <c:pt idx="90">
                  <c:v>800</c:v>
                </c:pt>
                <c:pt idx="91">
                  <c:v>815</c:v>
                </c:pt>
                <c:pt idx="92">
                  <c:v>798</c:v>
                </c:pt>
                <c:pt idx="93">
                  <c:v>775</c:v>
                </c:pt>
                <c:pt idx="94">
                  <c:v>715</c:v>
                </c:pt>
                <c:pt idx="95">
                  <c:v>730</c:v>
                </c:pt>
                <c:pt idx="96">
                  <c:v>715</c:v>
                </c:pt>
                <c:pt idx="97">
                  <c:v>760</c:v>
                </c:pt>
                <c:pt idx="98">
                  <c:v>730</c:v>
                </c:pt>
                <c:pt idx="99">
                  <c:v>742</c:v>
                </c:pt>
                <c:pt idx="100">
                  <c:v>755</c:v>
                </c:pt>
                <c:pt idx="101">
                  <c:v>725</c:v>
                </c:pt>
                <c:pt idx="102">
                  <c:v>741</c:v>
                </c:pt>
                <c:pt idx="103">
                  <c:v>747</c:v>
                </c:pt>
                <c:pt idx="104">
                  <c:v>730</c:v>
                </c:pt>
                <c:pt idx="105">
                  <c:v>720</c:v>
                </c:pt>
                <c:pt idx="106">
                  <c:v>712</c:v>
                </c:pt>
                <c:pt idx="107">
                  <c:v>697</c:v>
                </c:pt>
                <c:pt idx="108">
                  <c:v>695</c:v>
                </c:pt>
                <c:pt idx="109">
                  <c:v>683</c:v>
                </c:pt>
                <c:pt idx="110">
                  <c:v>720</c:v>
                </c:pt>
                <c:pt idx="111">
                  <c:v>730</c:v>
                </c:pt>
                <c:pt idx="112">
                  <c:v>698</c:v>
                </c:pt>
                <c:pt idx="113">
                  <c:v>740</c:v>
                </c:pt>
                <c:pt idx="114">
                  <c:v>698</c:v>
                </c:pt>
                <c:pt idx="115">
                  <c:v>695</c:v>
                </c:pt>
                <c:pt idx="116">
                  <c:v>680</c:v>
                </c:pt>
                <c:pt idx="117">
                  <c:v>708</c:v>
                </c:pt>
                <c:pt idx="118">
                  <c:v>695</c:v>
                </c:pt>
                <c:pt idx="119">
                  <c:v>710</c:v>
                </c:pt>
                <c:pt idx="120">
                  <c:v>710</c:v>
                </c:pt>
                <c:pt idx="121">
                  <c:v>730</c:v>
                </c:pt>
                <c:pt idx="122">
                  <c:v>641</c:v>
                </c:pt>
                <c:pt idx="123">
                  <c:v>649</c:v>
                </c:pt>
                <c:pt idx="124">
                  <c:v>627</c:v>
                </c:pt>
                <c:pt idx="125">
                  <c:v>645</c:v>
                </c:pt>
                <c:pt idx="126">
                  <c:v>636</c:v>
                </c:pt>
                <c:pt idx="127">
                  <c:v>655</c:v>
                </c:pt>
                <c:pt idx="128">
                  <c:v>640</c:v>
                </c:pt>
                <c:pt idx="129">
                  <c:v>625</c:v>
                </c:pt>
                <c:pt idx="130">
                  <c:v>610</c:v>
                </c:pt>
                <c:pt idx="131">
                  <c:v>637</c:v>
                </c:pt>
                <c:pt idx="132">
                  <c:v>628</c:v>
                </c:pt>
                <c:pt idx="133">
                  <c:v>645</c:v>
                </c:pt>
                <c:pt idx="134">
                  <c:v>632</c:v>
                </c:pt>
                <c:pt idx="135">
                  <c:v>645</c:v>
                </c:pt>
                <c:pt idx="136">
                  <c:v>640</c:v>
                </c:pt>
                <c:pt idx="137">
                  <c:v>662</c:v>
                </c:pt>
                <c:pt idx="138">
                  <c:v>687</c:v>
                </c:pt>
                <c:pt idx="139">
                  <c:v>558</c:v>
                </c:pt>
                <c:pt idx="140">
                  <c:v>511</c:v>
                </c:pt>
                <c:pt idx="141">
                  <c:v>502</c:v>
                </c:pt>
                <c:pt idx="142">
                  <c:v>505</c:v>
                </c:pt>
                <c:pt idx="143">
                  <c:v>475</c:v>
                </c:pt>
                <c:pt idx="144">
                  <c:v>505</c:v>
                </c:pt>
                <c:pt idx="145">
                  <c:v>525</c:v>
                </c:pt>
                <c:pt idx="146">
                  <c:v>513</c:v>
                </c:pt>
                <c:pt idx="147">
                  <c:v>505</c:v>
                </c:pt>
                <c:pt idx="148">
                  <c:v>475</c:v>
                </c:pt>
                <c:pt idx="149">
                  <c:v>445</c:v>
                </c:pt>
                <c:pt idx="150">
                  <c:v>430</c:v>
                </c:pt>
                <c:pt idx="151">
                  <c:v>445</c:v>
                </c:pt>
                <c:pt idx="152">
                  <c:v>436</c:v>
                </c:pt>
                <c:pt idx="153">
                  <c:v>437</c:v>
                </c:pt>
                <c:pt idx="154">
                  <c:v>442</c:v>
                </c:pt>
                <c:pt idx="155">
                  <c:v>435</c:v>
                </c:pt>
                <c:pt idx="156">
                  <c:v>430</c:v>
                </c:pt>
                <c:pt idx="157">
                  <c:v>427</c:v>
                </c:pt>
                <c:pt idx="158">
                  <c:v>430</c:v>
                </c:pt>
                <c:pt idx="159">
                  <c:v>435</c:v>
                </c:pt>
                <c:pt idx="160">
                  <c:v>426</c:v>
                </c:pt>
                <c:pt idx="161">
                  <c:v>432</c:v>
                </c:pt>
                <c:pt idx="162">
                  <c:v>445</c:v>
                </c:pt>
                <c:pt idx="163">
                  <c:v>455</c:v>
                </c:pt>
                <c:pt idx="164">
                  <c:v>447</c:v>
                </c:pt>
                <c:pt idx="165">
                  <c:v>462</c:v>
                </c:pt>
                <c:pt idx="166">
                  <c:v>468</c:v>
                </c:pt>
                <c:pt idx="167">
                  <c:v>475</c:v>
                </c:pt>
                <c:pt idx="168">
                  <c:v>462</c:v>
                </c:pt>
                <c:pt idx="169">
                  <c:v>482</c:v>
                </c:pt>
                <c:pt idx="170">
                  <c:v>488</c:v>
                </c:pt>
                <c:pt idx="171">
                  <c:v>495</c:v>
                </c:pt>
                <c:pt idx="172">
                  <c:v>492</c:v>
                </c:pt>
                <c:pt idx="173">
                  <c:v>495</c:v>
                </c:pt>
                <c:pt idx="174">
                  <c:v>512</c:v>
                </c:pt>
                <c:pt idx="175">
                  <c:v>485</c:v>
                </c:pt>
                <c:pt idx="176">
                  <c:v>510</c:v>
                </c:pt>
                <c:pt idx="177">
                  <c:v>485</c:v>
                </c:pt>
                <c:pt idx="178">
                  <c:v>525</c:v>
                </c:pt>
                <c:pt idx="179">
                  <c:v>500</c:v>
                </c:pt>
                <c:pt idx="180">
                  <c:v>510</c:v>
                </c:pt>
                <c:pt idx="181">
                  <c:v>485</c:v>
                </c:pt>
                <c:pt idx="182">
                  <c:v>470</c:v>
                </c:pt>
                <c:pt idx="183">
                  <c:v>450</c:v>
                </c:pt>
                <c:pt idx="184">
                  <c:v>442</c:v>
                </c:pt>
                <c:pt idx="185">
                  <c:v>440</c:v>
                </c:pt>
                <c:pt idx="186">
                  <c:v>443</c:v>
                </c:pt>
                <c:pt idx="187">
                  <c:v>442</c:v>
                </c:pt>
                <c:pt idx="188">
                  <c:v>420</c:v>
                </c:pt>
                <c:pt idx="189">
                  <c:v>405</c:v>
                </c:pt>
                <c:pt idx="190">
                  <c:v>382</c:v>
                </c:pt>
                <c:pt idx="191">
                  <c:v>377</c:v>
                </c:pt>
                <c:pt idx="192">
                  <c:v>364</c:v>
                </c:pt>
                <c:pt idx="193">
                  <c:v>360</c:v>
                </c:pt>
                <c:pt idx="194">
                  <c:v>362</c:v>
                </c:pt>
                <c:pt idx="195">
                  <c:v>358</c:v>
                </c:pt>
                <c:pt idx="196">
                  <c:v>342</c:v>
                </c:pt>
                <c:pt idx="197">
                  <c:v>336</c:v>
                </c:pt>
                <c:pt idx="198">
                  <c:v>336</c:v>
                </c:pt>
                <c:pt idx="199">
                  <c:v>324</c:v>
                </c:pt>
                <c:pt idx="200">
                  <c:v>323</c:v>
                </c:pt>
                <c:pt idx="201">
                  <c:v>344</c:v>
                </c:pt>
                <c:pt idx="202">
                  <c:v>354</c:v>
                </c:pt>
                <c:pt idx="203">
                  <c:v>374</c:v>
                </c:pt>
                <c:pt idx="204">
                  <c:v>355</c:v>
                </c:pt>
                <c:pt idx="205">
                  <c:v>370</c:v>
                </c:pt>
                <c:pt idx="206">
                  <c:v>383</c:v>
                </c:pt>
                <c:pt idx="207">
                  <c:v>380</c:v>
                </c:pt>
                <c:pt idx="208">
                  <c:v>385</c:v>
                </c:pt>
                <c:pt idx="209">
                  <c:v>380</c:v>
                </c:pt>
                <c:pt idx="210">
                  <c:v>387</c:v>
                </c:pt>
                <c:pt idx="211">
                  <c:v>411</c:v>
                </c:pt>
                <c:pt idx="212">
                  <c:v>403</c:v>
                </c:pt>
                <c:pt idx="213">
                  <c:v>415</c:v>
                </c:pt>
                <c:pt idx="214">
                  <c:v>405</c:v>
                </c:pt>
                <c:pt idx="215">
                  <c:v>400</c:v>
                </c:pt>
                <c:pt idx="216">
                  <c:v>393</c:v>
                </c:pt>
                <c:pt idx="217">
                  <c:v>390</c:v>
                </c:pt>
                <c:pt idx="218">
                  <c:v>383</c:v>
                </c:pt>
                <c:pt idx="219">
                  <c:v>382</c:v>
                </c:pt>
                <c:pt idx="220">
                  <c:v>388</c:v>
                </c:pt>
                <c:pt idx="221">
                  <c:v>375</c:v>
                </c:pt>
                <c:pt idx="222">
                  <c:v>377</c:v>
                </c:pt>
                <c:pt idx="223">
                  <c:v>378</c:v>
                </c:pt>
                <c:pt idx="224">
                  <c:v>372</c:v>
                </c:pt>
                <c:pt idx="225">
                  <c:v>385</c:v>
                </c:pt>
                <c:pt idx="226">
                  <c:v>386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'crops vs DAP'!$G$75</c:f>
              <c:strCache>
                <c:ptCount val="1"/>
                <c:pt idx="0">
                  <c:v>Corn forward curve</c:v>
                </c:pt>
              </c:strCache>
            </c:strRef>
          </c:tx>
          <c:spPr>
            <a:ln cmpd="dbl">
              <a:solidFill>
                <a:prstClr val="black">
                  <a:alpha val="0"/>
                </a:prstClr>
              </a:solidFill>
            </a:ln>
          </c:spPr>
          <c:marker>
            <c:symbol val="none"/>
          </c:marker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DAP'!$G$76:$G$166</c:f>
              <c:numCache>
                <c:formatCode>General</c:formatCode>
                <c:ptCount val="91"/>
                <c:pt idx="86" formatCode="#,##0">
                  <c:v>400</c:v>
                </c:pt>
                <c:pt idx="87" formatCode="#,##0">
                  <c:v>400</c:v>
                </c:pt>
                <c:pt idx="88" formatCode="#,##0">
                  <c:v>400</c:v>
                </c:pt>
                <c:pt idx="89" formatCode="#,##0">
                  <c:v>400</c:v>
                </c:pt>
                <c:pt idx="90" formatCode="#,##0">
                  <c:v>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921608"/>
        <c:axId val="289926312"/>
      </c:lineChart>
      <c:lineChart>
        <c:grouping val="standard"/>
        <c:varyColors val="0"/>
        <c:ser>
          <c:idx val="5"/>
          <c:order val="5"/>
          <c:tx>
            <c:strRef>
              <c:f>'crops vs DAP'!$H$75</c:f>
              <c:strCache>
                <c:ptCount val="1"/>
                <c:pt idx="0">
                  <c:v>Soybeans forward curve</c:v>
                </c:pt>
              </c:strCache>
            </c:strRef>
          </c:tx>
          <c:spPr>
            <a:ln cmpd="dbl">
              <a:solidFill>
                <a:schemeClr val="accent2">
                  <a:alpha val="0"/>
                </a:schemeClr>
              </a:solidFill>
            </a:ln>
            <a:effectLst>
              <a:outerShdw blurRad="50800" dist="50800" dir="5400000" algn="ctr" rotWithShape="0">
                <a:schemeClr val="bg1">
                  <a:alpha val="0"/>
                </a:schemeClr>
              </a:outerShdw>
            </a:effectLst>
          </c:spPr>
          <c:marker>
            <c:symbol val="none"/>
          </c:marker>
          <c:cat>
            <c:strRef>
              <c:f>'crops vs DAP'!$B$76:$B$340</c:f>
              <c:strCache>
                <c:ptCount val="265"/>
                <c:pt idx="0">
                  <c:v>April '10</c:v>
                </c:pt>
                <c:pt idx="1">
                  <c:v>15-Apr</c:v>
                </c:pt>
                <c:pt idx="2">
                  <c:v>22-Apr</c:v>
                </c:pt>
                <c:pt idx="3">
                  <c:v>29-Apr</c:v>
                </c:pt>
                <c:pt idx="4">
                  <c:v>6-May</c:v>
                </c:pt>
                <c:pt idx="5">
                  <c:v>13-May</c:v>
                </c:pt>
                <c:pt idx="6">
                  <c:v>20-May</c:v>
                </c:pt>
                <c:pt idx="7">
                  <c:v>27-May</c:v>
                </c:pt>
                <c:pt idx="8">
                  <c:v>3-Jun</c:v>
                </c:pt>
                <c:pt idx="9">
                  <c:v>10-Jun</c:v>
                </c:pt>
                <c:pt idx="10">
                  <c:v>17-Jun</c:v>
                </c:pt>
                <c:pt idx="11">
                  <c:v>24-Jun</c:v>
                </c:pt>
                <c:pt idx="12">
                  <c:v>1-Jul</c:v>
                </c:pt>
                <c:pt idx="13">
                  <c:v>8-Jul</c:v>
                </c:pt>
                <c:pt idx="14">
                  <c:v>15-Jul</c:v>
                </c:pt>
                <c:pt idx="15">
                  <c:v>22-Jul</c:v>
                </c:pt>
                <c:pt idx="16">
                  <c:v>29-Jul</c:v>
                </c:pt>
                <c:pt idx="17">
                  <c:v>5-Aug</c:v>
                </c:pt>
                <c:pt idx="18">
                  <c:v>12-Aug</c:v>
                </c:pt>
                <c:pt idx="19">
                  <c:v>19-Aug</c:v>
                </c:pt>
                <c:pt idx="20">
                  <c:v>26-Aug</c:v>
                </c:pt>
                <c:pt idx="21">
                  <c:v>2-Sep</c:v>
                </c:pt>
                <c:pt idx="22">
                  <c:v>9-Sep</c:v>
                </c:pt>
                <c:pt idx="23">
                  <c:v>16-Sep</c:v>
                </c:pt>
                <c:pt idx="24">
                  <c:v>23-Sep</c:v>
                </c:pt>
                <c:pt idx="25">
                  <c:v>30-Sep</c:v>
                </c:pt>
                <c:pt idx="26">
                  <c:v>7-Oct</c:v>
                </c:pt>
                <c:pt idx="27">
                  <c:v>14-Oct</c:v>
                </c:pt>
                <c:pt idx="28">
                  <c:v>21-Oct</c:v>
                </c:pt>
                <c:pt idx="29">
                  <c:v>28-Oct</c:v>
                </c:pt>
                <c:pt idx="30">
                  <c:v>4-Nov</c:v>
                </c:pt>
                <c:pt idx="31">
                  <c:v>11-Nov</c:v>
                </c:pt>
                <c:pt idx="32">
                  <c:v>18-Nov</c:v>
                </c:pt>
                <c:pt idx="33">
                  <c:v>25-Nov</c:v>
                </c:pt>
                <c:pt idx="34">
                  <c:v>2-Dec</c:v>
                </c:pt>
                <c:pt idx="35">
                  <c:v>9-Dec</c:v>
                </c:pt>
                <c:pt idx="36">
                  <c:v>16-Dec</c:v>
                </c:pt>
                <c:pt idx="37">
                  <c:v>23-Dec</c:v>
                </c:pt>
                <c:pt idx="38">
                  <c:v>30-Dec</c:v>
                </c:pt>
                <c:pt idx="39">
                  <c:v>6-Jan</c:v>
                </c:pt>
                <c:pt idx="40">
                  <c:v>Jan '11</c:v>
                </c:pt>
                <c:pt idx="41">
                  <c:v>20-Jan</c:v>
                </c:pt>
                <c:pt idx="42">
                  <c:v>Jan '11</c:v>
                </c:pt>
                <c:pt idx="43">
                  <c:v>3-Feb</c:v>
                </c:pt>
                <c:pt idx="44">
                  <c:v>10-Feb</c:v>
                </c:pt>
                <c:pt idx="45">
                  <c:v>17-Feb</c:v>
                </c:pt>
                <c:pt idx="46">
                  <c:v>24-Feb</c:v>
                </c:pt>
                <c:pt idx="47">
                  <c:v>3-Mar</c:v>
                </c:pt>
                <c:pt idx="48">
                  <c:v>10-Mar</c:v>
                </c:pt>
                <c:pt idx="49">
                  <c:v>17-Mar</c:v>
                </c:pt>
                <c:pt idx="50">
                  <c:v>17-Mar</c:v>
                </c:pt>
                <c:pt idx="51">
                  <c:v>31-Mar</c:v>
                </c:pt>
                <c:pt idx="52">
                  <c:v>7-Apr</c:v>
                </c:pt>
                <c:pt idx="53">
                  <c:v>14-Apr</c:v>
                </c:pt>
                <c:pt idx="54">
                  <c:v>21-Apr</c:v>
                </c:pt>
                <c:pt idx="55">
                  <c:v>28-Apr</c:v>
                </c:pt>
                <c:pt idx="56">
                  <c:v>5-May</c:v>
                </c:pt>
                <c:pt idx="57">
                  <c:v>12-May</c:v>
                </c:pt>
                <c:pt idx="58">
                  <c:v>19-May</c:v>
                </c:pt>
                <c:pt idx="59">
                  <c:v>26-May</c:v>
                </c:pt>
                <c:pt idx="60">
                  <c:v>Jun '11</c:v>
                </c:pt>
                <c:pt idx="61">
                  <c:v>9-Jun</c:v>
                </c:pt>
                <c:pt idx="62">
                  <c:v>16-Jun</c:v>
                </c:pt>
                <c:pt idx="63">
                  <c:v>23-Jun</c:v>
                </c:pt>
                <c:pt idx="64">
                  <c:v>30-Jun</c:v>
                </c:pt>
                <c:pt idx="65">
                  <c:v>7-Jul</c:v>
                </c:pt>
                <c:pt idx="66">
                  <c:v>14-Jul</c:v>
                </c:pt>
                <c:pt idx="67">
                  <c:v>21-Jul</c:v>
                </c:pt>
                <c:pt idx="68">
                  <c:v>28-Jul</c:v>
                </c:pt>
                <c:pt idx="69">
                  <c:v>4-Aug</c:v>
                </c:pt>
                <c:pt idx="70">
                  <c:v>11-Aug</c:v>
                </c:pt>
                <c:pt idx="71">
                  <c:v>18-Aug</c:v>
                </c:pt>
                <c:pt idx="72">
                  <c:v>25-Aug</c:v>
                </c:pt>
                <c:pt idx="73">
                  <c:v>1-Sep</c:v>
                </c:pt>
                <c:pt idx="74">
                  <c:v>8-Sep</c:v>
                </c:pt>
                <c:pt idx="75">
                  <c:v>15-Sep</c:v>
                </c:pt>
                <c:pt idx="76">
                  <c:v>22-Sep</c:v>
                </c:pt>
                <c:pt idx="77">
                  <c:v>29-Sep</c:v>
                </c:pt>
                <c:pt idx="78">
                  <c:v>6-Oct</c:v>
                </c:pt>
                <c:pt idx="79">
                  <c:v>13-Oct</c:v>
                </c:pt>
                <c:pt idx="80">
                  <c:v>20-Oct</c:v>
                </c:pt>
                <c:pt idx="81">
                  <c:v>27-Oct</c:v>
                </c:pt>
                <c:pt idx="82">
                  <c:v>3-Nov</c:v>
                </c:pt>
                <c:pt idx="83">
                  <c:v>10-Nov</c:v>
                </c:pt>
                <c:pt idx="84">
                  <c:v>17-Nov</c:v>
                </c:pt>
                <c:pt idx="85">
                  <c:v>24-Nov</c:v>
                </c:pt>
                <c:pt idx="86">
                  <c:v>1-Dec</c:v>
                </c:pt>
                <c:pt idx="87">
                  <c:v>8-Dec</c:v>
                </c:pt>
                <c:pt idx="88">
                  <c:v>15-Dec</c:v>
                </c:pt>
                <c:pt idx="89">
                  <c:v>22-Dec</c:v>
                </c:pt>
                <c:pt idx="90">
                  <c:v>29-Dec</c:v>
                </c:pt>
                <c:pt idx="91">
                  <c:v>Jan '12</c:v>
                </c:pt>
                <c:pt idx="92">
                  <c:v>Jan '12</c:v>
                </c:pt>
                <c:pt idx="93">
                  <c:v>Jan '12</c:v>
                </c:pt>
                <c:pt idx="94">
                  <c:v>26-Jan</c:v>
                </c:pt>
                <c:pt idx="95">
                  <c:v>Feb '12</c:v>
                </c:pt>
                <c:pt idx="96">
                  <c:v>Feb '12</c:v>
                </c:pt>
                <c:pt idx="97">
                  <c:v>16-Feb</c:v>
                </c:pt>
                <c:pt idx="98">
                  <c:v>23-Feb</c:v>
                </c:pt>
                <c:pt idx="99">
                  <c:v>1-Mar</c:v>
                </c:pt>
                <c:pt idx="100">
                  <c:v>8-Mar</c:v>
                </c:pt>
                <c:pt idx="101">
                  <c:v>15-Mar</c:v>
                </c:pt>
                <c:pt idx="102">
                  <c:v>22-Mar</c:v>
                </c:pt>
                <c:pt idx="103">
                  <c:v>29-Mar</c:v>
                </c:pt>
                <c:pt idx="104">
                  <c:v>5-Apr</c:v>
                </c:pt>
                <c:pt idx="105">
                  <c:v>12-Apr</c:v>
                </c:pt>
                <c:pt idx="106">
                  <c:v>19-Apr</c:v>
                </c:pt>
                <c:pt idx="107">
                  <c:v>26-Apr</c:v>
                </c:pt>
                <c:pt idx="108">
                  <c:v>3-May</c:v>
                </c:pt>
                <c:pt idx="109">
                  <c:v>10-May</c:v>
                </c:pt>
                <c:pt idx="110">
                  <c:v>17-May</c:v>
                </c:pt>
                <c:pt idx="111">
                  <c:v>24-May</c:v>
                </c:pt>
                <c:pt idx="112">
                  <c:v>31-May</c:v>
                </c:pt>
                <c:pt idx="113">
                  <c:v>7-Jun</c:v>
                </c:pt>
                <c:pt idx="114">
                  <c:v>14-Jun</c:v>
                </c:pt>
                <c:pt idx="115">
                  <c:v>21-Jun</c:v>
                </c:pt>
                <c:pt idx="116">
                  <c:v>28-Jun</c:v>
                </c:pt>
                <c:pt idx="117">
                  <c:v>5-Jul</c:v>
                </c:pt>
                <c:pt idx="118">
                  <c:v>12-Jul</c:v>
                </c:pt>
                <c:pt idx="119">
                  <c:v>19-Jul</c:v>
                </c:pt>
                <c:pt idx="120">
                  <c:v>26-Jul</c:v>
                </c:pt>
                <c:pt idx="121">
                  <c:v>2-Aug</c:v>
                </c:pt>
                <c:pt idx="122">
                  <c:v>9-Aug</c:v>
                </c:pt>
                <c:pt idx="123">
                  <c:v>16-Aug</c:v>
                </c:pt>
                <c:pt idx="124">
                  <c:v>23-Aug</c:v>
                </c:pt>
                <c:pt idx="125">
                  <c:v>30-Aug</c:v>
                </c:pt>
                <c:pt idx="126">
                  <c:v>6-Sep</c:v>
                </c:pt>
                <c:pt idx="127">
                  <c:v>13-Sep</c:v>
                </c:pt>
                <c:pt idx="128">
                  <c:v>20-Sep</c:v>
                </c:pt>
                <c:pt idx="129">
                  <c:v>27-Sep</c:v>
                </c:pt>
                <c:pt idx="130">
                  <c:v>4-Oct</c:v>
                </c:pt>
                <c:pt idx="131">
                  <c:v>11-Oct</c:v>
                </c:pt>
                <c:pt idx="132">
                  <c:v>18-Oct</c:v>
                </c:pt>
                <c:pt idx="133">
                  <c:v>25-Oct</c:v>
                </c:pt>
                <c:pt idx="134">
                  <c:v>1-Nov</c:v>
                </c:pt>
                <c:pt idx="135">
                  <c:v>8-Nov</c:v>
                </c:pt>
                <c:pt idx="136">
                  <c:v>15-Nov</c:v>
                </c:pt>
                <c:pt idx="137">
                  <c:v>22-Nov</c:v>
                </c:pt>
                <c:pt idx="138">
                  <c:v>29-Nov</c:v>
                </c:pt>
                <c:pt idx="139">
                  <c:v>6-Dec</c:v>
                </c:pt>
                <c:pt idx="140">
                  <c:v>13-Dec</c:v>
                </c:pt>
                <c:pt idx="141">
                  <c:v>20-Dec</c:v>
                </c:pt>
                <c:pt idx="142">
                  <c:v>27-Dec</c:v>
                </c:pt>
                <c:pt idx="143">
                  <c:v>3-Jan</c:v>
                </c:pt>
                <c:pt idx="144">
                  <c:v>Jan '13</c:v>
                </c:pt>
                <c:pt idx="145">
                  <c:v>Jan '13</c:v>
                </c:pt>
                <c:pt idx="146">
                  <c:v>Jan '13</c:v>
                </c:pt>
                <c:pt idx="147">
                  <c:v>31-Jan</c:v>
                </c:pt>
                <c:pt idx="148">
                  <c:v>7-Feb</c:v>
                </c:pt>
                <c:pt idx="149">
                  <c:v>14-Feb</c:v>
                </c:pt>
                <c:pt idx="150">
                  <c:v>21-Feb</c:v>
                </c:pt>
                <c:pt idx="151">
                  <c:v>28-Feb</c:v>
                </c:pt>
                <c:pt idx="152">
                  <c:v>7-Mar</c:v>
                </c:pt>
                <c:pt idx="153">
                  <c:v>14-Mar</c:v>
                </c:pt>
                <c:pt idx="154">
                  <c:v>21-Mar</c:v>
                </c:pt>
                <c:pt idx="155">
                  <c:v>28-Mar</c:v>
                </c:pt>
                <c:pt idx="156">
                  <c:v>4-Apr</c:v>
                </c:pt>
                <c:pt idx="157">
                  <c:v>11-Apr</c:v>
                </c:pt>
                <c:pt idx="158">
                  <c:v>18-Apr</c:v>
                </c:pt>
                <c:pt idx="159">
                  <c:v>25-Apr</c:v>
                </c:pt>
                <c:pt idx="160">
                  <c:v>2-May</c:v>
                </c:pt>
                <c:pt idx="161">
                  <c:v>9-May</c:v>
                </c:pt>
                <c:pt idx="162">
                  <c:v>16-May</c:v>
                </c:pt>
                <c:pt idx="163">
                  <c:v>23-May</c:v>
                </c:pt>
                <c:pt idx="164">
                  <c:v>30-May</c:v>
                </c:pt>
                <c:pt idx="165">
                  <c:v>6-Jun</c:v>
                </c:pt>
                <c:pt idx="166">
                  <c:v>13-Jun</c:v>
                </c:pt>
                <c:pt idx="167">
                  <c:v>20-Jun</c:v>
                </c:pt>
                <c:pt idx="168">
                  <c:v>27-Jun</c:v>
                </c:pt>
                <c:pt idx="169">
                  <c:v>4-Jul</c:v>
                </c:pt>
                <c:pt idx="170">
                  <c:v>11-Jul</c:v>
                </c:pt>
                <c:pt idx="171">
                  <c:v>18-Jul</c:v>
                </c:pt>
                <c:pt idx="172">
                  <c:v>25-Jul</c:v>
                </c:pt>
                <c:pt idx="173">
                  <c:v>1-Aug</c:v>
                </c:pt>
                <c:pt idx="174">
                  <c:v>8-Aug</c:v>
                </c:pt>
                <c:pt idx="175">
                  <c:v>15-Aug</c:v>
                </c:pt>
                <c:pt idx="176">
                  <c:v>22-Aug</c:v>
                </c:pt>
                <c:pt idx="177">
                  <c:v>29-Aug</c:v>
                </c:pt>
                <c:pt idx="178">
                  <c:v>5-Sep</c:v>
                </c:pt>
                <c:pt idx="179">
                  <c:v>12-Sep</c:v>
                </c:pt>
                <c:pt idx="180">
                  <c:v>19-Sep</c:v>
                </c:pt>
                <c:pt idx="181">
                  <c:v>26-Sep</c:v>
                </c:pt>
                <c:pt idx="182">
                  <c:v>3-Oct</c:v>
                </c:pt>
                <c:pt idx="183">
                  <c:v>10-Oct</c:v>
                </c:pt>
                <c:pt idx="184">
                  <c:v>17-Oct</c:v>
                </c:pt>
                <c:pt idx="185">
                  <c:v>24-Oct</c:v>
                </c:pt>
                <c:pt idx="186">
                  <c:v>31-Oct</c:v>
                </c:pt>
                <c:pt idx="187">
                  <c:v>7-Nov</c:v>
                </c:pt>
                <c:pt idx="188">
                  <c:v>14-Nov</c:v>
                </c:pt>
                <c:pt idx="189">
                  <c:v>21-Nov</c:v>
                </c:pt>
                <c:pt idx="190">
                  <c:v>28-Nov</c:v>
                </c:pt>
                <c:pt idx="191">
                  <c:v>5-Dec</c:v>
                </c:pt>
                <c:pt idx="192">
                  <c:v>12-Dec</c:v>
                </c:pt>
                <c:pt idx="193">
                  <c:v>19-Dec</c:v>
                </c:pt>
                <c:pt idx="194">
                  <c:v>26-Dec</c:v>
                </c:pt>
                <c:pt idx="195">
                  <c:v>2-Jan</c:v>
                </c:pt>
                <c:pt idx="196">
                  <c:v>9-Jan</c:v>
                </c:pt>
                <c:pt idx="197">
                  <c:v>16-Jan</c:v>
                </c:pt>
                <c:pt idx="198">
                  <c:v>Jan 2014</c:v>
                </c:pt>
                <c:pt idx="199">
                  <c:v>Jan '14</c:v>
                </c:pt>
                <c:pt idx="200">
                  <c:v>Feb '14</c:v>
                </c:pt>
                <c:pt idx="201">
                  <c:v>13-Feb</c:v>
                </c:pt>
                <c:pt idx="202">
                  <c:v>Feb '14</c:v>
                </c:pt>
                <c:pt idx="203">
                  <c:v>27-Feb</c:v>
                </c:pt>
                <c:pt idx="204">
                  <c:v>6-Mar</c:v>
                </c:pt>
                <c:pt idx="205">
                  <c:v>13-Mar</c:v>
                </c:pt>
                <c:pt idx="206">
                  <c:v>20-Mar</c:v>
                </c:pt>
                <c:pt idx="207">
                  <c:v>27-Mar</c:v>
                </c:pt>
                <c:pt idx="208">
                  <c:v>3-Apr</c:v>
                </c:pt>
                <c:pt idx="209">
                  <c:v>10-Apr</c:v>
                </c:pt>
                <c:pt idx="210">
                  <c:v>17-Apr</c:v>
                </c:pt>
                <c:pt idx="211">
                  <c:v>24-Apr</c:v>
                </c:pt>
                <c:pt idx="212">
                  <c:v>1-May</c:v>
                </c:pt>
                <c:pt idx="213">
                  <c:v>8-May</c:v>
                </c:pt>
                <c:pt idx="214">
                  <c:v>15-May</c:v>
                </c:pt>
                <c:pt idx="215">
                  <c:v>22-May</c:v>
                </c:pt>
                <c:pt idx="216">
                  <c:v>29-May</c:v>
                </c:pt>
                <c:pt idx="217">
                  <c:v>5-Jun</c:v>
                </c:pt>
                <c:pt idx="218">
                  <c:v>12-Jun</c:v>
                </c:pt>
                <c:pt idx="219">
                  <c:v>19-Jun</c:v>
                </c:pt>
                <c:pt idx="220">
                  <c:v>26-Jun</c:v>
                </c:pt>
                <c:pt idx="221">
                  <c:v>3-Jul</c:v>
                </c:pt>
                <c:pt idx="222">
                  <c:v>10-Jul</c:v>
                </c:pt>
                <c:pt idx="223">
                  <c:v>17-Jul</c:v>
                </c:pt>
                <c:pt idx="224">
                  <c:v>24-Jul</c:v>
                </c:pt>
                <c:pt idx="225">
                  <c:v>31-Jul</c:v>
                </c:pt>
                <c:pt idx="226">
                  <c:v>7-Aug</c:v>
                </c:pt>
                <c:pt idx="227">
                  <c:v>14-Aug</c:v>
                </c:pt>
                <c:pt idx="228">
                  <c:v>21-Aug</c:v>
                </c:pt>
                <c:pt idx="229">
                  <c:v>28-Aug</c:v>
                </c:pt>
                <c:pt idx="230">
                  <c:v>4-Sep</c:v>
                </c:pt>
                <c:pt idx="231">
                  <c:v>11-Sep</c:v>
                </c:pt>
                <c:pt idx="232">
                  <c:v>18-Sep</c:v>
                </c:pt>
                <c:pt idx="233">
                  <c:v>25-Sep</c:v>
                </c:pt>
                <c:pt idx="234">
                  <c:v>2-Oct</c:v>
                </c:pt>
                <c:pt idx="235">
                  <c:v>9-Oct</c:v>
                </c:pt>
                <c:pt idx="236">
                  <c:v>16-Oct</c:v>
                </c:pt>
                <c:pt idx="237">
                  <c:v>23-Oct</c:v>
                </c:pt>
                <c:pt idx="238">
                  <c:v>30-Oct</c:v>
                </c:pt>
                <c:pt idx="239">
                  <c:v>6-Nov</c:v>
                </c:pt>
                <c:pt idx="240">
                  <c:v>13-Nov</c:v>
                </c:pt>
                <c:pt idx="241">
                  <c:v>20-Nov</c:v>
                </c:pt>
                <c:pt idx="242">
                  <c:v>27-Nov</c:v>
                </c:pt>
                <c:pt idx="243">
                  <c:v>4-Dec</c:v>
                </c:pt>
                <c:pt idx="244">
                  <c:v>11-Dec</c:v>
                </c:pt>
                <c:pt idx="245">
                  <c:v>18-Dec</c:v>
                </c:pt>
                <c:pt idx="246">
                  <c:v>25-Dec</c:v>
                </c:pt>
                <c:pt idx="247">
                  <c:v>Jan '15</c:v>
                </c:pt>
                <c:pt idx="248">
                  <c:v>8-Jan</c:v>
                </c:pt>
                <c:pt idx="249">
                  <c:v>15-Jan</c:v>
                </c:pt>
                <c:pt idx="250">
                  <c:v>Jan '15</c:v>
                </c:pt>
                <c:pt idx="251">
                  <c:v>29-Jan</c:v>
                </c:pt>
                <c:pt idx="252">
                  <c:v>5-Feb</c:v>
                </c:pt>
                <c:pt idx="253">
                  <c:v>12-Feb</c:v>
                </c:pt>
                <c:pt idx="254">
                  <c:v>19-Feb</c:v>
                </c:pt>
                <c:pt idx="255">
                  <c:v>26-Feb</c:v>
                </c:pt>
                <c:pt idx="256">
                  <c:v>5-Mar</c:v>
                </c:pt>
                <c:pt idx="257">
                  <c:v>12-Mar</c:v>
                </c:pt>
                <c:pt idx="258">
                  <c:v>19-Mar</c:v>
                </c:pt>
                <c:pt idx="259">
                  <c:v>26-Mar</c:v>
                </c:pt>
                <c:pt idx="260">
                  <c:v>2-Apr</c:v>
                </c:pt>
                <c:pt idx="261">
                  <c:v>9-Apr</c:v>
                </c:pt>
                <c:pt idx="262">
                  <c:v>16-Apr</c:v>
                </c:pt>
                <c:pt idx="263">
                  <c:v>23-Apr</c:v>
                </c:pt>
                <c:pt idx="264">
                  <c:v>30-Apr</c:v>
                </c:pt>
              </c:strCache>
            </c:strRef>
          </c:cat>
          <c:val>
            <c:numRef>
              <c:f>'crops vs DAP'!$H$76:$H$340</c:f>
              <c:numCache>
                <c:formatCode>General</c:formatCode>
                <c:ptCount val="265"/>
                <c:pt idx="246">
                  <c:v>1020</c:v>
                </c:pt>
                <c:pt idx="247">
                  <c:v>1020</c:v>
                </c:pt>
                <c:pt idx="248">
                  <c:v>1020</c:v>
                </c:pt>
                <c:pt idx="249">
                  <c:v>1050</c:v>
                </c:pt>
                <c:pt idx="250">
                  <c:v>1050</c:v>
                </c:pt>
                <c:pt idx="251">
                  <c:v>1050</c:v>
                </c:pt>
                <c:pt idx="252">
                  <c:v>1200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925136"/>
        <c:axId val="289923960"/>
      </c:lineChart>
      <c:catAx>
        <c:axId val="289921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</c:spPr>
        <c:txPr>
          <a:bodyPr rot="-2700000"/>
          <a:lstStyle/>
          <a:p>
            <a:pPr>
              <a:defRPr sz="1400"/>
            </a:pPr>
            <a:endParaRPr lang="en-US"/>
          </a:p>
        </c:txPr>
        <c:crossAx val="289926312"/>
        <c:crosses val="autoZero"/>
        <c:auto val="1"/>
        <c:lblAlgn val="ctr"/>
        <c:lblOffset val="100"/>
        <c:tickLblSkip val="8"/>
        <c:tickMarkSkip val="8"/>
        <c:noMultiLvlLbl val="0"/>
      </c:catAx>
      <c:valAx>
        <c:axId val="289926312"/>
        <c:scaling>
          <c:orientation val="minMax"/>
          <c:max val="825"/>
          <c:min val="25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s-ES" sz="1200"/>
                  <a:t>$pt fob Tampa</a:t>
                </a:r>
                <a:r>
                  <a:rPr lang="es-ES" sz="1200" baseline="0"/>
                  <a:t> </a:t>
                </a:r>
              </a:p>
              <a:p>
                <a:pPr>
                  <a:defRPr sz="1200"/>
                </a:pPr>
                <a:r>
                  <a:rPr lang="es-ES" sz="1200" baseline="0"/>
                  <a:t>CME Corn c/bu</a:t>
                </a:r>
                <a:endParaRPr lang="es-ES" sz="1200"/>
              </a:p>
            </c:rich>
          </c:tx>
          <c:layout>
            <c:manualLayout>
              <c:xMode val="edge"/>
              <c:yMode val="edge"/>
              <c:x val="5.5665999201890894E-2"/>
              <c:y val="6.9331344924375898E-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9921608"/>
        <c:crosses val="autoZero"/>
        <c:crossBetween val="between"/>
        <c:majorUnit val="50"/>
      </c:valAx>
      <c:valAx>
        <c:axId val="289923960"/>
        <c:scaling>
          <c:orientation val="minMax"/>
          <c:max val="1900"/>
          <c:min val="60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s-ES" sz="1200"/>
                  <a:t>Soybeans</a:t>
                </a:r>
                <a:r>
                  <a:rPr lang="es-ES" sz="1200" baseline="0"/>
                  <a:t> </a:t>
                </a:r>
              </a:p>
              <a:p>
                <a:pPr>
                  <a:defRPr sz="1200"/>
                </a:pPr>
                <a:r>
                  <a:rPr lang="es-ES" sz="1200" baseline="0"/>
                  <a:t>cents/bu</a:t>
                </a:r>
                <a:endParaRPr lang="es-ES" sz="1200"/>
              </a:p>
            </c:rich>
          </c:tx>
          <c:layout>
            <c:manualLayout>
              <c:xMode val="edge"/>
              <c:yMode val="edge"/>
              <c:x val="0.8909960820775481"/>
              <c:y val="6.1293607205129018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9925136"/>
        <c:crosses val="max"/>
        <c:crossBetween val="between"/>
      </c:valAx>
      <c:catAx>
        <c:axId val="289925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9923960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043533879433851"/>
          <c:y val="0.71177336342979558"/>
          <c:w val="0.42797132410497757"/>
          <c:h val="0.1250254285412827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 sz="2000"/>
            </a:pPr>
            <a:r>
              <a:rPr lang="es-ES" sz="2000" dirty="0" smtClean="0">
                <a:solidFill>
                  <a:srgbClr val="2B892B"/>
                </a:solidFill>
              </a:rPr>
              <a:t>DAP</a:t>
            </a:r>
            <a:r>
              <a:rPr lang="zh-CN" altLang="en-US" sz="2000" dirty="0" smtClean="0">
                <a:solidFill>
                  <a:srgbClr val="2B892B"/>
                </a:solidFill>
              </a:rPr>
              <a:t>和玉米价格出现的分歧走势分析</a:t>
            </a:r>
            <a:endParaRPr lang="es-ES" sz="2000" baseline="0" dirty="0"/>
          </a:p>
          <a:p>
            <a:pPr algn="r">
              <a:defRPr sz="2000"/>
            </a:pPr>
            <a:endParaRPr lang="es-ES" sz="2000" baseline="0" dirty="0"/>
          </a:p>
          <a:p>
            <a:pPr algn="r">
              <a:defRPr sz="2000"/>
            </a:pPr>
            <a:endParaRPr lang="es-ES" sz="2000" baseline="0" dirty="0"/>
          </a:p>
          <a:p>
            <a:pPr algn="r">
              <a:defRPr sz="2000"/>
            </a:pPr>
            <a:endParaRPr lang="es-ES" sz="2000" baseline="0" dirty="0"/>
          </a:p>
          <a:p>
            <a:pPr algn="r">
              <a:defRPr sz="2000"/>
            </a:pPr>
            <a:endParaRPr lang="es-ES" sz="2000" b="0" i="1" dirty="0"/>
          </a:p>
        </c:rich>
      </c:tx>
      <c:layout>
        <c:manualLayout>
          <c:xMode val="edge"/>
          <c:yMode val="edge"/>
          <c:x val="0.27535691948099233"/>
          <c:y val="3.4331592724585851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6458264515951107E-2"/>
          <c:y val="6.0361277687918935E-2"/>
          <c:w val="0.90794244439175953"/>
          <c:h val="0.83449979650346429"/>
        </c:manualLayout>
      </c:layout>
      <c:lineChart>
        <c:grouping val="standard"/>
        <c:varyColors val="0"/>
        <c:ser>
          <c:idx val="0"/>
          <c:order val="0"/>
          <c:tx>
            <c:strRef>
              <c:f>'crops vs DAP'!$C$75</c:f>
              <c:strCache>
                <c:ptCount val="1"/>
                <c:pt idx="0">
                  <c:v>DAP fob Tampa</c:v>
                </c:pt>
              </c:strCache>
            </c:strRef>
          </c:tx>
          <c:spPr>
            <a:ln w="19050">
              <a:solidFill>
                <a:srgbClr val="C0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29"/>
            <c:bubble3D val="0"/>
            <c:spPr>
              <a:ln w="19050">
                <a:solidFill>
                  <a:srgbClr val="C00000">
                    <a:alpha val="0"/>
                  </a:srgb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DAP'!$C$110:$C$340</c:f>
              <c:numCache>
                <c:formatCode>0</c:formatCode>
                <c:ptCount val="231"/>
                <c:pt idx="0">
                  <c:v>590</c:v>
                </c:pt>
                <c:pt idx="1">
                  <c:v>585</c:v>
                </c:pt>
                <c:pt idx="2">
                  <c:v>590</c:v>
                </c:pt>
                <c:pt idx="3">
                  <c:v>592</c:v>
                </c:pt>
                <c:pt idx="4">
                  <c:v>600</c:v>
                </c:pt>
                <c:pt idx="5">
                  <c:v>600</c:v>
                </c:pt>
                <c:pt idx="6">
                  <c:v>600</c:v>
                </c:pt>
                <c:pt idx="7">
                  <c:v>600</c:v>
                </c:pt>
                <c:pt idx="8">
                  <c:v>600</c:v>
                </c:pt>
                <c:pt idx="9">
                  <c:v>603</c:v>
                </c:pt>
                <c:pt idx="10">
                  <c:v>605</c:v>
                </c:pt>
                <c:pt idx="11">
                  <c:v>610</c:v>
                </c:pt>
                <c:pt idx="12">
                  <c:v>615</c:v>
                </c:pt>
                <c:pt idx="13">
                  <c:v>620</c:v>
                </c:pt>
                <c:pt idx="14">
                  <c:v>622</c:v>
                </c:pt>
                <c:pt idx="15">
                  <c:v>623</c:v>
                </c:pt>
                <c:pt idx="16">
                  <c:v>622</c:v>
                </c:pt>
                <c:pt idx="17">
                  <c:v>620</c:v>
                </c:pt>
                <c:pt idx="18">
                  <c:v>627</c:v>
                </c:pt>
                <c:pt idx="19">
                  <c:v>620</c:v>
                </c:pt>
                <c:pt idx="20">
                  <c:v>618</c:v>
                </c:pt>
                <c:pt idx="21">
                  <c:v>608</c:v>
                </c:pt>
                <c:pt idx="22">
                  <c:v>603</c:v>
                </c:pt>
                <c:pt idx="23">
                  <c:v>602</c:v>
                </c:pt>
                <c:pt idx="24">
                  <c:v>605</c:v>
                </c:pt>
                <c:pt idx="25">
                  <c:v>610</c:v>
                </c:pt>
                <c:pt idx="26">
                  <c:v>615</c:v>
                </c:pt>
                <c:pt idx="27">
                  <c:v>625</c:v>
                </c:pt>
                <c:pt idx="28">
                  <c:v>635</c:v>
                </c:pt>
                <c:pt idx="29">
                  <c:v>640</c:v>
                </c:pt>
                <c:pt idx="30">
                  <c:v>645</c:v>
                </c:pt>
                <c:pt idx="31">
                  <c:v>647</c:v>
                </c:pt>
                <c:pt idx="32">
                  <c:v>650</c:v>
                </c:pt>
                <c:pt idx="33">
                  <c:v>653</c:v>
                </c:pt>
                <c:pt idx="34">
                  <c:v>655</c:v>
                </c:pt>
                <c:pt idx="35">
                  <c:v>657</c:v>
                </c:pt>
                <c:pt idx="36">
                  <c:v>660</c:v>
                </c:pt>
                <c:pt idx="37">
                  <c:v>655</c:v>
                </c:pt>
                <c:pt idx="38">
                  <c:v>650</c:v>
                </c:pt>
                <c:pt idx="39">
                  <c:v>645</c:v>
                </c:pt>
                <c:pt idx="40">
                  <c:v>635</c:v>
                </c:pt>
                <c:pt idx="41">
                  <c:v>635</c:v>
                </c:pt>
                <c:pt idx="42">
                  <c:v>638</c:v>
                </c:pt>
                <c:pt idx="43">
                  <c:v>638</c:v>
                </c:pt>
                <c:pt idx="44">
                  <c:v>633</c:v>
                </c:pt>
                <c:pt idx="45">
                  <c:v>632</c:v>
                </c:pt>
                <c:pt idx="46">
                  <c:v>620</c:v>
                </c:pt>
                <c:pt idx="47">
                  <c:v>624</c:v>
                </c:pt>
                <c:pt idx="48">
                  <c:v>622</c:v>
                </c:pt>
                <c:pt idx="49">
                  <c:v>620</c:v>
                </c:pt>
                <c:pt idx="50">
                  <c:v>620</c:v>
                </c:pt>
                <c:pt idx="51">
                  <c:v>600</c:v>
                </c:pt>
                <c:pt idx="52">
                  <c:v>565</c:v>
                </c:pt>
                <c:pt idx="53">
                  <c:v>560</c:v>
                </c:pt>
                <c:pt idx="54">
                  <c:v>560</c:v>
                </c:pt>
                <c:pt idx="55">
                  <c:v>545</c:v>
                </c:pt>
                <c:pt idx="56">
                  <c:v>545</c:v>
                </c:pt>
                <c:pt idx="57">
                  <c:v>525</c:v>
                </c:pt>
                <c:pt idx="58">
                  <c:v>533</c:v>
                </c:pt>
                <c:pt idx="59">
                  <c:v>525</c:v>
                </c:pt>
                <c:pt idx="60">
                  <c:v>530</c:v>
                </c:pt>
                <c:pt idx="61">
                  <c:v>520</c:v>
                </c:pt>
                <c:pt idx="62">
                  <c:v>517</c:v>
                </c:pt>
                <c:pt idx="63">
                  <c:v>515</c:v>
                </c:pt>
                <c:pt idx="64">
                  <c:v>514</c:v>
                </c:pt>
                <c:pt idx="65">
                  <c:v>501</c:v>
                </c:pt>
                <c:pt idx="66">
                  <c:v>500</c:v>
                </c:pt>
                <c:pt idx="67">
                  <c:v>498</c:v>
                </c:pt>
                <c:pt idx="68">
                  <c:v>495</c:v>
                </c:pt>
                <c:pt idx="69">
                  <c:v>500</c:v>
                </c:pt>
                <c:pt idx="70">
                  <c:v>505</c:v>
                </c:pt>
                <c:pt idx="71">
                  <c:v>515</c:v>
                </c:pt>
                <c:pt idx="72">
                  <c:v>530</c:v>
                </c:pt>
                <c:pt idx="73">
                  <c:v>545</c:v>
                </c:pt>
                <c:pt idx="74">
                  <c:v>560</c:v>
                </c:pt>
                <c:pt idx="75">
                  <c:v>565</c:v>
                </c:pt>
                <c:pt idx="76">
                  <c:v>565</c:v>
                </c:pt>
                <c:pt idx="77">
                  <c:v>570</c:v>
                </c:pt>
                <c:pt idx="78">
                  <c:v>575</c:v>
                </c:pt>
                <c:pt idx="79">
                  <c:v>576</c:v>
                </c:pt>
                <c:pt idx="80">
                  <c:v>575</c:v>
                </c:pt>
                <c:pt idx="81">
                  <c:v>565</c:v>
                </c:pt>
                <c:pt idx="82">
                  <c:v>560</c:v>
                </c:pt>
                <c:pt idx="83">
                  <c:v>570</c:v>
                </c:pt>
                <c:pt idx="84">
                  <c:v>570</c:v>
                </c:pt>
                <c:pt idx="85">
                  <c:v>571</c:v>
                </c:pt>
                <c:pt idx="86">
                  <c:v>560</c:v>
                </c:pt>
                <c:pt idx="87">
                  <c:v>555</c:v>
                </c:pt>
                <c:pt idx="88">
                  <c:v>550</c:v>
                </c:pt>
                <c:pt idx="89">
                  <c:v>570</c:v>
                </c:pt>
                <c:pt idx="90">
                  <c:v>555</c:v>
                </c:pt>
                <c:pt idx="91">
                  <c:v>560</c:v>
                </c:pt>
                <c:pt idx="92">
                  <c:v>560</c:v>
                </c:pt>
                <c:pt idx="93">
                  <c:v>565</c:v>
                </c:pt>
                <c:pt idx="94">
                  <c:v>558</c:v>
                </c:pt>
                <c:pt idx="95">
                  <c:v>559</c:v>
                </c:pt>
                <c:pt idx="96">
                  <c:v>560</c:v>
                </c:pt>
                <c:pt idx="97">
                  <c:v>561</c:v>
                </c:pt>
                <c:pt idx="98">
                  <c:v>562</c:v>
                </c:pt>
                <c:pt idx="99">
                  <c:v>540</c:v>
                </c:pt>
                <c:pt idx="100">
                  <c:v>535</c:v>
                </c:pt>
                <c:pt idx="101">
                  <c:v>512</c:v>
                </c:pt>
                <c:pt idx="102">
                  <c:v>505</c:v>
                </c:pt>
                <c:pt idx="103">
                  <c:v>500</c:v>
                </c:pt>
                <c:pt idx="104">
                  <c:v>500</c:v>
                </c:pt>
                <c:pt idx="105">
                  <c:v>498</c:v>
                </c:pt>
                <c:pt idx="106">
                  <c:v>495</c:v>
                </c:pt>
                <c:pt idx="107">
                  <c:v>490</c:v>
                </c:pt>
                <c:pt idx="108" formatCode="General">
                  <c:v>495</c:v>
                </c:pt>
                <c:pt idx="109" formatCode="General">
                  <c:v>490</c:v>
                </c:pt>
                <c:pt idx="110" formatCode="General">
                  <c:v>481</c:v>
                </c:pt>
                <c:pt idx="111" formatCode="General">
                  <c:v>487</c:v>
                </c:pt>
                <c:pt idx="112" formatCode="General">
                  <c:v>480</c:v>
                </c:pt>
                <c:pt idx="113" formatCode="General">
                  <c:v>475</c:v>
                </c:pt>
                <c:pt idx="114" formatCode="General">
                  <c:v>480</c:v>
                </c:pt>
                <c:pt idx="115" formatCode="General">
                  <c:v>480</c:v>
                </c:pt>
                <c:pt idx="116" formatCode="General">
                  <c:v>486</c:v>
                </c:pt>
                <c:pt idx="117" formatCode="General">
                  <c:v>510</c:v>
                </c:pt>
                <c:pt idx="118" formatCode="General">
                  <c:v>510</c:v>
                </c:pt>
                <c:pt idx="119" formatCode="General">
                  <c:v>512</c:v>
                </c:pt>
                <c:pt idx="120" formatCode="General">
                  <c:v>515</c:v>
                </c:pt>
                <c:pt idx="121" formatCode="General">
                  <c:v>515</c:v>
                </c:pt>
                <c:pt idx="122" formatCode="General">
                  <c:v>510</c:v>
                </c:pt>
                <c:pt idx="123" formatCode="General">
                  <c:v>507</c:v>
                </c:pt>
                <c:pt idx="124" formatCode="General">
                  <c:v>500</c:v>
                </c:pt>
                <c:pt idx="125" formatCode="General">
                  <c:v>500</c:v>
                </c:pt>
                <c:pt idx="126" formatCode="General">
                  <c:v>490</c:v>
                </c:pt>
                <c:pt idx="127" formatCode="General">
                  <c:v>480</c:v>
                </c:pt>
                <c:pt idx="128" formatCode="General">
                  <c:v>482</c:v>
                </c:pt>
                <c:pt idx="129" formatCode="General">
                  <c:v>485</c:v>
                </c:pt>
                <c:pt idx="130" formatCode="General">
                  <c:v>482</c:v>
                </c:pt>
                <c:pt idx="131" formatCode="General">
                  <c:v>482</c:v>
                </c:pt>
                <c:pt idx="132" formatCode="General">
                  <c:v>480</c:v>
                </c:pt>
                <c:pt idx="133" formatCode="General">
                  <c:v>470</c:v>
                </c:pt>
                <c:pt idx="134" formatCode="General">
                  <c:v>465</c:v>
                </c:pt>
                <c:pt idx="135" formatCode="General">
                  <c:v>460</c:v>
                </c:pt>
                <c:pt idx="136" formatCode="General">
                  <c:v>460</c:v>
                </c:pt>
                <c:pt idx="137" formatCode="General">
                  <c:v>459</c:v>
                </c:pt>
                <c:pt idx="138" formatCode="General">
                  <c:v>455</c:v>
                </c:pt>
                <c:pt idx="139" formatCode="General">
                  <c:v>440</c:v>
                </c:pt>
                <c:pt idx="140" formatCode="General">
                  <c:v>432</c:v>
                </c:pt>
                <c:pt idx="141" formatCode="General">
                  <c:v>425</c:v>
                </c:pt>
                <c:pt idx="142" formatCode="General">
                  <c:v>420</c:v>
                </c:pt>
                <c:pt idx="143" formatCode="General">
                  <c:v>410</c:v>
                </c:pt>
                <c:pt idx="144" formatCode="General">
                  <c:v>405</c:v>
                </c:pt>
                <c:pt idx="145" formatCode="General">
                  <c:v>402</c:v>
                </c:pt>
                <c:pt idx="146" formatCode="General">
                  <c:v>400</c:v>
                </c:pt>
                <c:pt idx="147" formatCode="General">
                  <c:v>385</c:v>
                </c:pt>
                <c:pt idx="148" formatCode="General">
                  <c:v>380</c:v>
                </c:pt>
                <c:pt idx="149" formatCode="General">
                  <c:v>372</c:v>
                </c:pt>
                <c:pt idx="150" formatCode="General">
                  <c:v>370</c:v>
                </c:pt>
                <c:pt idx="151" formatCode="General">
                  <c:v>363</c:v>
                </c:pt>
                <c:pt idx="152" formatCode="General">
                  <c:v>355</c:v>
                </c:pt>
                <c:pt idx="153" formatCode="General">
                  <c:v>355</c:v>
                </c:pt>
                <c:pt idx="154" formatCode="General">
                  <c:v>345</c:v>
                </c:pt>
                <c:pt idx="155" formatCode="General">
                  <c:v>355</c:v>
                </c:pt>
                <c:pt idx="156" formatCode="General">
                  <c:v>366</c:v>
                </c:pt>
                <c:pt idx="157" formatCode="General">
                  <c:v>380</c:v>
                </c:pt>
                <c:pt idx="158" formatCode="General">
                  <c:v>380</c:v>
                </c:pt>
                <c:pt idx="159" formatCode="General">
                  <c:v>380</c:v>
                </c:pt>
                <c:pt idx="160" formatCode="General">
                  <c:v>390</c:v>
                </c:pt>
                <c:pt idx="161" formatCode="General">
                  <c:v>410</c:v>
                </c:pt>
                <c:pt idx="162" formatCode="General">
                  <c:v>420</c:v>
                </c:pt>
                <c:pt idx="163" formatCode="General">
                  <c:v>445</c:v>
                </c:pt>
                <c:pt idx="164" formatCode="General">
                  <c:v>475</c:v>
                </c:pt>
                <c:pt idx="165" formatCode="General">
                  <c:v>475</c:v>
                </c:pt>
                <c:pt idx="166" formatCode="General">
                  <c:v>480</c:v>
                </c:pt>
                <c:pt idx="167" formatCode="General">
                  <c:v>490</c:v>
                </c:pt>
                <c:pt idx="168" formatCode="General">
                  <c:v>496</c:v>
                </c:pt>
                <c:pt idx="169" formatCode="General">
                  <c:v>500</c:v>
                </c:pt>
                <c:pt idx="170" formatCode="General">
                  <c:v>500</c:v>
                </c:pt>
                <c:pt idx="171" formatCode="General">
                  <c:v>500</c:v>
                </c:pt>
                <c:pt idx="172" formatCode="General">
                  <c:v>500</c:v>
                </c:pt>
                <c:pt idx="173" formatCode="General">
                  <c:v>500</c:v>
                </c:pt>
                <c:pt idx="174" formatCode="General">
                  <c:v>500</c:v>
                </c:pt>
                <c:pt idx="175" formatCode="General">
                  <c:v>485</c:v>
                </c:pt>
                <c:pt idx="176" formatCode="General">
                  <c:v>455</c:v>
                </c:pt>
                <c:pt idx="177" formatCode="General">
                  <c:v>455</c:v>
                </c:pt>
                <c:pt idx="178" formatCode="#,##0">
                  <c:v>443</c:v>
                </c:pt>
                <c:pt idx="179" formatCode="#,##0">
                  <c:v>442</c:v>
                </c:pt>
                <c:pt idx="180" formatCode="#,##0">
                  <c:v>440</c:v>
                </c:pt>
                <c:pt idx="181" formatCode="#,##0">
                  <c:v>445</c:v>
                </c:pt>
                <c:pt idx="182" formatCode="#,##0">
                  <c:v>447</c:v>
                </c:pt>
                <c:pt idx="183">
                  <c:v>450</c:v>
                </c:pt>
                <c:pt idx="184">
                  <c:v>460</c:v>
                </c:pt>
                <c:pt idx="185">
                  <c:v>462</c:v>
                </c:pt>
                <c:pt idx="186">
                  <c:v>465</c:v>
                </c:pt>
                <c:pt idx="187">
                  <c:v>473</c:v>
                </c:pt>
                <c:pt idx="188">
                  <c:v>477</c:v>
                </c:pt>
                <c:pt idx="189">
                  <c:v>480</c:v>
                </c:pt>
                <c:pt idx="190">
                  <c:v>485</c:v>
                </c:pt>
                <c:pt idx="191">
                  <c:v>500</c:v>
                </c:pt>
                <c:pt idx="192">
                  <c:v>505</c:v>
                </c:pt>
                <c:pt idx="193">
                  <c:v>510</c:v>
                </c:pt>
                <c:pt idx="194">
                  <c:v>512</c:v>
                </c:pt>
                <c:pt idx="195">
                  <c:v>500</c:v>
                </c:pt>
                <c:pt idx="196">
                  <c:v>490</c:v>
                </c:pt>
                <c:pt idx="197">
                  <c:v>480</c:v>
                </c:pt>
                <c:pt idx="198">
                  <c:v>481</c:v>
                </c:pt>
                <c:pt idx="199">
                  <c:v>470</c:v>
                </c:pt>
                <c:pt idx="200">
                  <c:v>462</c:v>
                </c:pt>
                <c:pt idx="201">
                  <c:v>460</c:v>
                </c:pt>
                <c:pt idx="202">
                  <c:v>460</c:v>
                </c:pt>
                <c:pt idx="203">
                  <c:v>460</c:v>
                </c:pt>
                <c:pt idx="204">
                  <c:v>460</c:v>
                </c:pt>
                <c:pt idx="205">
                  <c:v>442</c:v>
                </c:pt>
                <c:pt idx="206">
                  <c:v>458</c:v>
                </c:pt>
                <c:pt idx="207">
                  <c:v>455</c:v>
                </c:pt>
                <c:pt idx="208">
                  <c:v>456</c:v>
                </c:pt>
                <c:pt idx="209">
                  <c:v>460</c:v>
                </c:pt>
                <c:pt idx="210">
                  <c:v>462</c:v>
                </c:pt>
                <c:pt idx="211">
                  <c:v>470</c:v>
                </c:pt>
                <c:pt idx="212">
                  <c:v>470</c:v>
                </c:pt>
                <c:pt idx="213">
                  <c:v>470</c:v>
                </c:pt>
                <c:pt idx="214">
                  <c:v>483</c:v>
                </c:pt>
                <c:pt idx="215">
                  <c:v>484</c:v>
                </c:pt>
                <c:pt idx="216">
                  <c:v>484</c:v>
                </c:pt>
                <c:pt idx="217">
                  <c:v>484</c:v>
                </c:pt>
                <c:pt idx="218">
                  <c:v>487</c:v>
                </c:pt>
                <c:pt idx="219">
                  <c:v>485</c:v>
                </c:pt>
                <c:pt idx="220">
                  <c:v>480</c:v>
                </c:pt>
                <c:pt idx="221">
                  <c:v>480</c:v>
                </c:pt>
                <c:pt idx="222">
                  <c:v>480</c:v>
                </c:pt>
                <c:pt idx="223">
                  <c:v>480</c:v>
                </c:pt>
                <c:pt idx="224">
                  <c:v>475</c:v>
                </c:pt>
                <c:pt idx="225">
                  <c:v>470</c:v>
                </c:pt>
                <c:pt idx="226">
                  <c:v>470</c:v>
                </c:pt>
                <c:pt idx="227">
                  <c:v>470</c:v>
                </c:pt>
                <c:pt idx="228">
                  <c:v>470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'crops vs DAP'!$D$75</c:f>
              <c:strCache>
                <c:ptCount val="1"/>
                <c:pt idx="0">
                  <c:v>DAP fob NOLA (metric equiv) </c:v>
                </c:pt>
              </c:strCache>
            </c:strRef>
          </c:tx>
          <c:spPr>
            <a:ln w="19050">
              <a:solidFill>
                <a:srgbClr val="FFC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28"/>
            <c:bubble3D val="0"/>
            <c:spPr>
              <a:ln w="19050">
                <a:solidFill>
                  <a:srgbClr val="FFC000">
                    <a:alpha val="0"/>
                  </a:srgb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DAP'!$D$110:$D$340</c:f>
              <c:numCache>
                <c:formatCode>0</c:formatCode>
                <c:ptCount val="231"/>
                <c:pt idx="0">
                  <c:v>608.46959999999979</c:v>
                </c:pt>
                <c:pt idx="1">
                  <c:v>610.67420000000004</c:v>
                </c:pt>
                <c:pt idx="2">
                  <c:v>597.44659999999976</c:v>
                </c:pt>
                <c:pt idx="3">
                  <c:v>575.40059999999983</c:v>
                </c:pt>
                <c:pt idx="4">
                  <c:v>580.91209999999978</c:v>
                </c:pt>
                <c:pt idx="5">
                  <c:v>586.42360000000008</c:v>
                </c:pt>
                <c:pt idx="6">
                  <c:v>591.93509999999981</c:v>
                </c:pt>
                <c:pt idx="7">
                  <c:v>594.13970000000029</c:v>
                </c:pt>
                <c:pt idx="8">
                  <c:v>595.24200000000008</c:v>
                </c:pt>
                <c:pt idx="9">
                  <c:v>595.24200000000008</c:v>
                </c:pt>
                <c:pt idx="10">
                  <c:v>591.93509999999981</c:v>
                </c:pt>
                <c:pt idx="11">
                  <c:v>597.44659999999976</c:v>
                </c:pt>
                <c:pt idx="12">
                  <c:v>599.65119999999979</c:v>
                </c:pt>
                <c:pt idx="13">
                  <c:v>600.75350000000003</c:v>
                </c:pt>
                <c:pt idx="14">
                  <c:v>599.65119999999979</c:v>
                </c:pt>
                <c:pt idx="15">
                  <c:v>599.65119999999979</c:v>
                </c:pt>
                <c:pt idx="16">
                  <c:v>600.75350000000003</c:v>
                </c:pt>
                <c:pt idx="17">
                  <c:v>608.46959999999979</c:v>
                </c:pt>
                <c:pt idx="18">
                  <c:v>611.77650000000028</c:v>
                </c:pt>
                <c:pt idx="19">
                  <c:v>616.18570000000022</c:v>
                </c:pt>
                <c:pt idx="20">
                  <c:v>619.86003333333292</c:v>
                </c:pt>
                <c:pt idx="21">
                  <c:v>623.71808333333331</c:v>
                </c:pt>
                <c:pt idx="22">
                  <c:v>627.57613333333302</c:v>
                </c:pt>
                <c:pt idx="23">
                  <c:v>636.02709999999979</c:v>
                </c:pt>
                <c:pt idx="24">
                  <c:v>639.33400000000006</c:v>
                </c:pt>
                <c:pt idx="25">
                  <c:v>641.53860000000009</c:v>
                </c:pt>
                <c:pt idx="26">
                  <c:v>647.05009999999982</c:v>
                </c:pt>
                <c:pt idx="27">
                  <c:v>652.56159999999977</c:v>
                </c:pt>
                <c:pt idx="28">
                  <c:v>658.0731000000003</c:v>
                </c:pt>
                <c:pt idx="29">
                  <c:v>652.56159999999977</c:v>
                </c:pt>
                <c:pt idx="30">
                  <c:v>652.56159999999977</c:v>
                </c:pt>
                <c:pt idx="31">
                  <c:v>647.05009999999982</c:v>
                </c:pt>
                <c:pt idx="32">
                  <c:v>650.35699999999986</c:v>
                </c:pt>
                <c:pt idx="33">
                  <c:v>649.2547000000003</c:v>
                </c:pt>
                <c:pt idx="34">
                  <c:v>672.40300000000002</c:v>
                </c:pt>
                <c:pt idx="35">
                  <c:v>666.89150000000006</c:v>
                </c:pt>
                <c:pt idx="36">
                  <c:v>660.27769999999998</c:v>
                </c:pt>
                <c:pt idx="37">
                  <c:v>641.53860000000009</c:v>
                </c:pt>
                <c:pt idx="38">
                  <c:v>636.02709999999979</c:v>
                </c:pt>
                <c:pt idx="39">
                  <c:v>636.02709999999979</c:v>
                </c:pt>
                <c:pt idx="40">
                  <c:v>639.33400000000006</c:v>
                </c:pt>
                <c:pt idx="41">
                  <c:v>641.53860000000009</c:v>
                </c:pt>
                <c:pt idx="42">
                  <c:v>638.23170000000005</c:v>
                </c:pt>
                <c:pt idx="43">
                  <c:v>634.9248</c:v>
                </c:pt>
                <c:pt idx="44">
                  <c:v>625.00409999999999</c:v>
                </c:pt>
                <c:pt idx="45">
                  <c:v>617.28800000000024</c:v>
                </c:pt>
                <c:pt idx="46">
                  <c:v>613.98110000000008</c:v>
                </c:pt>
                <c:pt idx="47">
                  <c:v>617.28800000000024</c:v>
                </c:pt>
                <c:pt idx="48">
                  <c:v>613.98110000000008</c:v>
                </c:pt>
                <c:pt idx="49">
                  <c:v>611.77650000000028</c:v>
                </c:pt>
                <c:pt idx="50">
                  <c:v>610.67420000000004</c:v>
                </c:pt>
                <c:pt idx="51">
                  <c:v>580.91209999999978</c:v>
                </c:pt>
                <c:pt idx="52">
                  <c:v>580.91209999999978</c:v>
                </c:pt>
                <c:pt idx="53">
                  <c:v>498.23960000000005</c:v>
                </c:pt>
                <c:pt idx="54">
                  <c:v>492.72809999999987</c:v>
                </c:pt>
                <c:pt idx="55">
                  <c:v>476.1936</c:v>
                </c:pt>
                <c:pt idx="56">
                  <c:v>459.65910000000002</c:v>
                </c:pt>
                <c:pt idx="57">
                  <c:v>470.68210000000005</c:v>
                </c:pt>
                <c:pt idx="58">
                  <c:v>509.26260000000002</c:v>
                </c:pt>
                <c:pt idx="59">
                  <c:v>481.7050999999999</c:v>
                </c:pt>
                <c:pt idx="60">
                  <c:v>465.17060000000015</c:v>
                </c:pt>
                <c:pt idx="61">
                  <c:v>481.7050999999999</c:v>
                </c:pt>
                <c:pt idx="62">
                  <c:v>470.68210000000005</c:v>
                </c:pt>
                <c:pt idx="63">
                  <c:v>472.88669999999991</c:v>
                </c:pt>
                <c:pt idx="64">
                  <c:v>467.37520000000001</c:v>
                </c:pt>
                <c:pt idx="65">
                  <c:v>478.39820000000003</c:v>
                </c:pt>
                <c:pt idx="66">
                  <c:v>481.7050999999999</c:v>
                </c:pt>
                <c:pt idx="67">
                  <c:v>487.21660000000003</c:v>
                </c:pt>
                <c:pt idx="68">
                  <c:v>481.7050999999999</c:v>
                </c:pt>
                <c:pt idx="69">
                  <c:v>492.72809999999987</c:v>
                </c:pt>
                <c:pt idx="70">
                  <c:v>509.26260000000002</c:v>
                </c:pt>
                <c:pt idx="71">
                  <c:v>514.7741000000002</c:v>
                </c:pt>
                <c:pt idx="72">
                  <c:v>520.28560000000004</c:v>
                </c:pt>
                <c:pt idx="73">
                  <c:v>545.63850000000002</c:v>
                </c:pt>
                <c:pt idx="74">
                  <c:v>545.63850000000002</c:v>
                </c:pt>
                <c:pt idx="75">
                  <c:v>531.30860000000007</c:v>
                </c:pt>
                <c:pt idx="76">
                  <c:v>542.33159999999975</c:v>
                </c:pt>
                <c:pt idx="77">
                  <c:v>536.8200999999998</c:v>
                </c:pt>
                <c:pt idx="78">
                  <c:v>553.35459999999978</c:v>
                </c:pt>
                <c:pt idx="79">
                  <c:v>555.55919999999981</c:v>
                </c:pt>
                <c:pt idx="80">
                  <c:v>551.15</c:v>
                </c:pt>
                <c:pt idx="81">
                  <c:v>555.55919999999981</c:v>
                </c:pt>
                <c:pt idx="82">
                  <c:v>557.76380000000029</c:v>
                </c:pt>
                <c:pt idx="83">
                  <c:v>555.55919999999981</c:v>
                </c:pt>
                <c:pt idx="84">
                  <c:v>551.15</c:v>
                </c:pt>
                <c:pt idx="85">
                  <c:v>553.35459999999978</c:v>
                </c:pt>
                <c:pt idx="86">
                  <c:v>554.45689999999979</c:v>
                </c:pt>
                <c:pt idx="87">
                  <c:v>547.84309999999982</c:v>
                </c:pt>
                <c:pt idx="88">
                  <c:v>536.8200999999998</c:v>
                </c:pt>
                <c:pt idx="89">
                  <c:v>559</c:v>
                </c:pt>
                <c:pt idx="90">
                  <c:v>564</c:v>
                </c:pt>
                <c:pt idx="91">
                  <c:v>579</c:v>
                </c:pt>
                <c:pt idx="92">
                  <c:v>584</c:v>
                </c:pt>
                <c:pt idx="93">
                  <c:v>580.91209999999978</c:v>
                </c:pt>
                <c:pt idx="94">
                  <c:v>600.75350000000003</c:v>
                </c:pt>
                <c:pt idx="95">
                  <c:v>606.26499999999999</c:v>
                </c:pt>
                <c:pt idx="96">
                  <c:v>595.24200000000008</c:v>
                </c:pt>
                <c:pt idx="97">
                  <c:v>589.73050000000001</c:v>
                </c:pt>
                <c:pt idx="98">
                  <c:v>584.21900000000005</c:v>
                </c:pt>
                <c:pt idx="99">
                  <c:v>562.17300000000023</c:v>
                </c:pt>
                <c:pt idx="100">
                  <c:v>542.33159999999975</c:v>
                </c:pt>
                <c:pt idx="101">
                  <c:v>531.30860000000007</c:v>
                </c:pt>
                <c:pt idx="102">
                  <c:v>520.28560000000004</c:v>
                </c:pt>
                <c:pt idx="103">
                  <c:v>498.23960000000005</c:v>
                </c:pt>
                <c:pt idx="104">
                  <c:v>520.28560000000004</c:v>
                </c:pt>
                <c:pt idx="105">
                  <c:v>525.7971</c:v>
                </c:pt>
                <c:pt idx="106">
                  <c:v>520.28560000000004</c:v>
                </c:pt>
                <c:pt idx="107">
                  <c:v>520.28560000000004</c:v>
                </c:pt>
                <c:pt idx="108">
                  <c:v>509.26260000000002</c:v>
                </c:pt>
                <c:pt idx="109">
                  <c:v>500.44420000000002</c:v>
                </c:pt>
                <c:pt idx="110">
                  <c:v>492.72809999999987</c:v>
                </c:pt>
                <c:pt idx="111">
                  <c:v>492.72809999999987</c:v>
                </c:pt>
                <c:pt idx="112">
                  <c:v>498.23960000000005</c:v>
                </c:pt>
                <c:pt idx="113">
                  <c:v>501.54650000000004</c:v>
                </c:pt>
                <c:pt idx="114">
                  <c:v>503.75109999999989</c:v>
                </c:pt>
                <c:pt idx="115">
                  <c:v>505.95570000000004</c:v>
                </c:pt>
                <c:pt idx="116">
                  <c:v>503.75109999999989</c:v>
                </c:pt>
                <c:pt idx="117">
                  <c:v>507.05800000000005</c:v>
                </c:pt>
                <c:pt idx="118">
                  <c:v>501.54650000000004</c:v>
                </c:pt>
                <c:pt idx="119">
                  <c:v>509.26260000000002</c:v>
                </c:pt>
                <c:pt idx="120">
                  <c:v>509.26260000000002</c:v>
                </c:pt>
                <c:pt idx="121">
                  <c:v>507.05800000000005</c:v>
                </c:pt>
                <c:pt idx="122">
                  <c:v>500.44420000000002</c:v>
                </c:pt>
                <c:pt idx="123">
                  <c:v>481.7050999999999</c:v>
                </c:pt>
                <c:pt idx="124">
                  <c:v>475.09129999999993</c:v>
                </c:pt>
                <c:pt idx="125">
                  <c:v>465.17060000000015</c:v>
                </c:pt>
                <c:pt idx="126">
                  <c:v>454.14760000000012</c:v>
                </c:pt>
                <c:pt idx="127">
                  <c:v>454.14760000000012</c:v>
                </c:pt>
                <c:pt idx="128">
                  <c:v>451.94300000000004</c:v>
                </c:pt>
                <c:pt idx="129">
                  <c:v>456.35220000000015</c:v>
                </c:pt>
                <c:pt idx="130">
                  <c:v>447.53380000000004</c:v>
                </c:pt>
                <c:pt idx="131">
                  <c:v>445.32920000000001</c:v>
                </c:pt>
                <c:pt idx="132">
                  <c:v>443.12460000000016</c:v>
                </c:pt>
                <c:pt idx="133">
                  <c:v>443.12460000000016</c:v>
                </c:pt>
                <c:pt idx="134">
                  <c:v>437.61310000000003</c:v>
                </c:pt>
                <c:pt idx="135">
                  <c:v>432.10160000000002</c:v>
                </c:pt>
                <c:pt idx="136">
                  <c:v>426.59009999999989</c:v>
                </c:pt>
                <c:pt idx="137">
                  <c:v>417.7716999999999</c:v>
                </c:pt>
                <c:pt idx="138">
                  <c:v>410.05560000000008</c:v>
                </c:pt>
                <c:pt idx="139">
                  <c:v>401.23720000000003</c:v>
                </c:pt>
                <c:pt idx="140" formatCode="General">
                  <c:v>432</c:v>
                </c:pt>
                <c:pt idx="141" formatCode="General">
                  <c:v>428</c:v>
                </c:pt>
                <c:pt idx="142" formatCode="General">
                  <c:v>420</c:v>
                </c:pt>
                <c:pt idx="143" formatCode="General">
                  <c:v>407</c:v>
                </c:pt>
                <c:pt idx="144" formatCode="General">
                  <c:v>403</c:v>
                </c:pt>
                <c:pt idx="145" formatCode="General">
                  <c:v>400</c:v>
                </c:pt>
                <c:pt idx="146" formatCode="General">
                  <c:v>400</c:v>
                </c:pt>
                <c:pt idx="147" formatCode="General">
                  <c:v>395</c:v>
                </c:pt>
                <c:pt idx="148" formatCode="General">
                  <c:v>380</c:v>
                </c:pt>
                <c:pt idx="149" formatCode="General">
                  <c:v>375</c:v>
                </c:pt>
                <c:pt idx="150" formatCode="General">
                  <c:v>370</c:v>
                </c:pt>
                <c:pt idx="151" formatCode="General">
                  <c:v>365</c:v>
                </c:pt>
                <c:pt idx="152" formatCode="General">
                  <c:v>359</c:v>
                </c:pt>
                <c:pt idx="153" formatCode="General">
                  <c:v>350</c:v>
                </c:pt>
                <c:pt idx="154" formatCode="General">
                  <c:v>345</c:v>
                </c:pt>
                <c:pt idx="155" formatCode="General">
                  <c:v>342</c:v>
                </c:pt>
                <c:pt idx="156" formatCode="General">
                  <c:v>337</c:v>
                </c:pt>
                <c:pt idx="157" formatCode="General">
                  <c:v>347</c:v>
                </c:pt>
                <c:pt idx="158" formatCode="General">
                  <c:v>375</c:v>
                </c:pt>
                <c:pt idx="159" formatCode="General">
                  <c:v>378</c:v>
                </c:pt>
                <c:pt idx="160">
                  <c:v>404.54410000000001</c:v>
                </c:pt>
                <c:pt idx="161">
                  <c:v>415.56710000000004</c:v>
                </c:pt>
                <c:pt idx="162">
                  <c:v>421.07859999999988</c:v>
                </c:pt>
                <c:pt idx="163">
                  <c:v>465.17060000000015</c:v>
                </c:pt>
                <c:pt idx="164">
                  <c:v>485.012</c:v>
                </c:pt>
                <c:pt idx="165">
                  <c:v>476.1936</c:v>
                </c:pt>
                <c:pt idx="166">
                  <c:v>482.80740000000014</c:v>
                </c:pt>
                <c:pt idx="167">
                  <c:v>531.30860000000007</c:v>
                </c:pt>
                <c:pt idx="168">
                  <c:v>531.30860000000007</c:v>
                </c:pt>
                <c:pt idx="169">
                  <c:v>531.30860000000007</c:v>
                </c:pt>
                <c:pt idx="170">
                  <c:v>514.7741000000002</c:v>
                </c:pt>
                <c:pt idx="171">
                  <c:v>533.51319999999998</c:v>
                </c:pt>
                <c:pt idx="172">
                  <c:v>533.51319999999998</c:v>
                </c:pt>
                <c:pt idx="173">
                  <c:v>542.33159999999975</c:v>
                </c:pt>
                <c:pt idx="174">
                  <c:v>547.84309999999982</c:v>
                </c:pt>
                <c:pt idx="175">
                  <c:v>531.30860000000007</c:v>
                </c:pt>
                <c:pt idx="176">
                  <c:v>525.7971</c:v>
                </c:pt>
                <c:pt idx="177">
                  <c:v>520.28560000000004</c:v>
                </c:pt>
                <c:pt idx="178">
                  <c:v>476.1936</c:v>
                </c:pt>
                <c:pt idx="179">
                  <c:v>459.65910000000002</c:v>
                </c:pt>
                <c:pt idx="180">
                  <c:v>445.32920000000001</c:v>
                </c:pt>
                <c:pt idx="181">
                  <c:v>454.14760000000012</c:v>
                </c:pt>
                <c:pt idx="182">
                  <c:v>465.17060000000015</c:v>
                </c:pt>
                <c:pt idx="183">
                  <c:v>470.68210000000005</c:v>
                </c:pt>
                <c:pt idx="184">
                  <c:v>476.1936</c:v>
                </c:pt>
                <c:pt idx="185">
                  <c:v>478.39820000000003</c:v>
                </c:pt>
                <c:pt idx="186">
                  <c:v>483.90970000000004</c:v>
                </c:pt>
                <c:pt idx="187">
                  <c:v>490.5234999999999</c:v>
                </c:pt>
                <c:pt idx="188">
                  <c:v>487.21660000000003</c:v>
                </c:pt>
                <c:pt idx="189">
                  <c:v>492.72809999999987</c:v>
                </c:pt>
                <c:pt idx="190">
                  <c:v>489.42119999999983</c:v>
                </c:pt>
                <c:pt idx="191">
                  <c:v>487.21660000000003</c:v>
                </c:pt>
                <c:pt idx="192">
                  <c:v>483.90970000000004</c:v>
                </c:pt>
                <c:pt idx="193">
                  <c:v>487.21660000000003</c:v>
                </c:pt>
                <c:pt idx="194">
                  <c:v>481.7050999999999</c:v>
                </c:pt>
                <c:pt idx="195">
                  <c:v>476.1936</c:v>
                </c:pt>
                <c:pt idx="196">
                  <c:v>472.88669999999991</c:v>
                </c:pt>
                <c:pt idx="197">
                  <c:v>467.37520000000001</c:v>
                </c:pt>
                <c:pt idx="198">
                  <c:v>465.17060000000015</c:v>
                </c:pt>
                <c:pt idx="199">
                  <c:v>459.65910000000002</c:v>
                </c:pt>
                <c:pt idx="200">
                  <c:v>481.7050999999999</c:v>
                </c:pt>
                <c:pt idx="201">
                  <c:v>443.12460000000016</c:v>
                </c:pt>
                <c:pt idx="202">
                  <c:v>435.40849999999989</c:v>
                </c:pt>
                <c:pt idx="203">
                  <c:v>432.10160000000002</c:v>
                </c:pt>
                <c:pt idx="204">
                  <c:v>435.40849999999989</c:v>
                </c:pt>
                <c:pt idx="205">
                  <c:v>437.61310000000003</c:v>
                </c:pt>
                <c:pt idx="206">
                  <c:v>442.02230000000003</c:v>
                </c:pt>
                <c:pt idx="207">
                  <c:v>437.61310000000003</c:v>
                </c:pt>
                <c:pt idx="208">
                  <c:v>448.63609999999989</c:v>
                </c:pt>
                <c:pt idx="209">
                  <c:v>454.14760000000012</c:v>
                </c:pt>
                <c:pt idx="210">
                  <c:v>459.65910000000002</c:v>
                </c:pt>
                <c:pt idx="211">
                  <c:v>465.17060000000015</c:v>
                </c:pt>
                <c:pt idx="212">
                  <c:v>470.68210000000005</c:v>
                </c:pt>
                <c:pt idx="213">
                  <c:v>476.1936</c:v>
                </c:pt>
                <c:pt idx="214">
                  <c:v>478.39820000000003</c:v>
                </c:pt>
                <c:pt idx="215">
                  <c:v>479.50050000000005</c:v>
                </c:pt>
                <c:pt idx="216">
                  <c:v>481.7050999999999</c:v>
                </c:pt>
                <c:pt idx="217">
                  <c:v>479.50050000000005</c:v>
                </c:pt>
                <c:pt idx="218">
                  <c:v>481.7050999999999</c:v>
                </c:pt>
                <c:pt idx="219">
                  <c:v>485.012</c:v>
                </c:pt>
                <c:pt idx="220">
                  <c:v>483.90970000000004</c:v>
                </c:pt>
                <c:pt idx="221">
                  <c:v>473.98900000000003</c:v>
                </c:pt>
                <c:pt idx="222">
                  <c:v>454.14760000000012</c:v>
                </c:pt>
                <c:pt idx="223">
                  <c:v>448.63609999999989</c:v>
                </c:pt>
                <c:pt idx="224">
                  <c:v>437.61310000000003</c:v>
                </c:pt>
                <c:pt idx="225">
                  <c:v>454.14760000000012</c:v>
                </c:pt>
                <c:pt idx="226">
                  <c:v>456.35220000000015</c:v>
                </c:pt>
                <c:pt idx="227">
                  <c:v>443.12460000000016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'crops vs DAP'!$E$75</c:f>
              <c:strCache>
                <c:ptCount val="1"/>
                <c:pt idx="0">
                  <c:v>CME Corn futures </c:v>
                </c:pt>
              </c:strCache>
            </c:strRef>
          </c:tx>
          <c:spPr>
            <a:ln w="19050">
              <a:solidFill>
                <a:schemeClr val="tx1">
                  <a:lumMod val="65000"/>
                  <a:lumOff val="35000"/>
                </a:schemeClr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27"/>
            <c:bubble3D val="0"/>
            <c:spPr>
              <a:ln w="19050">
                <a:solidFill>
                  <a:schemeClr val="tx1">
                    <a:lumMod val="65000"/>
                    <a:lumOff val="35000"/>
                    <a:alpha val="0"/>
                  </a:scheme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DAP'!$E$110:$E$340</c:f>
              <c:numCache>
                <c:formatCode>#,##0</c:formatCode>
                <c:ptCount val="231"/>
                <c:pt idx="0">
                  <c:v>555</c:v>
                </c:pt>
                <c:pt idx="1">
                  <c:v>565</c:v>
                </c:pt>
                <c:pt idx="2">
                  <c:v>585</c:v>
                </c:pt>
                <c:pt idx="3">
                  <c:v>615</c:v>
                </c:pt>
                <c:pt idx="4">
                  <c:v>610</c:v>
                </c:pt>
                <c:pt idx="5">
                  <c:v>612</c:v>
                </c:pt>
                <c:pt idx="6">
                  <c:v>643</c:v>
                </c:pt>
                <c:pt idx="7">
                  <c:v>655</c:v>
                </c:pt>
                <c:pt idx="8">
                  <c:v>670</c:v>
                </c:pt>
                <c:pt idx="9">
                  <c:v>680</c:v>
                </c:pt>
                <c:pt idx="10">
                  <c:v>698</c:v>
                </c:pt>
                <c:pt idx="11">
                  <c:v>733</c:v>
                </c:pt>
                <c:pt idx="12">
                  <c:v>695</c:v>
                </c:pt>
                <c:pt idx="13">
                  <c:v>736</c:v>
                </c:pt>
                <c:pt idx="14">
                  <c:v>612</c:v>
                </c:pt>
                <c:pt idx="15">
                  <c:v>640</c:v>
                </c:pt>
                <c:pt idx="16">
                  <c:v>675</c:v>
                </c:pt>
                <c:pt idx="17">
                  <c:v>695</c:v>
                </c:pt>
                <c:pt idx="18">
                  <c:v>765</c:v>
                </c:pt>
                <c:pt idx="19">
                  <c:v>782</c:v>
                </c:pt>
                <c:pt idx="20">
                  <c:v>735</c:v>
                </c:pt>
                <c:pt idx="21">
                  <c:v>700</c:v>
                </c:pt>
                <c:pt idx="22">
                  <c:v>675</c:v>
                </c:pt>
                <c:pt idx="23">
                  <c:v>735</c:v>
                </c:pt>
                <c:pt idx="24">
                  <c:v>765</c:v>
                </c:pt>
                <c:pt idx="25">
                  <c:v>755</c:v>
                </c:pt>
                <c:pt idx="26">
                  <c:v>775</c:v>
                </c:pt>
                <c:pt idx="27">
                  <c:v>790</c:v>
                </c:pt>
                <c:pt idx="28">
                  <c:v>700</c:v>
                </c:pt>
                <c:pt idx="29">
                  <c:v>635</c:v>
                </c:pt>
                <c:pt idx="30">
                  <c:v>625</c:v>
                </c:pt>
                <c:pt idx="31">
                  <c:v>645</c:v>
                </c:pt>
                <c:pt idx="32">
                  <c:v>665</c:v>
                </c:pt>
                <c:pt idx="33">
                  <c:v>685</c:v>
                </c:pt>
                <c:pt idx="34">
                  <c:v>670</c:v>
                </c:pt>
                <c:pt idx="35">
                  <c:v>725</c:v>
                </c:pt>
                <c:pt idx="36">
                  <c:v>705</c:v>
                </c:pt>
                <c:pt idx="37">
                  <c:v>755</c:v>
                </c:pt>
                <c:pt idx="38">
                  <c:v>760</c:v>
                </c:pt>
                <c:pt idx="39">
                  <c:v>725</c:v>
                </c:pt>
                <c:pt idx="40">
                  <c:v>740</c:v>
                </c:pt>
                <c:pt idx="41">
                  <c:v>685</c:v>
                </c:pt>
                <c:pt idx="42">
                  <c:v>592</c:v>
                </c:pt>
                <c:pt idx="43">
                  <c:v>603</c:v>
                </c:pt>
                <c:pt idx="44">
                  <c:v>645</c:v>
                </c:pt>
                <c:pt idx="45">
                  <c:v>628</c:v>
                </c:pt>
                <c:pt idx="46">
                  <c:v>653</c:v>
                </c:pt>
                <c:pt idx="47">
                  <c:v>653</c:v>
                </c:pt>
                <c:pt idx="48">
                  <c:v>647</c:v>
                </c:pt>
                <c:pt idx="49">
                  <c:v>612</c:v>
                </c:pt>
                <c:pt idx="50">
                  <c:v>600</c:v>
                </c:pt>
                <c:pt idx="51">
                  <c:v>588</c:v>
                </c:pt>
                <c:pt idx="52" formatCode="0">
                  <c:v>585</c:v>
                </c:pt>
                <c:pt idx="53">
                  <c:v>618</c:v>
                </c:pt>
                <c:pt idx="54">
                  <c:v>622</c:v>
                </c:pt>
                <c:pt idx="55">
                  <c:v>630</c:v>
                </c:pt>
                <c:pt idx="56">
                  <c:v>640</c:v>
                </c:pt>
                <c:pt idx="57">
                  <c:v>660</c:v>
                </c:pt>
                <c:pt idx="58">
                  <c:v>611</c:v>
                </c:pt>
                <c:pt idx="59">
                  <c:v>620</c:v>
                </c:pt>
                <c:pt idx="60">
                  <c:v>634</c:v>
                </c:pt>
                <c:pt idx="61">
                  <c:v>642</c:v>
                </c:pt>
                <c:pt idx="62">
                  <c:v>630</c:v>
                </c:pt>
                <c:pt idx="63">
                  <c:v>645</c:v>
                </c:pt>
                <c:pt idx="64">
                  <c:v>630</c:v>
                </c:pt>
                <c:pt idx="65">
                  <c:v>666</c:v>
                </c:pt>
                <c:pt idx="66">
                  <c:v>610</c:v>
                </c:pt>
                <c:pt idx="67">
                  <c:v>673</c:v>
                </c:pt>
                <c:pt idx="68">
                  <c:v>605</c:v>
                </c:pt>
                <c:pt idx="69">
                  <c:v>645</c:v>
                </c:pt>
                <c:pt idx="70">
                  <c:v>656</c:v>
                </c:pt>
                <c:pt idx="71">
                  <c:v>625</c:v>
                </c:pt>
                <c:pt idx="72">
                  <c:v>605</c:v>
                </c:pt>
                <c:pt idx="73">
                  <c:v>625</c:v>
                </c:pt>
                <c:pt idx="74">
                  <c:v>587</c:v>
                </c:pt>
                <c:pt idx="75">
                  <c:v>630</c:v>
                </c:pt>
                <c:pt idx="76">
                  <c:v>630</c:v>
                </c:pt>
                <c:pt idx="77">
                  <c:v>580</c:v>
                </c:pt>
                <c:pt idx="78">
                  <c:v>560</c:v>
                </c:pt>
                <c:pt idx="79">
                  <c:v>560</c:v>
                </c:pt>
                <c:pt idx="80">
                  <c:v>605</c:v>
                </c:pt>
                <c:pt idx="81">
                  <c:v>595</c:v>
                </c:pt>
                <c:pt idx="82">
                  <c:v>715</c:v>
                </c:pt>
                <c:pt idx="83">
                  <c:v>773</c:v>
                </c:pt>
                <c:pt idx="84">
                  <c:v>773</c:v>
                </c:pt>
                <c:pt idx="85">
                  <c:v>812</c:v>
                </c:pt>
                <c:pt idx="86">
                  <c:v>800</c:v>
                </c:pt>
                <c:pt idx="87">
                  <c:v>820</c:v>
                </c:pt>
                <c:pt idx="88">
                  <c:v>790</c:v>
                </c:pt>
                <c:pt idx="89">
                  <c:v>805</c:v>
                </c:pt>
                <c:pt idx="90">
                  <c:v>800</c:v>
                </c:pt>
                <c:pt idx="91">
                  <c:v>815</c:v>
                </c:pt>
                <c:pt idx="92">
                  <c:v>798</c:v>
                </c:pt>
                <c:pt idx="93">
                  <c:v>775</c:v>
                </c:pt>
                <c:pt idx="94">
                  <c:v>715</c:v>
                </c:pt>
                <c:pt idx="95">
                  <c:v>730</c:v>
                </c:pt>
                <c:pt idx="96">
                  <c:v>715</c:v>
                </c:pt>
                <c:pt idx="97">
                  <c:v>760</c:v>
                </c:pt>
                <c:pt idx="98">
                  <c:v>730</c:v>
                </c:pt>
                <c:pt idx="99">
                  <c:v>742</c:v>
                </c:pt>
                <c:pt idx="100">
                  <c:v>755</c:v>
                </c:pt>
                <c:pt idx="101">
                  <c:v>725</c:v>
                </c:pt>
                <c:pt idx="102">
                  <c:v>741</c:v>
                </c:pt>
                <c:pt idx="103">
                  <c:v>747</c:v>
                </c:pt>
                <c:pt idx="104">
                  <c:v>730</c:v>
                </c:pt>
                <c:pt idx="105">
                  <c:v>720</c:v>
                </c:pt>
                <c:pt idx="106">
                  <c:v>712</c:v>
                </c:pt>
                <c:pt idx="107">
                  <c:v>697</c:v>
                </c:pt>
                <c:pt idx="108">
                  <c:v>695</c:v>
                </c:pt>
                <c:pt idx="109">
                  <c:v>683</c:v>
                </c:pt>
                <c:pt idx="110">
                  <c:v>720</c:v>
                </c:pt>
                <c:pt idx="111">
                  <c:v>730</c:v>
                </c:pt>
                <c:pt idx="112">
                  <c:v>698</c:v>
                </c:pt>
                <c:pt idx="113">
                  <c:v>740</c:v>
                </c:pt>
                <c:pt idx="114">
                  <c:v>698</c:v>
                </c:pt>
                <c:pt idx="115">
                  <c:v>695</c:v>
                </c:pt>
                <c:pt idx="116">
                  <c:v>680</c:v>
                </c:pt>
                <c:pt idx="117">
                  <c:v>708</c:v>
                </c:pt>
                <c:pt idx="118">
                  <c:v>695</c:v>
                </c:pt>
                <c:pt idx="119">
                  <c:v>710</c:v>
                </c:pt>
                <c:pt idx="120">
                  <c:v>710</c:v>
                </c:pt>
                <c:pt idx="121">
                  <c:v>730</c:v>
                </c:pt>
                <c:pt idx="122">
                  <c:v>641</c:v>
                </c:pt>
                <c:pt idx="123">
                  <c:v>649</c:v>
                </c:pt>
                <c:pt idx="124">
                  <c:v>627</c:v>
                </c:pt>
                <c:pt idx="125">
                  <c:v>645</c:v>
                </c:pt>
                <c:pt idx="126">
                  <c:v>636</c:v>
                </c:pt>
                <c:pt idx="127">
                  <c:v>655</c:v>
                </c:pt>
                <c:pt idx="128">
                  <c:v>640</c:v>
                </c:pt>
                <c:pt idx="129">
                  <c:v>625</c:v>
                </c:pt>
                <c:pt idx="130">
                  <c:v>610</c:v>
                </c:pt>
                <c:pt idx="131">
                  <c:v>637</c:v>
                </c:pt>
                <c:pt idx="132">
                  <c:v>628</c:v>
                </c:pt>
                <c:pt idx="133">
                  <c:v>645</c:v>
                </c:pt>
                <c:pt idx="134">
                  <c:v>632</c:v>
                </c:pt>
                <c:pt idx="135">
                  <c:v>645</c:v>
                </c:pt>
                <c:pt idx="136">
                  <c:v>640</c:v>
                </c:pt>
                <c:pt idx="137">
                  <c:v>662</c:v>
                </c:pt>
                <c:pt idx="138">
                  <c:v>687</c:v>
                </c:pt>
                <c:pt idx="139">
                  <c:v>558</c:v>
                </c:pt>
                <c:pt idx="140">
                  <c:v>511</c:v>
                </c:pt>
                <c:pt idx="141">
                  <c:v>502</c:v>
                </c:pt>
                <c:pt idx="142">
                  <c:v>505</c:v>
                </c:pt>
                <c:pt idx="143">
                  <c:v>475</c:v>
                </c:pt>
                <c:pt idx="144">
                  <c:v>505</c:v>
                </c:pt>
                <c:pt idx="145">
                  <c:v>525</c:v>
                </c:pt>
                <c:pt idx="146">
                  <c:v>513</c:v>
                </c:pt>
                <c:pt idx="147">
                  <c:v>505</c:v>
                </c:pt>
                <c:pt idx="148">
                  <c:v>475</c:v>
                </c:pt>
                <c:pt idx="149">
                  <c:v>445</c:v>
                </c:pt>
                <c:pt idx="150">
                  <c:v>430</c:v>
                </c:pt>
                <c:pt idx="151">
                  <c:v>445</c:v>
                </c:pt>
                <c:pt idx="152">
                  <c:v>436</c:v>
                </c:pt>
                <c:pt idx="153">
                  <c:v>437</c:v>
                </c:pt>
                <c:pt idx="154">
                  <c:v>442</c:v>
                </c:pt>
                <c:pt idx="155">
                  <c:v>435</c:v>
                </c:pt>
                <c:pt idx="156">
                  <c:v>430</c:v>
                </c:pt>
                <c:pt idx="157">
                  <c:v>427</c:v>
                </c:pt>
                <c:pt idx="158">
                  <c:v>430</c:v>
                </c:pt>
                <c:pt idx="159">
                  <c:v>435</c:v>
                </c:pt>
                <c:pt idx="160">
                  <c:v>426</c:v>
                </c:pt>
                <c:pt idx="161">
                  <c:v>432</c:v>
                </c:pt>
                <c:pt idx="162">
                  <c:v>445</c:v>
                </c:pt>
                <c:pt idx="163">
                  <c:v>455</c:v>
                </c:pt>
                <c:pt idx="164">
                  <c:v>447</c:v>
                </c:pt>
                <c:pt idx="165">
                  <c:v>462</c:v>
                </c:pt>
                <c:pt idx="166">
                  <c:v>468</c:v>
                </c:pt>
                <c:pt idx="167">
                  <c:v>475</c:v>
                </c:pt>
                <c:pt idx="168">
                  <c:v>462</c:v>
                </c:pt>
                <c:pt idx="169">
                  <c:v>482</c:v>
                </c:pt>
                <c:pt idx="170">
                  <c:v>488</c:v>
                </c:pt>
                <c:pt idx="171">
                  <c:v>495</c:v>
                </c:pt>
                <c:pt idx="172">
                  <c:v>492</c:v>
                </c:pt>
                <c:pt idx="173">
                  <c:v>495</c:v>
                </c:pt>
                <c:pt idx="174">
                  <c:v>512</c:v>
                </c:pt>
                <c:pt idx="175">
                  <c:v>485</c:v>
                </c:pt>
                <c:pt idx="176">
                  <c:v>510</c:v>
                </c:pt>
                <c:pt idx="177">
                  <c:v>485</c:v>
                </c:pt>
                <c:pt idx="178">
                  <c:v>525</c:v>
                </c:pt>
                <c:pt idx="179">
                  <c:v>500</c:v>
                </c:pt>
                <c:pt idx="180">
                  <c:v>510</c:v>
                </c:pt>
                <c:pt idx="181">
                  <c:v>485</c:v>
                </c:pt>
                <c:pt idx="182">
                  <c:v>470</c:v>
                </c:pt>
                <c:pt idx="183">
                  <c:v>450</c:v>
                </c:pt>
                <c:pt idx="184">
                  <c:v>442</c:v>
                </c:pt>
                <c:pt idx="185">
                  <c:v>440</c:v>
                </c:pt>
                <c:pt idx="186">
                  <c:v>443</c:v>
                </c:pt>
                <c:pt idx="187">
                  <c:v>442</c:v>
                </c:pt>
                <c:pt idx="188">
                  <c:v>420</c:v>
                </c:pt>
                <c:pt idx="189">
                  <c:v>405</c:v>
                </c:pt>
                <c:pt idx="190">
                  <c:v>382</c:v>
                </c:pt>
                <c:pt idx="191">
                  <c:v>377</c:v>
                </c:pt>
                <c:pt idx="192">
                  <c:v>364</c:v>
                </c:pt>
                <c:pt idx="193">
                  <c:v>360</c:v>
                </c:pt>
                <c:pt idx="194">
                  <c:v>362</c:v>
                </c:pt>
                <c:pt idx="195">
                  <c:v>358</c:v>
                </c:pt>
                <c:pt idx="196">
                  <c:v>342</c:v>
                </c:pt>
                <c:pt idx="197">
                  <c:v>336</c:v>
                </c:pt>
                <c:pt idx="198">
                  <c:v>336</c:v>
                </c:pt>
                <c:pt idx="199">
                  <c:v>324</c:v>
                </c:pt>
                <c:pt idx="200">
                  <c:v>323</c:v>
                </c:pt>
                <c:pt idx="201">
                  <c:v>344</c:v>
                </c:pt>
                <c:pt idx="202">
                  <c:v>354</c:v>
                </c:pt>
                <c:pt idx="203">
                  <c:v>374</c:v>
                </c:pt>
                <c:pt idx="204">
                  <c:v>355</c:v>
                </c:pt>
                <c:pt idx="205">
                  <c:v>370</c:v>
                </c:pt>
                <c:pt idx="206">
                  <c:v>383</c:v>
                </c:pt>
                <c:pt idx="207">
                  <c:v>380</c:v>
                </c:pt>
                <c:pt idx="208">
                  <c:v>385</c:v>
                </c:pt>
                <c:pt idx="209">
                  <c:v>380</c:v>
                </c:pt>
                <c:pt idx="210">
                  <c:v>387</c:v>
                </c:pt>
                <c:pt idx="211">
                  <c:v>411</c:v>
                </c:pt>
                <c:pt idx="212">
                  <c:v>403</c:v>
                </c:pt>
                <c:pt idx="213">
                  <c:v>415</c:v>
                </c:pt>
                <c:pt idx="214">
                  <c:v>405</c:v>
                </c:pt>
                <c:pt idx="215">
                  <c:v>400</c:v>
                </c:pt>
                <c:pt idx="216">
                  <c:v>393</c:v>
                </c:pt>
                <c:pt idx="217">
                  <c:v>390</c:v>
                </c:pt>
                <c:pt idx="218">
                  <c:v>383</c:v>
                </c:pt>
                <c:pt idx="219">
                  <c:v>382</c:v>
                </c:pt>
                <c:pt idx="220">
                  <c:v>388</c:v>
                </c:pt>
                <c:pt idx="221">
                  <c:v>375</c:v>
                </c:pt>
                <c:pt idx="222">
                  <c:v>377</c:v>
                </c:pt>
                <c:pt idx="223">
                  <c:v>378</c:v>
                </c:pt>
                <c:pt idx="224">
                  <c:v>372</c:v>
                </c:pt>
                <c:pt idx="225">
                  <c:v>385</c:v>
                </c:pt>
                <c:pt idx="226">
                  <c:v>386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'crops vs DAP'!$G$75</c:f>
              <c:strCache>
                <c:ptCount val="1"/>
                <c:pt idx="0">
                  <c:v>Corn forward curve</c:v>
                </c:pt>
              </c:strCache>
            </c:strRef>
          </c:tx>
          <c:spPr>
            <a:ln cmpd="dbl">
              <a:solidFill>
                <a:prstClr val="black">
                  <a:alpha val="0"/>
                </a:prstClr>
              </a:solidFill>
            </a:ln>
          </c:spPr>
          <c:marker>
            <c:symbol val="none"/>
          </c:marker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DAP'!$G$76:$G$166</c:f>
              <c:numCache>
                <c:formatCode>General</c:formatCode>
                <c:ptCount val="91"/>
                <c:pt idx="86" formatCode="#,##0">
                  <c:v>400</c:v>
                </c:pt>
                <c:pt idx="87" formatCode="#,##0">
                  <c:v>400</c:v>
                </c:pt>
                <c:pt idx="88" formatCode="#,##0">
                  <c:v>400</c:v>
                </c:pt>
                <c:pt idx="89" formatCode="#,##0">
                  <c:v>400</c:v>
                </c:pt>
                <c:pt idx="90" formatCode="#,##0">
                  <c:v>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924352"/>
        <c:axId val="289922392"/>
      </c:lineChart>
      <c:lineChart>
        <c:grouping val="standard"/>
        <c:varyColors val="0"/>
        <c:ser>
          <c:idx val="5"/>
          <c:order val="4"/>
          <c:tx>
            <c:strRef>
              <c:f>'crops vs DAP'!$H$75</c:f>
              <c:strCache>
                <c:ptCount val="1"/>
                <c:pt idx="0">
                  <c:v>Soybeans forward curve</c:v>
                </c:pt>
              </c:strCache>
            </c:strRef>
          </c:tx>
          <c:spPr>
            <a:ln cmpd="dbl">
              <a:solidFill>
                <a:schemeClr val="accent2">
                  <a:alpha val="0"/>
                </a:schemeClr>
              </a:solidFill>
            </a:ln>
            <a:effectLst>
              <a:outerShdw blurRad="50800" dist="50800" dir="5400000" algn="ctr" rotWithShape="0">
                <a:schemeClr val="bg1">
                  <a:alpha val="0"/>
                </a:schemeClr>
              </a:outerShdw>
            </a:effectLst>
          </c:spPr>
          <c:marker>
            <c:symbol val="none"/>
          </c:marker>
          <c:cat>
            <c:strRef>
              <c:f>'crops vs DAP'!$B$76:$B$340</c:f>
              <c:strCache>
                <c:ptCount val="265"/>
                <c:pt idx="0">
                  <c:v>April '10</c:v>
                </c:pt>
                <c:pt idx="1">
                  <c:v>15-Apr</c:v>
                </c:pt>
                <c:pt idx="2">
                  <c:v>22-Apr</c:v>
                </c:pt>
                <c:pt idx="3">
                  <c:v>29-Apr</c:v>
                </c:pt>
                <c:pt idx="4">
                  <c:v>6-May</c:v>
                </c:pt>
                <c:pt idx="5">
                  <c:v>13-May</c:v>
                </c:pt>
                <c:pt idx="6">
                  <c:v>20-May</c:v>
                </c:pt>
                <c:pt idx="7">
                  <c:v>27-May</c:v>
                </c:pt>
                <c:pt idx="8">
                  <c:v>3-Jun</c:v>
                </c:pt>
                <c:pt idx="9">
                  <c:v>10-Jun</c:v>
                </c:pt>
                <c:pt idx="10">
                  <c:v>17-Jun</c:v>
                </c:pt>
                <c:pt idx="11">
                  <c:v>24-Jun</c:v>
                </c:pt>
                <c:pt idx="12">
                  <c:v>1-Jul</c:v>
                </c:pt>
                <c:pt idx="13">
                  <c:v>8-Jul</c:v>
                </c:pt>
                <c:pt idx="14">
                  <c:v>15-Jul</c:v>
                </c:pt>
                <c:pt idx="15">
                  <c:v>22-Jul</c:v>
                </c:pt>
                <c:pt idx="16">
                  <c:v>29-Jul</c:v>
                </c:pt>
                <c:pt idx="17">
                  <c:v>5-Aug</c:v>
                </c:pt>
                <c:pt idx="18">
                  <c:v>12-Aug</c:v>
                </c:pt>
                <c:pt idx="19">
                  <c:v>19-Aug</c:v>
                </c:pt>
                <c:pt idx="20">
                  <c:v>26-Aug</c:v>
                </c:pt>
                <c:pt idx="21">
                  <c:v>2-Sep</c:v>
                </c:pt>
                <c:pt idx="22">
                  <c:v>9-Sep</c:v>
                </c:pt>
                <c:pt idx="23">
                  <c:v>16-Sep</c:v>
                </c:pt>
                <c:pt idx="24">
                  <c:v>23-Sep</c:v>
                </c:pt>
                <c:pt idx="25">
                  <c:v>30-Sep</c:v>
                </c:pt>
                <c:pt idx="26">
                  <c:v>7-Oct</c:v>
                </c:pt>
                <c:pt idx="27">
                  <c:v>14-Oct</c:v>
                </c:pt>
                <c:pt idx="28">
                  <c:v>21-Oct</c:v>
                </c:pt>
                <c:pt idx="29">
                  <c:v>28-Oct</c:v>
                </c:pt>
                <c:pt idx="30">
                  <c:v>4-Nov</c:v>
                </c:pt>
                <c:pt idx="31">
                  <c:v>11-Nov</c:v>
                </c:pt>
                <c:pt idx="32">
                  <c:v>18-Nov</c:v>
                </c:pt>
                <c:pt idx="33">
                  <c:v>25-Nov</c:v>
                </c:pt>
                <c:pt idx="34">
                  <c:v>2-Dec</c:v>
                </c:pt>
                <c:pt idx="35">
                  <c:v>9-Dec</c:v>
                </c:pt>
                <c:pt idx="36">
                  <c:v>16-Dec</c:v>
                </c:pt>
                <c:pt idx="37">
                  <c:v>23-Dec</c:v>
                </c:pt>
                <c:pt idx="38">
                  <c:v>30-Dec</c:v>
                </c:pt>
                <c:pt idx="39">
                  <c:v>6-Jan</c:v>
                </c:pt>
                <c:pt idx="40">
                  <c:v>Jan '11</c:v>
                </c:pt>
                <c:pt idx="41">
                  <c:v>20-Jan</c:v>
                </c:pt>
                <c:pt idx="42">
                  <c:v>Jan '11</c:v>
                </c:pt>
                <c:pt idx="43">
                  <c:v>3-Feb</c:v>
                </c:pt>
                <c:pt idx="44">
                  <c:v>10-Feb</c:v>
                </c:pt>
                <c:pt idx="45">
                  <c:v>17-Feb</c:v>
                </c:pt>
                <c:pt idx="46">
                  <c:v>24-Feb</c:v>
                </c:pt>
                <c:pt idx="47">
                  <c:v>3-Mar</c:v>
                </c:pt>
                <c:pt idx="48">
                  <c:v>10-Mar</c:v>
                </c:pt>
                <c:pt idx="49">
                  <c:v>17-Mar</c:v>
                </c:pt>
                <c:pt idx="50">
                  <c:v>17-Mar</c:v>
                </c:pt>
                <c:pt idx="51">
                  <c:v>31-Mar</c:v>
                </c:pt>
                <c:pt idx="52">
                  <c:v>7-Apr</c:v>
                </c:pt>
                <c:pt idx="53">
                  <c:v>14-Apr</c:v>
                </c:pt>
                <c:pt idx="54">
                  <c:v>21-Apr</c:v>
                </c:pt>
                <c:pt idx="55">
                  <c:v>28-Apr</c:v>
                </c:pt>
                <c:pt idx="56">
                  <c:v>5-May</c:v>
                </c:pt>
                <c:pt idx="57">
                  <c:v>12-May</c:v>
                </c:pt>
                <c:pt idx="58">
                  <c:v>19-May</c:v>
                </c:pt>
                <c:pt idx="59">
                  <c:v>26-May</c:v>
                </c:pt>
                <c:pt idx="60">
                  <c:v>Jun '11</c:v>
                </c:pt>
                <c:pt idx="61">
                  <c:v>9-Jun</c:v>
                </c:pt>
                <c:pt idx="62">
                  <c:v>16-Jun</c:v>
                </c:pt>
                <c:pt idx="63">
                  <c:v>23-Jun</c:v>
                </c:pt>
                <c:pt idx="64">
                  <c:v>30-Jun</c:v>
                </c:pt>
                <c:pt idx="65">
                  <c:v>7-Jul</c:v>
                </c:pt>
                <c:pt idx="66">
                  <c:v>14-Jul</c:v>
                </c:pt>
                <c:pt idx="67">
                  <c:v>21-Jul</c:v>
                </c:pt>
                <c:pt idx="68">
                  <c:v>28-Jul</c:v>
                </c:pt>
                <c:pt idx="69">
                  <c:v>4-Aug</c:v>
                </c:pt>
                <c:pt idx="70">
                  <c:v>11-Aug</c:v>
                </c:pt>
                <c:pt idx="71">
                  <c:v>18-Aug</c:v>
                </c:pt>
                <c:pt idx="72">
                  <c:v>25-Aug</c:v>
                </c:pt>
                <c:pt idx="73">
                  <c:v>1-Sep</c:v>
                </c:pt>
                <c:pt idx="74">
                  <c:v>8-Sep</c:v>
                </c:pt>
                <c:pt idx="75">
                  <c:v>15-Sep</c:v>
                </c:pt>
                <c:pt idx="76">
                  <c:v>22-Sep</c:v>
                </c:pt>
                <c:pt idx="77">
                  <c:v>29-Sep</c:v>
                </c:pt>
                <c:pt idx="78">
                  <c:v>6-Oct</c:v>
                </c:pt>
                <c:pt idx="79">
                  <c:v>13-Oct</c:v>
                </c:pt>
                <c:pt idx="80">
                  <c:v>20-Oct</c:v>
                </c:pt>
                <c:pt idx="81">
                  <c:v>27-Oct</c:v>
                </c:pt>
                <c:pt idx="82">
                  <c:v>3-Nov</c:v>
                </c:pt>
                <c:pt idx="83">
                  <c:v>10-Nov</c:v>
                </c:pt>
                <c:pt idx="84">
                  <c:v>17-Nov</c:v>
                </c:pt>
                <c:pt idx="85">
                  <c:v>24-Nov</c:v>
                </c:pt>
                <c:pt idx="86">
                  <c:v>1-Dec</c:v>
                </c:pt>
                <c:pt idx="87">
                  <c:v>8-Dec</c:v>
                </c:pt>
                <c:pt idx="88">
                  <c:v>15-Dec</c:v>
                </c:pt>
                <c:pt idx="89">
                  <c:v>22-Dec</c:v>
                </c:pt>
                <c:pt idx="90">
                  <c:v>29-Dec</c:v>
                </c:pt>
                <c:pt idx="91">
                  <c:v>Jan '12</c:v>
                </c:pt>
                <c:pt idx="92">
                  <c:v>Jan '12</c:v>
                </c:pt>
                <c:pt idx="93">
                  <c:v>Jan '12</c:v>
                </c:pt>
                <c:pt idx="94">
                  <c:v>26-Jan</c:v>
                </c:pt>
                <c:pt idx="95">
                  <c:v>Feb '12</c:v>
                </c:pt>
                <c:pt idx="96">
                  <c:v>Feb '12</c:v>
                </c:pt>
                <c:pt idx="97">
                  <c:v>16-Feb</c:v>
                </c:pt>
                <c:pt idx="98">
                  <c:v>23-Feb</c:v>
                </c:pt>
                <c:pt idx="99">
                  <c:v>1-Mar</c:v>
                </c:pt>
                <c:pt idx="100">
                  <c:v>8-Mar</c:v>
                </c:pt>
                <c:pt idx="101">
                  <c:v>15-Mar</c:v>
                </c:pt>
                <c:pt idx="102">
                  <c:v>22-Mar</c:v>
                </c:pt>
                <c:pt idx="103">
                  <c:v>29-Mar</c:v>
                </c:pt>
                <c:pt idx="104">
                  <c:v>5-Apr</c:v>
                </c:pt>
                <c:pt idx="105">
                  <c:v>12-Apr</c:v>
                </c:pt>
                <c:pt idx="106">
                  <c:v>19-Apr</c:v>
                </c:pt>
                <c:pt idx="107">
                  <c:v>26-Apr</c:v>
                </c:pt>
                <c:pt idx="108">
                  <c:v>3-May</c:v>
                </c:pt>
                <c:pt idx="109">
                  <c:v>10-May</c:v>
                </c:pt>
                <c:pt idx="110">
                  <c:v>17-May</c:v>
                </c:pt>
                <c:pt idx="111">
                  <c:v>24-May</c:v>
                </c:pt>
                <c:pt idx="112">
                  <c:v>31-May</c:v>
                </c:pt>
                <c:pt idx="113">
                  <c:v>7-Jun</c:v>
                </c:pt>
                <c:pt idx="114">
                  <c:v>14-Jun</c:v>
                </c:pt>
                <c:pt idx="115">
                  <c:v>21-Jun</c:v>
                </c:pt>
                <c:pt idx="116">
                  <c:v>28-Jun</c:v>
                </c:pt>
                <c:pt idx="117">
                  <c:v>5-Jul</c:v>
                </c:pt>
                <c:pt idx="118">
                  <c:v>12-Jul</c:v>
                </c:pt>
                <c:pt idx="119">
                  <c:v>19-Jul</c:v>
                </c:pt>
                <c:pt idx="120">
                  <c:v>26-Jul</c:v>
                </c:pt>
                <c:pt idx="121">
                  <c:v>2-Aug</c:v>
                </c:pt>
                <c:pt idx="122">
                  <c:v>9-Aug</c:v>
                </c:pt>
                <c:pt idx="123">
                  <c:v>16-Aug</c:v>
                </c:pt>
                <c:pt idx="124">
                  <c:v>23-Aug</c:v>
                </c:pt>
                <c:pt idx="125">
                  <c:v>30-Aug</c:v>
                </c:pt>
                <c:pt idx="126">
                  <c:v>6-Sep</c:v>
                </c:pt>
                <c:pt idx="127">
                  <c:v>13-Sep</c:v>
                </c:pt>
                <c:pt idx="128">
                  <c:v>20-Sep</c:v>
                </c:pt>
                <c:pt idx="129">
                  <c:v>27-Sep</c:v>
                </c:pt>
                <c:pt idx="130">
                  <c:v>4-Oct</c:v>
                </c:pt>
                <c:pt idx="131">
                  <c:v>11-Oct</c:v>
                </c:pt>
                <c:pt idx="132">
                  <c:v>18-Oct</c:v>
                </c:pt>
                <c:pt idx="133">
                  <c:v>25-Oct</c:v>
                </c:pt>
                <c:pt idx="134">
                  <c:v>1-Nov</c:v>
                </c:pt>
                <c:pt idx="135">
                  <c:v>8-Nov</c:v>
                </c:pt>
                <c:pt idx="136">
                  <c:v>15-Nov</c:v>
                </c:pt>
                <c:pt idx="137">
                  <c:v>22-Nov</c:v>
                </c:pt>
                <c:pt idx="138">
                  <c:v>29-Nov</c:v>
                </c:pt>
                <c:pt idx="139">
                  <c:v>6-Dec</c:v>
                </c:pt>
                <c:pt idx="140">
                  <c:v>13-Dec</c:v>
                </c:pt>
                <c:pt idx="141">
                  <c:v>20-Dec</c:v>
                </c:pt>
                <c:pt idx="142">
                  <c:v>27-Dec</c:v>
                </c:pt>
                <c:pt idx="143">
                  <c:v>3-Jan</c:v>
                </c:pt>
                <c:pt idx="144">
                  <c:v>Jan '13</c:v>
                </c:pt>
                <c:pt idx="145">
                  <c:v>Jan '13</c:v>
                </c:pt>
                <c:pt idx="146">
                  <c:v>Jan '13</c:v>
                </c:pt>
                <c:pt idx="147">
                  <c:v>31-Jan</c:v>
                </c:pt>
                <c:pt idx="148">
                  <c:v>7-Feb</c:v>
                </c:pt>
                <c:pt idx="149">
                  <c:v>14-Feb</c:v>
                </c:pt>
                <c:pt idx="150">
                  <c:v>21-Feb</c:v>
                </c:pt>
                <c:pt idx="151">
                  <c:v>28-Feb</c:v>
                </c:pt>
                <c:pt idx="152">
                  <c:v>7-Mar</c:v>
                </c:pt>
                <c:pt idx="153">
                  <c:v>14-Mar</c:v>
                </c:pt>
                <c:pt idx="154">
                  <c:v>21-Mar</c:v>
                </c:pt>
                <c:pt idx="155">
                  <c:v>28-Mar</c:v>
                </c:pt>
                <c:pt idx="156">
                  <c:v>4-Apr</c:v>
                </c:pt>
                <c:pt idx="157">
                  <c:v>11-Apr</c:v>
                </c:pt>
                <c:pt idx="158">
                  <c:v>18-Apr</c:v>
                </c:pt>
                <c:pt idx="159">
                  <c:v>25-Apr</c:v>
                </c:pt>
                <c:pt idx="160">
                  <c:v>2-May</c:v>
                </c:pt>
                <c:pt idx="161">
                  <c:v>9-May</c:v>
                </c:pt>
                <c:pt idx="162">
                  <c:v>16-May</c:v>
                </c:pt>
                <c:pt idx="163">
                  <c:v>23-May</c:v>
                </c:pt>
                <c:pt idx="164">
                  <c:v>30-May</c:v>
                </c:pt>
                <c:pt idx="165">
                  <c:v>6-Jun</c:v>
                </c:pt>
                <c:pt idx="166">
                  <c:v>13-Jun</c:v>
                </c:pt>
                <c:pt idx="167">
                  <c:v>20-Jun</c:v>
                </c:pt>
                <c:pt idx="168">
                  <c:v>27-Jun</c:v>
                </c:pt>
                <c:pt idx="169">
                  <c:v>4-Jul</c:v>
                </c:pt>
                <c:pt idx="170">
                  <c:v>11-Jul</c:v>
                </c:pt>
                <c:pt idx="171">
                  <c:v>18-Jul</c:v>
                </c:pt>
                <c:pt idx="172">
                  <c:v>25-Jul</c:v>
                </c:pt>
                <c:pt idx="173">
                  <c:v>1-Aug</c:v>
                </c:pt>
                <c:pt idx="174">
                  <c:v>8-Aug</c:v>
                </c:pt>
                <c:pt idx="175">
                  <c:v>15-Aug</c:v>
                </c:pt>
                <c:pt idx="176">
                  <c:v>22-Aug</c:v>
                </c:pt>
                <c:pt idx="177">
                  <c:v>29-Aug</c:v>
                </c:pt>
                <c:pt idx="178">
                  <c:v>5-Sep</c:v>
                </c:pt>
                <c:pt idx="179">
                  <c:v>12-Sep</c:v>
                </c:pt>
                <c:pt idx="180">
                  <c:v>19-Sep</c:v>
                </c:pt>
                <c:pt idx="181">
                  <c:v>26-Sep</c:v>
                </c:pt>
                <c:pt idx="182">
                  <c:v>3-Oct</c:v>
                </c:pt>
                <c:pt idx="183">
                  <c:v>10-Oct</c:v>
                </c:pt>
                <c:pt idx="184">
                  <c:v>17-Oct</c:v>
                </c:pt>
                <c:pt idx="185">
                  <c:v>24-Oct</c:v>
                </c:pt>
                <c:pt idx="186">
                  <c:v>31-Oct</c:v>
                </c:pt>
                <c:pt idx="187">
                  <c:v>7-Nov</c:v>
                </c:pt>
                <c:pt idx="188">
                  <c:v>14-Nov</c:v>
                </c:pt>
                <c:pt idx="189">
                  <c:v>21-Nov</c:v>
                </c:pt>
                <c:pt idx="190">
                  <c:v>28-Nov</c:v>
                </c:pt>
                <c:pt idx="191">
                  <c:v>5-Dec</c:v>
                </c:pt>
                <c:pt idx="192">
                  <c:v>12-Dec</c:v>
                </c:pt>
                <c:pt idx="193">
                  <c:v>19-Dec</c:v>
                </c:pt>
                <c:pt idx="194">
                  <c:v>26-Dec</c:v>
                </c:pt>
                <c:pt idx="195">
                  <c:v>2-Jan</c:v>
                </c:pt>
                <c:pt idx="196">
                  <c:v>9-Jan</c:v>
                </c:pt>
                <c:pt idx="197">
                  <c:v>16-Jan</c:v>
                </c:pt>
                <c:pt idx="198">
                  <c:v>Jan 2014</c:v>
                </c:pt>
                <c:pt idx="199">
                  <c:v>Jan '14</c:v>
                </c:pt>
                <c:pt idx="200">
                  <c:v>Feb '14</c:v>
                </c:pt>
                <c:pt idx="201">
                  <c:v>13-Feb</c:v>
                </c:pt>
                <c:pt idx="202">
                  <c:v>Feb '14</c:v>
                </c:pt>
                <c:pt idx="203">
                  <c:v>27-Feb</c:v>
                </c:pt>
                <c:pt idx="204">
                  <c:v>6-Mar</c:v>
                </c:pt>
                <c:pt idx="205">
                  <c:v>13-Mar</c:v>
                </c:pt>
                <c:pt idx="206">
                  <c:v>20-Mar</c:v>
                </c:pt>
                <c:pt idx="207">
                  <c:v>27-Mar</c:v>
                </c:pt>
                <c:pt idx="208">
                  <c:v>3-Apr</c:v>
                </c:pt>
                <c:pt idx="209">
                  <c:v>10-Apr</c:v>
                </c:pt>
                <c:pt idx="210">
                  <c:v>17-Apr</c:v>
                </c:pt>
                <c:pt idx="211">
                  <c:v>24-Apr</c:v>
                </c:pt>
                <c:pt idx="212">
                  <c:v>1-May</c:v>
                </c:pt>
                <c:pt idx="213">
                  <c:v>8-May</c:v>
                </c:pt>
                <c:pt idx="214">
                  <c:v>15-May</c:v>
                </c:pt>
                <c:pt idx="215">
                  <c:v>22-May</c:v>
                </c:pt>
                <c:pt idx="216">
                  <c:v>29-May</c:v>
                </c:pt>
                <c:pt idx="217">
                  <c:v>5-Jun</c:v>
                </c:pt>
                <c:pt idx="218">
                  <c:v>12-Jun</c:v>
                </c:pt>
                <c:pt idx="219">
                  <c:v>19-Jun</c:v>
                </c:pt>
                <c:pt idx="220">
                  <c:v>26-Jun</c:v>
                </c:pt>
                <c:pt idx="221">
                  <c:v>3-Jul</c:v>
                </c:pt>
                <c:pt idx="222">
                  <c:v>10-Jul</c:v>
                </c:pt>
                <c:pt idx="223">
                  <c:v>17-Jul</c:v>
                </c:pt>
                <c:pt idx="224">
                  <c:v>24-Jul</c:v>
                </c:pt>
                <c:pt idx="225">
                  <c:v>31-Jul</c:v>
                </c:pt>
                <c:pt idx="226">
                  <c:v>7-Aug</c:v>
                </c:pt>
                <c:pt idx="227">
                  <c:v>14-Aug</c:v>
                </c:pt>
                <c:pt idx="228">
                  <c:v>21-Aug</c:v>
                </c:pt>
                <c:pt idx="229">
                  <c:v>28-Aug</c:v>
                </c:pt>
                <c:pt idx="230">
                  <c:v>4-Sep</c:v>
                </c:pt>
                <c:pt idx="231">
                  <c:v>11-Sep</c:v>
                </c:pt>
                <c:pt idx="232">
                  <c:v>18-Sep</c:v>
                </c:pt>
                <c:pt idx="233">
                  <c:v>25-Sep</c:v>
                </c:pt>
                <c:pt idx="234">
                  <c:v>2-Oct</c:v>
                </c:pt>
                <c:pt idx="235">
                  <c:v>9-Oct</c:v>
                </c:pt>
                <c:pt idx="236">
                  <c:v>16-Oct</c:v>
                </c:pt>
                <c:pt idx="237">
                  <c:v>23-Oct</c:v>
                </c:pt>
                <c:pt idx="238">
                  <c:v>30-Oct</c:v>
                </c:pt>
                <c:pt idx="239">
                  <c:v>6-Nov</c:v>
                </c:pt>
                <c:pt idx="240">
                  <c:v>13-Nov</c:v>
                </c:pt>
                <c:pt idx="241">
                  <c:v>20-Nov</c:v>
                </c:pt>
                <c:pt idx="242">
                  <c:v>27-Nov</c:v>
                </c:pt>
                <c:pt idx="243">
                  <c:v>4-Dec</c:v>
                </c:pt>
                <c:pt idx="244">
                  <c:v>11-Dec</c:v>
                </c:pt>
                <c:pt idx="245">
                  <c:v>18-Dec</c:v>
                </c:pt>
                <c:pt idx="246">
                  <c:v>25-Dec</c:v>
                </c:pt>
                <c:pt idx="247">
                  <c:v>Jan '15</c:v>
                </c:pt>
                <c:pt idx="248">
                  <c:v>8-Jan</c:v>
                </c:pt>
                <c:pt idx="249">
                  <c:v>15-Jan</c:v>
                </c:pt>
                <c:pt idx="250">
                  <c:v>Jan '15</c:v>
                </c:pt>
                <c:pt idx="251">
                  <c:v>29-Jan</c:v>
                </c:pt>
                <c:pt idx="252">
                  <c:v>5-Feb</c:v>
                </c:pt>
                <c:pt idx="253">
                  <c:v>12-Feb</c:v>
                </c:pt>
                <c:pt idx="254">
                  <c:v>19-Feb</c:v>
                </c:pt>
                <c:pt idx="255">
                  <c:v>26-Feb</c:v>
                </c:pt>
                <c:pt idx="256">
                  <c:v>5-Mar</c:v>
                </c:pt>
                <c:pt idx="257">
                  <c:v>12-Mar</c:v>
                </c:pt>
                <c:pt idx="258">
                  <c:v>19-Mar</c:v>
                </c:pt>
                <c:pt idx="259">
                  <c:v>26-Mar</c:v>
                </c:pt>
                <c:pt idx="260">
                  <c:v>2-Apr</c:v>
                </c:pt>
                <c:pt idx="261">
                  <c:v>9-Apr</c:v>
                </c:pt>
                <c:pt idx="262">
                  <c:v>16-Apr</c:v>
                </c:pt>
                <c:pt idx="263">
                  <c:v>23-Apr</c:v>
                </c:pt>
                <c:pt idx="264">
                  <c:v>30-Apr</c:v>
                </c:pt>
              </c:strCache>
            </c:strRef>
          </c:cat>
          <c:val>
            <c:numRef>
              <c:f>'crops vs DAP'!$H$76:$H$340</c:f>
              <c:numCache>
                <c:formatCode>General</c:formatCode>
                <c:ptCount val="265"/>
                <c:pt idx="246">
                  <c:v>1020</c:v>
                </c:pt>
                <c:pt idx="247">
                  <c:v>1020</c:v>
                </c:pt>
                <c:pt idx="248">
                  <c:v>1020</c:v>
                </c:pt>
                <c:pt idx="249">
                  <c:v>1050</c:v>
                </c:pt>
                <c:pt idx="250">
                  <c:v>1050</c:v>
                </c:pt>
                <c:pt idx="251">
                  <c:v>1050</c:v>
                </c:pt>
                <c:pt idx="252">
                  <c:v>1200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922000"/>
        <c:axId val="289923176"/>
      </c:lineChart>
      <c:catAx>
        <c:axId val="289924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</c:spPr>
        <c:txPr>
          <a:bodyPr rot="-2700000"/>
          <a:lstStyle/>
          <a:p>
            <a:pPr>
              <a:defRPr sz="1400"/>
            </a:pPr>
            <a:endParaRPr lang="en-US"/>
          </a:p>
        </c:txPr>
        <c:crossAx val="289922392"/>
        <c:crosses val="autoZero"/>
        <c:auto val="1"/>
        <c:lblAlgn val="ctr"/>
        <c:lblOffset val="100"/>
        <c:tickLblSkip val="8"/>
        <c:tickMarkSkip val="8"/>
        <c:noMultiLvlLbl val="0"/>
      </c:catAx>
      <c:valAx>
        <c:axId val="289922392"/>
        <c:scaling>
          <c:orientation val="minMax"/>
          <c:max val="825"/>
          <c:min val="25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s-ES" sz="1200"/>
                  <a:t>$pt fob Tampa</a:t>
                </a:r>
                <a:r>
                  <a:rPr lang="es-ES" sz="1200" baseline="0"/>
                  <a:t> </a:t>
                </a:r>
              </a:p>
              <a:p>
                <a:pPr>
                  <a:defRPr sz="1200"/>
                </a:pPr>
                <a:r>
                  <a:rPr lang="es-ES" sz="1200" baseline="0"/>
                  <a:t>CME Corn c/bu</a:t>
                </a:r>
                <a:endParaRPr lang="es-ES" sz="1200"/>
              </a:p>
            </c:rich>
          </c:tx>
          <c:layout>
            <c:manualLayout>
              <c:xMode val="edge"/>
              <c:yMode val="edge"/>
              <c:x val="5.5665999201890894E-2"/>
              <c:y val="1.974126654441857E-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9924352"/>
        <c:crosses val="autoZero"/>
        <c:crossBetween val="between"/>
        <c:majorUnit val="50"/>
      </c:valAx>
      <c:valAx>
        <c:axId val="289923176"/>
        <c:scaling>
          <c:orientation val="minMax"/>
          <c:max val="1900"/>
          <c:min val="60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s-ES" sz="1200"/>
                  <a:t>Soybeans</a:t>
                </a:r>
                <a:r>
                  <a:rPr lang="es-ES" sz="1200" baseline="0"/>
                  <a:t> </a:t>
                </a:r>
              </a:p>
              <a:p>
                <a:pPr>
                  <a:defRPr sz="1200"/>
                </a:pPr>
                <a:r>
                  <a:rPr lang="es-ES" sz="1200" baseline="0"/>
                  <a:t>cents/bu</a:t>
                </a:r>
                <a:endParaRPr lang="es-ES" sz="1200"/>
              </a:p>
            </c:rich>
          </c:tx>
          <c:layout>
            <c:manualLayout>
              <c:xMode val="edge"/>
              <c:yMode val="edge"/>
              <c:x val="0.88994441308299432"/>
              <c:y val="1.742546094593600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9922000"/>
        <c:crosses val="max"/>
        <c:crossBetween val="between"/>
      </c:valAx>
      <c:catAx>
        <c:axId val="289922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9923176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4906656095875143E-2"/>
          <c:y val="0.69460756706750248"/>
          <c:w val="0.42797132410497757"/>
          <c:h val="0.1250254285412827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r">
              <a:defRPr sz="2000"/>
            </a:pPr>
            <a:r>
              <a:rPr lang="es-ES" sz="2000" dirty="0" smtClean="0">
                <a:solidFill>
                  <a:srgbClr val="2B892B"/>
                </a:solidFill>
              </a:rPr>
              <a:t>DAP</a:t>
            </a:r>
            <a:r>
              <a:rPr lang="zh-CN" altLang="en-US" sz="2000" dirty="0" smtClean="0">
                <a:solidFill>
                  <a:srgbClr val="2B892B"/>
                </a:solidFill>
              </a:rPr>
              <a:t>和大豆价格走势更加具有正相关性</a:t>
            </a:r>
            <a:endParaRPr lang="es-ES" sz="2000" baseline="0" dirty="0"/>
          </a:p>
          <a:p>
            <a:pPr algn="r">
              <a:defRPr sz="2000"/>
            </a:pPr>
            <a:endParaRPr lang="es-ES" sz="2000" baseline="0" dirty="0"/>
          </a:p>
          <a:p>
            <a:pPr algn="r">
              <a:defRPr sz="2000"/>
            </a:pPr>
            <a:endParaRPr lang="es-ES" sz="2000" baseline="0" dirty="0"/>
          </a:p>
          <a:p>
            <a:pPr algn="r">
              <a:defRPr sz="2000"/>
            </a:pPr>
            <a:endParaRPr lang="es-ES" sz="2000" baseline="0" dirty="0"/>
          </a:p>
          <a:p>
            <a:pPr algn="r">
              <a:defRPr sz="2000"/>
            </a:pPr>
            <a:endParaRPr lang="es-ES" sz="2000" b="0" i="1" dirty="0"/>
          </a:p>
        </c:rich>
      </c:tx>
      <c:layout>
        <c:manualLayout>
          <c:xMode val="edge"/>
          <c:yMode val="edge"/>
          <c:x val="0.22172180075874187"/>
          <c:y val="1.335117494845005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4.6458264515951107E-2"/>
          <c:y val="6.0361277687918935E-2"/>
          <c:w val="0.90794244439175953"/>
          <c:h val="0.84594366074499272"/>
        </c:manualLayout>
      </c:layout>
      <c:areaChart>
        <c:grouping val="stacked"/>
        <c:varyColors val="0"/>
        <c:ser>
          <c:idx val="3"/>
          <c:order val="2"/>
          <c:tx>
            <c:strRef>
              <c:f>'crops vs DAP'!$F$75</c:f>
              <c:strCache>
                <c:ptCount val="1"/>
                <c:pt idx="0">
                  <c:v> CME Soybeans futures</c:v>
                </c:pt>
              </c:strCache>
            </c:strRef>
          </c:tx>
          <c:spPr>
            <a:solidFill>
              <a:srgbClr val="2B892B">
                <a:alpha val="77000"/>
              </a:srgbClr>
            </a:solidFill>
            <a:ln>
              <a:noFill/>
            </a:ln>
          </c:spPr>
          <c:cat>
            <c:strRef>
              <c:f>'crops vs DAP'!$B$110:$B$350</c:f>
              <c:strCache>
                <c:ptCount val="24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  <c:pt idx="231">
                  <c:v>7-May</c:v>
                </c:pt>
                <c:pt idx="232">
                  <c:v>14-May</c:v>
                </c:pt>
                <c:pt idx="233">
                  <c:v>21-May</c:v>
                </c:pt>
                <c:pt idx="234">
                  <c:v>28-May</c:v>
                </c:pt>
                <c:pt idx="235">
                  <c:v>4-Jun</c:v>
                </c:pt>
                <c:pt idx="236">
                  <c:v>11-Jun</c:v>
                </c:pt>
                <c:pt idx="237">
                  <c:v>18-Jun</c:v>
                </c:pt>
                <c:pt idx="238">
                  <c:v>25-Jun</c:v>
                </c:pt>
                <c:pt idx="239">
                  <c:v>2-Jul</c:v>
                </c:pt>
                <c:pt idx="240">
                  <c:v>9-Jul</c:v>
                </c:pt>
              </c:strCache>
            </c:strRef>
          </c:cat>
          <c:val>
            <c:numRef>
              <c:f>'crops vs DAP'!$F$110:$F$341</c:f>
              <c:numCache>
                <c:formatCode>#,##0</c:formatCode>
                <c:ptCount val="232"/>
                <c:pt idx="0">
                  <c:v>1290</c:v>
                </c:pt>
                <c:pt idx="1">
                  <c:v>1307</c:v>
                </c:pt>
                <c:pt idx="2">
                  <c:v>1300</c:v>
                </c:pt>
                <c:pt idx="3">
                  <c:v>1315</c:v>
                </c:pt>
                <c:pt idx="4">
                  <c:v>1365</c:v>
                </c:pt>
                <c:pt idx="5">
                  <c:v>1377</c:v>
                </c:pt>
                <c:pt idx="6">
                  <c:v>1420</c:v>
                </c:pt>
                <c:pt idx="7">
                  <c:v>1430</c:v>
                </c:pt>
                <c:pt idx="8">
                  <c:v>1444</c:v>
                </c:pt>
                <c:pt idx="9">
                  <c:v>1450</c:v>
                </c:pt>
                <c:pt idx="10">
                  <c:v>1433</c:v>
                </c:pt>
                <c:pt idx="11">
                  <c:v>1425</c:v>
                </c:pt>
                <c:pt idx="12">
                  <c:v>1332</c:v>
                </c:pt>
                <c:pt idx="13">
                  <c:v>1420</c:v>
                </c:pt>
                <c:pt idx="14">
                  <c:v>1320</c:v>
                </c:pt>
                <c:pt idx="15">
                  <c:v>1270</c:v>
                </c:pt>
                <c:pt idx="16">
                  <c:v>1335</c:v>
                </c:pt>
                <c:pt idx="17">
                  <c:v>1400</c:v>
                </c:pt>
                <c:pt idx="18">
                  <c:v>1410</c:v>
                </c:pt>
                <c:pt idx="19">
                  <c:v>1355</c:v>
                </c:pt>
                <c:pt idx="20">
                  <c:v>1375</c:v>
                </c:pt>
                <c:pt idx="21">
                  <c:v>1365</c:v>
                </c:pt>
                <c:pt idx="22">
                  <c:v>1345</c:v>
                </c:pt>
                <c:pt idx="23">
                  <c:v>1365</c:v>
                </c:pt>
                <c:pt idx="24">
                  <c:v>1325</c:v>
                </c:pt>
                <c:pt idx="25">
                  <c:v>1300</c:v>
                </c:pt>
                <c:pt idx="26">
                  <c:v>1310</c:v>
                </c:pt>
                <c:pt idx="27">
                  <c:v>1345</c:v>
                </c:pt>
                <c:pt idx="28">
                  <c:v>1332</c:v>
                </c:pt>
                <c:pt idx="29">
                  <c:v>1375</c:v>
                </c:pt>
                <c:pt idx="30">
                  <c:v>1400</c:v>
                </c:pt>
                <c:pt idx="31">
                  <c:v>1345</c:v>
                </c:pt>
                <c:pt idx="32">
                  <c:v>1310</c:v>
                </c:pt>
                <c:pt idx="33">
                  <c:v>1335</c:v>
                </c:pt>
                <c:pt idx="34">
                  <c:v>1390</c:v>
                </c:pt>
                <c:pt idx="35">
                  <c:v>1365</c:v>
                </c:pt>
                <c:pt idx="36">
                  <c:v>1300</c:v>
                </c:pt>
                <c:pt idx="37">
                  <c:v>1355</c:v>
                </c:pt>
                <c:pt idx="38">
                  <c:v>1450</c:v>
                </c:pt>
                <c:pt idx="39">
                  <c:v>1455</c:v>
                </c:pt>
                <c:pt idx="40">
                  <c:v>1300</c:v>
                </c:pt>
                <c:pt idx="41">
                  <c:v>1265</c:v>
                </c:pt>
                <c:pt idx="42">
                  <c:v>1215</c:v>
                </c:pt>
                <c:pt idx="43">
                  <c:v>1175</c:v>
                </c:pt>
                <c:pt idx="44">
                  <c:v>1235</c:v>
                </c:pt>
                <c:pt idx="45">
                  <c:v>1211</c:v>
                </c:pt>
                <c:pt idx="46">
                  <c:v>1220</c:v>
                </c:pt>
                <c:pt idx="47">
                  <c:v>1202</c:v>
                </c:pt>
                <c:pt idx="48">
                  <c:v>1167</c:v>
                </c:pt>
                <c:pt idx="49">
                  <c:v>1168</c:v>
                </c:pt>
                <c:pt idx="50">
                  <c:v>1170</c:v>
                </c:pt>
                <c:pt idx="51">
                  <c:v>1150</c:v>
                </c:pt>
                <c:pt idx="52">
                  <c:v>1135</c:v>
                </c:pt>
                <c:pt idx="53">
                  <c:v>1153</c:v>
                </c:pt>
                <c:pt idx="54">
                  <c:v>1100</c:v>
                </c:pt>
                <c:pt idx="55">
                  <c:v>1150</c:v>
                </c:pt>
                <c:pt idx="56">
                  <c:v>1170</c:v>
                </c:pt>
                <c:pt idx="57">
                  <c:v>1221</c:v>
                </c:pt>
                <c:pt idx="58">
                  <c:v>1182</c:v>
                </c:pt>
                <c:pt idx="59">
                  <c:v>1200</c:v>
                </c:pt>
                <c:pt idx="60">
                  <c:v>1221</c:v>
                </c:pt>
                <c:pt idx="61">
                  <c:v>1217</c:v>
                </c:pt>
                <c:pt idx="62">
                  <c:v>1225</c:v>
                </c:pt>
                <c:pt idx="63">
                  <c:v>1254</c:v>
                </c:pt>
                <c:pt idx="64">
                  <c:v>1276</c:v>
                </c:pt>
                <c:pt idx="65">
                  <c:v>1356</c:v>
                </c:pt>
                <c:pt idx="66">
                  <c:v>1350</c:v>
                </c:pt>
                <c:pt idx="67">
                  <c:v>1375</c:v>
                </c:pt>
                <c:pt idx="68">
                  <c:v>1365</c:v>
                </c:pt>
                <c:pt idx="69">
                  <c:v>1405</c:v>
                </c:pt>
                <c:pt idx="70">
                  <c:v>1430</c:v>
                </c:pt>
                <c:pt idx="71">
                  <c:v>1465</c:v>
                </c:pt>
                <c:pt idx="72">
                  <c:v>1493</c:v>
                </c:pt>
                <c:pt idx="73">
                  <c:v>1500</c:v>
                </c:pt>
                <c:pt idx="74">
                  <c:v>1440</c:v>
                </c:pt>
                <c:pt idx="75">
                  <c:v>1380</c:v>
                </c:pt>
                <c:pt idx="76">
                  <c:v>1380</c:v>
                </c:pt>
                <c:pt idx="77">
                  <c:v>1410</c:v>
                </c:pt>
                <c:pt idx="78">
                  <c:v>1380</c:v>
                </c:pt>
                <c:pt idx="79">
                  <c:v>1380</c:v>
                </c:pt>
                <c:pt idx="80">
                  <c:v>1407</c:v>
                </c:pt>
                <c:pt idx="81">
                  <c:v>1445</c:v>
                </c:pt>
                <c:pt idx="82">
                  <c:v>1595</c:v>
                </c:pt>
                <c:pt idx="83">
                  <c:v>1640</c:v>
                </c:pt>
                <c:pt idx="84">
                  <c:v>1640</c:v>
                </c:pt>
                <c:pt idx="85">
                  <c:v>1740</c:v>
                </c:pt>
                <c:pt idx="86">
                  <c:v>1560</c:v>
                </c:pt>
                <c:pt idx="87">
                  <c:v>1690</c:v>
                </c:pt>
                <c:pt idx="88">
                  <c:v>1558</c:v>
                </c:pt>
                <c:pt idx="89">
                  <c:v>1660</c:v>
                </c:pt>
                <c:pt idx="90">
                  <c:v>1700</c:v>
                </c:pt>
                <c:pt idx="91">
                  <c:v>1770</c:v>
                </c:pt>
                <c:pt idx="92">
                  <c:v>1747</c:v>
                </c:pt>
                <c:pt idx="93">
                  <c:v>1760</c:v>
                </c:pt>
                <c:pt idx="94">
                  <c:v>1578</c:v>
                </c:pt>
                <c:pt idx="95">
                  <c:v>1578</c:v>
                </c:pt>
                <c:pt idx="96">
                  <c:v>1560</c:v>
                </c:pt>
                <c:pt idx="97">
                  <c:v>1500</c:v>
                </c:pt>
                <c:pt idx="98">
                  <c:v>1540</c:v>
                </c:pt>
                <c:pt idx="99">
                  <c:v>1578</c:v>
                </c:pt>
                <c:pt idx="100">
                  <c:v>1560</c:v>
                </c:pt>
                <c:pt idx="101">
                  <c:v>1430</c:v>
                </c:pt>
                <c:pt idx="102">
                  <c:v>1408</c:v>
                </c:pt>
                <c:pt idx="103">
                  <c:v>1495</c:v>
                </c:pt>
                <c:pt idx="104">
                  <c:v>1425</c:v>
                </c:pt>
                <c:pt idx="105">
                  <c:v>1478</c:v>
                </c:pt>
                <c:pt idx="106">
                  <c:v>1478</c:v>
                </c:pt>
                <c:pt idx="107">
                  <c:v>1408</c:v>
                </c:pt>
                <c:pt idx="108">
                  <c:v>1405</c:v>
                </c:pt>
                <c:pt idx="109">
                  <c:v>1370</c:v>
                </c:pt>
                <c:pt idx="110">
                  <c:v>1430</c:v>
                </c:pt>
                <c:pt idx="111">
                  <c:v>1420</c:v>
                </c:pt>
                <c:pt idx="112">
                  <c:v>1475</c:v>
                </c:pt>
                <c:pt idx="113">
                  <c:v>1490</c:v>
                </c:pt>
                <c:pt idx="114">
                  <c:v>1445</c:v>
                </c:pt>
                <c:pt idx="115">
                  <c:v>1415</c:v>
                </c:pt>
                <c:pt idx="116">
                  <c:v>1420</c:v>
                </c:pt>
                <c:pt idx="117">
                  <c:v>1465</c:v>
                </c:pt>
                <c:pt idx="118">
                  <c:v>1490</c:v>
                </c:pt>
                <c:pt idx="119">
                  <c:v>1455</c:v>
                </c:pt>
                <c:pt idx="120">
                  <c:v>1455</c:v>
                </c:pt>
                <c:pt idx="121">
                  <c:v>1460</c:v>
                </c:pt>
                <c:pt idx="122">
                  <c:v>1375</c:v>
                </c:pt>
                <c:pt idx="123">
                  <c:v>1392</c:v>
                </c:pt>
                <c:pt idx="124">
                  <c:v>1370</c:v>
                </c:pt>
                <c:pt idx="125">
                  <c:v>1370</c:v>
                </c:pt>
                <c:pt idx="126">
                  <c:v>1430</c:v>
                </c:pt>
                <c:pt idx="127">
                  <c:v>1420</c:v>
                </c:pt>
                <c:pt idx="128">
                  <c:v>1475</c:v>
                </c:pt>
                <c:pt idx="129">
                  <c:v>1475</c:v>
                </c:pt>
                <c:pt idx="130">
                  <c:v>1482</c:v>
                </c:pt>
                <c:pt idx="131">
                  <c:v>1536</c:v>
                </c:pt>
                <c:pt idx="132">
                  <c:v>1528</c:v>
                </c:pt>
                <c:pt idx="133">
                  <c:v>1555</c:v>
                </c:pt>
                <c:pt idx="134">
                  <c:v>1574</c:v>
                </c:pt>
                <c:pt idx="135">
                  <c:v>1545</c:v>
                </c:pt>
                <c:pt idx="136">
                  <c:v>1515</c:v>
                </c:pt>
                <c:pt idx="137">
                  <c:v>1482</c:v>
                </c:pt>
                <c:pt idx="138">
                  <c:v>1425</c:v>
                </c:pt>
                <c:pt idx="139">
                  <c:v>1415</c:v>
                </c:pt>
                <c:pt idx="140">
                  <c:v>1400</c:v>
                </c:pt>
                <c:pt idx="141">
                  <c:v>1429</c:v>
                </c:pt>
                <c:pt idx="142">
                  <c:v>1526</c:v>
                </c:pt>
                <c:pt idx="143">
                  <c:v>1415</c:v>
                </c:pt>
                <c:pt idx="144">
                  <c:v>1415</c:v>
                </c:pt>
                <c:pt idx="145">
                  <c:v>1322</c:v>
                </c:pt>
                <c:pt idx="146">
                  <c:v>1465</c:v>
                </c:pt>
                <c:pt idx="147">
                  <c:v>1325</c:v>
                </c:pt>
                <c:pt idx="148">
                  <c:v>1284</c:v>
                </c:pt>
                <c:pt idx="149">
                  <c:v>1345</c:v>
                </c:pt>
                <c:pt idx="150">
                  <c:v>1325</c:v>
                </c:pt>
                <c:pt idx="151">
                  <c:v>1355</c:v>
                </c:pt>
                <c:pt idx="152">
                  <c:v>1365</c:v>
                </c:pt>
                <c:pt idx="153">
                  <c:v>1354</c:v>
                </c:pt>
                <c:pt idx="154">
                  <c:v>1310</c:v>
                </c:pt>
                <c:pt idx="155">
                  <c:v>1276</c:v>
                </c:pt>
                <c:pt idx="156">
                  <c:v>1285</c:v>
                </c:pt>
                <c:pt idx="157">
                  <c:v>1310</c:v>
                </c:pt>
                <c:pt idx="158">
                  <c:v>1323</c:v>
                </c:pt>
                <c:pt idx="159">
                  <c:v>1342</c:v>
                </c:pt>
                <c:pt idx="160">
                  <c:v>1415</c:v>
                </c:pt>
                <c:pt idx="161" formatCode="General">
                  <c:v>1375</c:v>
                </c:pt>
                <c:pt idx="162" formatCode="General">
                  <c:v>1335</c:v>
                </c:pt>
                <c:pt idx="163" formatCode="General">
                  <c:v>1400</c:v>
                </c:pt>
                <c:pt idx="164" formatCode="General">
                  <c:v>1375</c:v>
                </c:pt>
                <c:pt idx="165" formatCode="General">
                  <c:v>1365</c:v>
                </c:pt>
                <c:pt idx="166" formatCode="General">
                  <c:v>1300</c:v>
                </c:pt>
                <c:pt idx="167" formatCode="General">
                  <c:v>1325</c:v>
                </c:pt>
                <c:pt idx="168" formatCode="General">
                  <c:v>1330</c:v>
                </c:pt>
                <c:pt idx="169" formatCode="General">
                  <c:v>1375</c:v>
                </c:pt>
                <c:pt idx="170" formatCode="General">
                  <c:v>1325</c:v>
                </c:pt>
                <c:pt idx="171" formatCode="General">
                  <c:v>1420</c:v>
                </c:pt>
                <c:pt idx="172" formatCode="General">
                  <c:v>1445</c:v>
                </c:pt>
                <c:pt idx="173" formatCode="General">
                  <c:v>1435</c:v>
                </c:pt>
                <c:pt idx="174" formatCode="General">
                  <c:v>1495</c:v>
                </c:pt>
                <c:pt idx="175" formatCode="General">
                  <c:v>1475</c:v>
                </c:pt>
                <c:pt idx="176" formatCode="General">
                  <c:v>1510</c:v>
                </c:pt>
                <c:pt idx="177" formatCode="General">
                  <c:v>1485</c:v>
                </c:pt>
                <c:pt idx="178" formatCode="General">
                  <c:v>1425</c:v>
                </c:pt>
                <c:pt idx="179" formatCode="General">
                  <c:v>1360</c:v>
                </c:pt>
                <c:pt idx="180" formatCode="General">
                  <c:v>1470</c:v>
                </c:pt>
                <c:pt idx="181" formatCode="General">
                  <c:v>1523</c:v>
                </c:pt>
                <c:pt idx="182" formatCode="General">
                  <c:v>1512</c:v>
                </c:pt>
                <c:pt idx="183" formatCode="General">
                  <c:v>1485</c:v>
                </c:pt>
                <c:pt idx="184" formatCode="General">
                  <c:v>1421</c:v>
                </c:pt>
                <c:pt idx="185" formatCode="General">
                  <c:v>1437</c:v>
                </c:pt>
                <c:pt idx="186" formatCode="General">
                  <c:v>1362</c:v>
                </c:pt>
                <c:pt idx="187" formatCode="General">
                  <c:v>1316</c:v>
                </c:pt>
                <c:pt idx="188" formatCode="General">
                  <c:v>1284</c:v>
                </c:pt>
                <c:pt idx="189" formatCode="General">
                  <c:v>1217</c:v>
                </c:pt>
                <c:pt idx="190" formatCode="General">
                  <c:v>1185</c:v>
                </c:pt>
                <c:pt idx="191" formatCode="General">
                  <c:v>1224</c:v>
                </c:pt>
                <c:pt idx="192" formatCode="General">
                  <c:v>1157</c:v>
                </c:pt>
                <c:pt idx="193" formatCode="General">
                  <c:v>1100</c:v>
                </c:pt>
                <c:pt idx="194" formatCode="General">
                  <c:v>1075</c:v>
                </c:pt>
                <c:pt idx="195" formatCode="General">
                  <c:v>1060</c:v>
                </c:pt>
                <c:pt idx="196" formatCode="General">
                  <c:v>1025</c:v>
                </c:pt>
                <c:pt idx="197" formatCode="General">
                  <c:v>988</c:v>
                </c:pt>
                <c:pt idx="198" formatCode="General">
                  <c:v>955</c:v>
                </c:pt>
                <c:pt idx="199">
                  <c:v>930</c:v>
                </c:pt>
                <c:pt idx="200">
                  <c:v>930</c:v>
                </c:pt>
                <c:pt idx="201">
                  <c:v>942</c:v>
                </c:pt>
                <c:pt idx="202">
                  <c:v>955</c:v>
                </c:pt>
                <c:pt idx="203">
                  <c:v>1024</c:v>
                </c:pt>
                <c:pt idx="204">
                  <c:v>1030</c:v>
                </c:pt>
                <c:pt idx="205">
                  <c:v>1025</c:v>
                </c:pt>
                <c:pt idx="206">
                  <c:v>1030</c:v>
                </c:pt>
                <c:pt idx="207">
                  <c:v>995</c:v>
                </c:pt>
                <c:pt idx="208">
                  <c:v>1010</c:v>
                </c:pt>
                <c:pt idx="209">
                  <c:v>1020</c:v>
                </c:pt>
                <c:pt idx="210">
                  <c:v>1048</c:v>
                </c:pt>
                <c:pt idx="211">
                  <c:v>1035</c:v>
                </c:pt>
                <c:pt idx="212">
                  <c:v>1038</c:v>
                </c:pt>
                <c:pt idx="213">
                  <c:v>1020</c:v>
                </c:pt>
                <c:pt idx="214">
                  <c:v>1035</c:v>
                </c:pt>
                <c:pt idx="215">
                  <c:v>995</c:v>
                </c:pt>
                <c:pt idx="216">
                  <c:v>992</c:v>
                </c:pt>
                <c:pt idx="217">
                  <c:v>988</c:v>
                </c:pt>
                <c:pt idx="218">
                  <c:v>985</c:v>
                </c:pt>
                <c:pt idx="219">
                  <c:v>978</c:v>
                </c:pt>
                <c:pt idx="220">
                  <c:v>1012</c:v>
                </c:pt>
                <c:pt idx="221">
                  <c:v>1018</c:v>
                </c:pt>
                <c:pt idx="222">
                  <c:v>1015</c:v>
                </c:pt>
                <c:pt idx="223">
                  <c:v>998</c:v>
                </c:pt>
                <c:pt idx="224">
                  <c:v>972</c:v>
                </c:pt>
                <c:pt idx="225">
                  <c:v>986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9927096"/>
        <c:axId val="289923568"/>
      </c:areaChart>
      <c:lineChart>
        <c:grouping val="standard"/>
        <c:varyColors val="0"/>
        <c:ser>
          <c:idx val="0"/>
          <c:order val="0"/>
          <c:tx>
            <c:strRef>
              <c:f>'crops vs DAP'!$C$75</c:f>
              <c:strCache>
                <c:ptCount val="1"/>
                <c:pt idx="0">
                  <c:v>DAP fob Tampa</c:v>
                </c:pt>
              </c:strCache>
            </c:strRef>
          </c:tx>
          <c:spPr>
            <a:ln w="19050">
              <a:solidFill>
                <a:srgbClr val="C0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29"/>
            <c:bubble3D val="0"/>
            <c:spPr>
              <a:ln w="19050">
                <a:solidFill>
                  <a:srgbClr val="C00000">
                    <a:alpha val="0"/>
                  </a:srgb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DAP'!$C$110:$C$340</c:f>
              <c:numCache>
                <c:formatCode>0</c:formatCode>
                <c:ptCount val="231"/>
                <c:pt idx="0">
                  <c:v>590</c:v>
                </c:pt>
                <c:pt idx="1">
                  <c:v>585</c:v>
                </c:pt>
                <c:pt idx="2">
                  <c:v>590</c:v>
                </c:pt>
                <c:pt idx="3">
                  <c:v>592</c:v>
                </c:pt>
                <c:pt idx="4">
                  <c:v>600</c:v>
                </c:pt>
                <c:pt idx="5">
                  <c:v>600</c:v>
                </c:pt>
                <c:pt idx="6">
                  <c:v>600</c:v>
                </c:pt>
                <c:pt idx="7">
                  <c:v>600</c:v>
                </c:pt>
                <c:pt idx="8">
                  <c:v>600</c:v>
                </c:pt>
                <c:pt idx="9">
                  <c:v>603</c:v>
                </c:pt>
                <c:pt idx="10">
                  <c:v>605</c:v>
                </c:pt>
                <c:pt idx="11">
                  <c:v>610</c:v>
                </c:pt>
                <c:pt idx="12">
                  <c:v>615</c:v>
                </c:pt>
                <c:pt idx="13">
                  <c:v>620</c:v>
                </c:pt>
                <c:pt idx="14">
                  <c:v>622</c:v>
                </c:pt>
                <c:pt idx="15">
                  <c:v>623</c:v>
                </c:pt>
                <c:pt idx="16">
                  <c:v>622</c:v>
                </c:pt>
                <c:pt idx="17">
                  <c:v>620</c:v>
                </c:pt>
                <c:pt idx="18">
                  <c:v>627</c:v>
                </c:pt>
                <c:pt idx="19">
                  <c:v>620</c:v>
                </c:pt>
                <c:pt idx="20">
                  <c:v>618</c:v>
                </c:pt>
                <c:pt idx="21">
                  <c:v>608</c:v>
                </c:pt>
                <c:pt idx="22">
                  <c:v>603</c:v>
                </c:pt>
                <c:pt idx="23">
                  <c:v>602</c:v>
                </c:pt>
                <c:pt idx="24">
                  <c:v>605</c:v>
                </c:pt>
                <c:pt idx="25">
                  <c:v>610</c:v>
                </c:pt>
                <c:pt idx="26">
                  <c:v>615</c:v>
                </c:pt>
                <c:pt idx="27">
                  <c:v>625</c:v>
                </c:pt>
                <c:pt idx="28">
                  <c:v>635</c:v>
                </c:pt>
                <c:pt idx="29">
                  <c:v>640</c:v>
                </c:pt>
                <c:pt idx="30">
                  <c:v>645</c:v>
                </c:pt>
                <c:pt idx="31">
                  <c:v>647</c:v>
                </c:pt>
                <c:pt idx="32">
                  <c:v>650</c:v>
                </c:pt>
                <c:pt idx="33">
                  <c:v>653</c:v>
                </c:pt>
                <c:pt idx="34">
                  <c:v>655</c:v>
                </c:pt>
                <c:pt idx="35">
                  <c:v>657</c:v>
                </c:pt>
                <c:pt idx="36">
                  <c:v>660</c:v>
                </c:pt>
                <c:pt idx="37">
                  <c:v>655</c:v>
                </c:pt>
                <c:pt idx="38">
                  <c:v>650</c:v>
                </c:pt>
                <c:pt idx="39">
                  <c:v>645</c:v>
                </c:pt>
                <c:pt idx="40">
                  <c:v>635</c:v>
                </c:pt>
                <c:pt idx="41">
                  <c:v>635</c:v>
                </c:pt>
                <c:pt idx="42">
                  <c:v>638</c:v>
                </c:pt>
                <c:pt idx="43">
                  <c:v>638</c:v>
                </c:pt>
                <c:pt idx="44">
                  <c:v>633</c:v>
                </c:pt>
                <c:pt idx="45">
                  <c:v>632</c:v>
                </c:pt>
                <c:pt idx="46">
                  <c:v>620</c:v>
                </c:pt>
                <c:pt idx="47">
                  <c:v>624</c:v>
                </c:pt>
                <c:pt idx="48">
                  <c:v>622</c:v>
                </c:pt>
                <c:pt idx="49">
                  <c:v>620</c:v>
                </c:pt>
                <c:pt idx="50">
                  <c:v>620</c:v>
                </c:pt>
                <c:pt idx="51">
                  <c:v>600</c:v>
                </c:pt>
                <c:pt idx="52">
                  <c:v>565</c:v>
                </c:pt>
                <c:pt idx="53">
                  <c:v>560</c:v>
                </c:pt>
                <c:pt idx="54">
                  <c:v>560</c:v>
                </c:pt>
                <c:pt idx="55">
                  <c:v>545</c:v>
                </c:pt>
                <c:pt idx="56">
                  <c:v>545</c:v>
                </c:pt>
                <c:pt idx="57">
                  <c:v>525</c:v>
                </c:pt>
                <c:pt idx="58">
                  <c:v>533</c:v>
                </c:pt>
                <c:pt idx="59">
                  <c:v>525</c:v>
                </c:pt>
                <c:pt idx="60">
                  <c:v>530</c:v>
                </c:pt>
                <c:pt idx="61">
                  <c:v>520</c:v>
                </c:pt>
                <c:pt idx="62">
                  <c:v>517</c:v>
                </c:pt>
                <c:pt idx="63">
                  <c:v>515</c:v>
                </c:pt>
                <c:pt idx="64">
                  <c:v>514</c:v>
                </c:pt>
                <c:pt idx="65">
                  <c:v>501</c:v>
                </c:pt>
                <c:pt idx="66">
                  <c:v>500</c:v>
                </c:pt>
                <c:pt idx="67">
                  <c:v>498</c:v>
                </c:pt>
                <c:pt idx="68">
                  <c:v>495</c:v>
                </c:pt>
                <c:pt idx="69">
                  <c:v>500</c:v>
                </c:pt>
                <c:pt idx="70">
                  <c:v>505</c:v>
                </c:pt>
                <c:pt idx="71">
                  <c:v>515</c:v>
                </c:pt>
                <c:pt idx="72">
                  <c:v>530</c:v>
                </c:pt>
                <c:pt idx="73">
                  <c:v>545</c:v>
                </c:pt>
                <c:pt idx="74">
                  <c:v>560</c:v>
                </c:pt>
                <c:pt idx="75">
                  <c:v>565</c:v>
                </c:pt>
                <c:pt idx="76">
                  <c:v>565</c:v>
                </c:pt>
                <c:pt idx="77">
                  <c:v>570</c:v>
                </c:pt>
                <c:pt idx="78">
                  <c:v>575</c:v>
                </c:pt>
                <c:pt idx="79">
                  <c:v>576</c:v>
                </c:pt>
                <c:pt idx="80">
                  <c:v>575</c:v>
                </c:pt>
                <c:pt idx="81">
                  <c:v>565</c:v>
                </c:pt>
                <c:pt idx="82">
                  <c:v>560</c:v>
                </c:pt>
                <c:pt idx="83">
                  <c:v>570</c:v>
                </c:pt>
                <c:pt idx="84">
                  <c:v>570</c:v>
                </c:pt>
                <c:pt idx="85">
                  <c:v>571</c:v>
                </c:pt>
                <c:pt idx="86">
                  <c:v>560</c:v>
                </c:pt>
                <c:pt idx="87">
                  <c:v>555</c:v>
                </c:pt>
                <c:pt idx="88">
                  <c:v>550</c:v>
                </c:pt>
                <c:pt idx="89">
                  <c:v>570</c:v>
                </c:pt>
                <c:pt idx="90">
                  <c:v>555</c:v>
                </c:pt>
                <c:pt idx="91">
                  <c:v>560</c:v>
                </c:pt>
                <c:pt idx="92">
                  <c:v>560</c:v>
                </c:pt>
                <c:pt idx="93">
                  <c:v>565</c:v>
                </c:pt>
                <c:pt idx="94">
                  <c:v>558</c:v>
                </c:pt>
                <c:pt idx="95">
                  <c:v>559</c:v>
                </c:pt>
                <c:pt idx="96">
                  <c:v>560</c:v>
                </c:pt>
                <c:pt idx="97">
                  <c:v>561</c:v>
                </c:pt>
                <c:pt idx="98">
                  <c:v>562</c:v>
                </c:pt>
                <c:pt idx="99">
                  <c:v>540</c:v>
                </c:pt>
                <c:pt idx="100">
                  <c:v>535</c:v>
                </c:pt>
                <c:pt idx="101">
                  <c:v>512</c:v>
                </c:pt>
                <c:pt idx="102">
                  <c:v>505</c:v>
                </c:pt>
                <c:pt idx="103">
                  <c:v>500</c:v>
                </c:pt>
                <c:pt idx="104">
                  <c:v>500</c:v>
                </c:pt>
                <c:pt idx="105">
                  <c:v>498</c:v>
                </c:pt>
                <c:pt idx="106">
                  <c:v>495</c:v>
                </c:pt>
                <c:pt idx="107">
                  <c:v>490</c:v>
                </c:pt>
                <c:pt idx="108" formatCode="General">
                  <c:v>495</c:v>
                </c:pt>
                <c:pt idx="109" formatCode="General">
                  <c:v>490</c:v>
                </c:pt>
                <c:pt idx="110" formatCode="General">
                  <c:v>481</c:v>
                </c:pt>
                <c:pt idx="111" formatCode="General">
                  <c:v>487</c:v>
                </c:pt>
                <c:pt idx="112" formatCode="General">
                  <c:v>480</c:v>
                </c:pt>
                <c:pt idx="113" formatCode="General">
                  <c:v>475</c:v>
                </c:pt>
                <c:pt idx="114" formatCode="General">
                  <c:v>480</c:v>
                </c:pt>
                <c:pt idx="115" formatCode="General">
                  <c:v>480</c:v>
                </c:pt>
                <c:pt idx="116" formatCode="General">
                  <c:v>486</c:v>
                </c:pt>
                <c:pt idx="117" formatCode="General">
                  <c:v>510</c:v>
                </c:pt>
                <c:pt idx="118" formatCode="General">
                  <c:v>510</c:v>
                </c:pt>
                <c:pt idx="119" formatCode="General">
                  <c:v>512</c:v>
                </c:pt>
                <c:pt idx="120" formatCode="General">
                  <c:v>515</c:v>
                </c:pt>
                <c:pt idx="121" formatCode="General">
                  <c:v>515</c:v>
                </c:pt>
                <c:pt idx="122" formatCode="General">
                  <c:v>510</c:v>
                </c:pt>
                <c:pt idx="123" formatCode="General">
                  <c:v>507</c:v>
                </c:pt>
                <c:pt idx="124" formatCode="General">
                  <c:v>500</c:v>
                </c:pt>
                <c:pt idx="125" formatCode="General">
                  <c:v>500</c:v>
                </c:pt>
                <c:pt idx="126" formatCode="General">
                  <c:v>490</c:v>
                </c:pt>
                <c:pt idx="127" formatCode="General">
                  <c:v>480</c:v>
                </c:pt>
                <c:pt idx="128" formatCode="General">
                  <c:v>482</c:v>
                </c:pt>
                <c:pt idx="129" formatCode="General">
                  <c:v>485</c:v>
                </c:pt>
                <c:pt idx="130" formatCode="General">
                  <c:v>482</c:v>
                </c:pt>
                <c:pt idx="131" formatCode="General">
                  <c:v>482</c:v>
                </c:pt>
                <c:pt idx="132" formatCode="General">
                  <c:v>480</c:v>
                </c:pt>
                <c:pt idx="133" formatCode="General">
                  <c:v>470</c:v>
                </c:pt>
                <c:pt idx="134" formatCode="General">
                  <c:v>465</c:v>
                </c:pt>
                <c:pt idx="135" formatCode="General">
                  <c:v>460</c:v>
                </c:pt>
                <c:pt idx="136" formatCode="General">
                  <c:v>460</c:v>
                </c:pt>
                <c:pt idx="137" formatCode="General">
                  <c:v>459</c:v>
                </c:pt>
                <c:pt idx="138" formatCode="General">
                  <c:v>455</c:v>
                </c:pt>
                <c:pt idx="139" formatCode="General">
                  <c:v>440</c:v>
                </c:pt>
                <c:pt idx="140" formatCode="General">
                  <c:v>432</c:v>
                </c:pt>
                <c:pt idx="141" formatCode="General">
                  <c:v>425</c:v>
                </c:pt>
                <c:pt idx="142" formatCode="General">
                  <c:v>420</c:v>
                </c:pt>
                <c:pt idx="143" formatCode="General">
                  <c:v>410</c:v>
                </c:pt>
                <c:pt idx="144" formatCode="General">
                  <c:v>405</c:v>
                </c:pt>
                <c:pt idx="145" formatCode="General">
                  <c:v>402</c:v>
                </c:pt>
                <c:pt idx="146" formatCode="General">
                  <c:v>400</c:v>
                </c:pt>
                <c:pt idx="147" formatCode="General">
                  <c:v>385</c:v>
                </c:pt>
                <c:pt idx="148" formatCode="General">
                  <c:v>380</c:v>
                </c:pt>
                <c:pt idx="149" formatCode="General">
                  <c:v>372</c:v>
                </c:pt>
                <c:pt idx="150" formatCode="General">
                  <c:v>370</c:v>
                </c:pt>
                <c:pt idx="151" formatCode="General">
                  <c:v>363</c:v>
                </c:pt>
                <c:pt idx="152" formatCode="General">
                  <c:v>355</c:v>
                </c:pt>
                <c:pt idx="153" formatCode="General">
                  <c:v>355</c:v>
                </c:pt>
                <c:pt idx="154" formatCode="General">
                  <c:v>345</c:v>
                </c:pt>
                <c:pt idx="155" formatCode="General">
                  <c:v>355</c:v>
                </c:pt>
                <c:pt idx="156" formatCode="General">
                  <c:v>366</c:v>
                </c:pt>
                <c:pt idx="157" formatCode="General">
                  <c:v>380</c:v>
                </c:pt>
                <c:pt idx="158" formatCode="General">
                  <c:v>380</c:v>
                </c:pt>
                <c:pt idx="159" formatCode="General">
                  <c:v>380</c:v>
                </c:pt>
                <c:pt idx="160" formatCode="General">
                  <c:v>390</c:v>
                </c:pt>
                <c:pt idx="161" formatCode="General">
                  <c:v>410</c:v>
                </c:pt>
                <c:pt idx="162" formatCode="General">
                  <c:v>420</c:v>
                </c:pt>
                <c:pt idx="163" formatCode="General">
                  <c:v>445</c:v>
                </c:pt>
                <c:pt idx="164" formatCode="General">
                  <c:v>475</c:v>
                </c:pt>
                <c:pt idx="165" formatCode="General">
                  <c:v>475</c:v>
                </c:pt>
                <c:pt idx="166" formatCode="General">
                  <c:v>480</c:v>
                </c:pt>
                <c:pt idx="167" formatCode="General">
                  <c:v>490</c:v>
                </c:pt>
                <c:pt idx="168" formatCode="General">
                  <c:v>496</c:v>
                </c:pt>
                <c:pt idx="169" formatCode="General">
                  <c:v>500</c:v>
                </c:pt>
                <c:pt idx="170" formatCode="General">
                  <c:v>500</c:v>
                </c:pt>
                <c:pt idx="171" formatCode="General">
                  <c:v>500</c:v>
                </c:pt>
                <c:pt idx="172" formatCode="General">
                  <c:v>500</c:v>
                </c:pt>
                <c:pt idx="173" formatCode="General">
                  <c:v>500</c:v>
                </c:pt>
                <c:pt idx="174" formatCode="General">
                  <c:v>500</c:v>
                </c:pt>
                <c:pt idx="175" formatCode="General">
                  <c:v>485</c:v>
                </c:pt>
                <c:pt idx="176" formatCode="General">
                  <c:v>455</c:v>
                </c:pt>
                <c:pt idx="177" formatCode="General">
                  <c:v>455</c:v>
                </c:pt>
                <c:pt idx="178" formatCode="#,##0">
                  <c:v>443</c:v>
                </c:pt>
                <c:pt idx="179" formatCode="#,##0">
                  <c:v>442</c:v>
                </c:pt>
                <c:pt idx="180" formatCode="#,##0">
                  <c:v>440</c:v>
                </c:pt>
                <c:pt idx="181" formatCode="#,##0">
                  <c:v>445</c:v>
                </c:pt>
                <c:pt idx="182" formatCode="#,##0">
                  <c:v>447</c:v>
                </c:pt>
                <c:pt idx="183">
                  <c:v>450</c:v>
                </c:pt>
                <c:pt idx="184">
                  <c:v>460</c:v>
                </c:pt>
                <c:pt idx="185">
                  <c:v>462</c:v>
                </c:pt>
                <c:pt idx="186">
                  <c:v>465</c:v>
                </c:pt>
                <c:pt idx="187">
                  <c:v>473</c:v>
                </c:pt>
                <c:pt idx="188">
                  <c:v>477</c:v>
                </c:pt>
                <c:pt idx="189">
                  <c:v>480</c:v>
                </c:pt>
                <c:pt idx="190">
                  <c:v>485</c:v>
                </c:pt>
                <c:pt idx="191">
                  <c:v>500</c:v>
                </c:pt>
                <c:pt idx="192">
                  <c:v>505</c:v>
                </c:pt>
                <c:pt idx="193">
                  <c:v>510</c:v>
                </c:pt>
                <c:pt idx="194">
                  <c:v>512</c:v>
                </c:pt>
                <c:pt idx="195">
                  <c:v>500</c:v>
                </c:pt>
                <c:pt idx="196">
                  <c:v>490</c:v>
                </c:pt>
                <c:pt idx="197">
                  <c:v>480</c:v>
                </c:pt>
                <c:pt idx="198">
                  <c:v>481</c:v>
                </c:pt>
                <c:pt idx="199">
                  <c:v>470</c:v>
                </c:pt>
                <c:pt idx="200">
                  <c:v>462</c:v>
                </c:pt>
                <c:pt idx="201">
                  <c:v>460</c:v>
                </c:pt>
                <c:pt idx="202">
                  <c:v>460</c:v>
                </c:pt>
                <c:pt idx="203">
                  <c:v>460</c:v>
                </c:pt>
                <c:pt idx="204">
                  <c:v>460</c:v>
                </c:pt>
                <c:pt idx="205">
                  <c:v>442</c:v>
                </c:pt>
                <c:pt idx="206">
                  <c:v>458</c:v>
                </c:pt>
                <c:pt idx="207">
                  <c:v>455</c:v>
                </c:pt>
                <c:pt idx="208">
                  <c:v>456</c:v>
                </c:pt>
                <c:pt idx="209">
                  <c:v>460</c:v>
                </c:pt>
                <c:pt idx="210">
                  <c:v>462</c:v>
                </c:pt>
                <c:pt idx="211">
                  <c:v>470</c:v>
                </c:pt>
                <c:pt idx="212">
                  <c:v>470</c:v>
                </c:pt>
                <c:pt idx="213">
                  <c:v>470</c:v>
                </c:pt>
                <c:pt idx="214">
                  <c:v>483</c:v>
                </c:pt>
                <c:pt idx="215">
                  <c:v>484</c:v>
                </c:pt>
                <c:pt idx="216">
                  <c:v>484</c:v>
                </c:pt>
                <c:pt idx="217">
                  <c:v>484</c:v>
                </c:pt>
                <c:pt idx="218">
                  <c:v>487</c:v>
                </c:pt>
                <c:pt idx="219">
                  <c:v>485</c:v>
                </c:pt>
                <c:pt idx="220">
                  <c:v>480</c:v>
                </c:pt>
                <c:pt idx="221">
                  <c:v>480</c:v>
                </c:pt>
                <c:pt idx="222">
                  <c:v>480</c:v>
                </c:pt>
                <c:pt idx="223">
                  <c:v>480</c:v>
                </c:pt>
                <c:pt idx="224">
                  <c:v>475</c:v>
                </c:pt>
                <c:pt idx="225">
                  <c:v>470</c:v>
                </c:pt>
                <c:pt idx="226">
                  <c:v>470</c:v>
                </c:pt>
                <c:pt idx="227">
                  <c:v>470</c:v>
                </c:pt>
                <c:pt idx="228">
                  <c:v>470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'crops vs DAP'!$D$75</c:f>
              <c:strCache>
                <c:ptCount val="1"/>
                <c:pt idx="0">
                  <c:v>DAP fob NOLA (metric equiv) </c:v>
                </c:pt>
              </c:strCache>
            </c:strRef>
          </c:tx>
          <c:spPr>
            <a:ln w="19050">
              <a:solidFill>
                <a:srgbClr val="FFC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28"/>
            <c:bubble3D val="0"/>
            <c:spPr>
              <a:ln w="19050">
                <a:solidFill>
                  <a:srgbClr val="FFC000">
                    <a:alpha val="0"/>
                  </a:srgbClr>
                </a:solidFill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DAP'!$D$110:$D$340</c:f>
              <c:numCache>
                <c:formatCode>0</c:formatCode>
                <c:ptCount val="231"/>
                <c:pt idx="0">
                  <c:v>608.46959999999979</c:v>
                </c:pt>
                <c:pt idx="1">
                  <c:v>610.67420000000004</c:v>
                </c:pt>
                <c:pt idx="2">
                  <c:v>597.44659999999976</c:v>
                </c:pt>
                <c:pt idx="3">
                  <c:v>575.40059999999983</c:v>
                </c:pt>
                <c:pt idx="4">
                  <c:v>580.91209999999978</c:v>
                </c:pt>
                <c:pt idx="5">
                  <c:v>586.42360000000008</c:v>
                </c:pt>
                <c:pt idx="6">
                  <c:v>591.93509999999981</c:v>
                </c:pt>
                <c:pt idx="7">
                  <c:v>594.13970000000029</c:v>
                </c:pt>
                <c:pt idx="8">
                  <c:v>595.24200000000008</c:v>
                </c:pt>
                <c:pt idx="9">
                  <c:v>595.24200000000008</c:v>
                </c:pt>
                <c:pt idx="10">
                  <c:v>591.93509999999981</c:v>
                </c:pt>
                <c:pt idx="11">
                  <c:v>597.44659999999976</c:v>
                </c:pt>
                <c:pt idx="12">
                  <c:v>599.65119999999979</c:v>
                </c:pt>
                <c:pt idx="13">
                  <c:v>600.75350000000003</c:v>
                </c:pt>
                <c:pt idx="14">
                  <c:v>599.65119999999979</c:v>
                </c:pt>
                <c:pt idx="15">
                  <c:v>599.65119999999979</c:v>
                </c:pt>
                <c:pt idx="16">
                  <c:v>600.75350000000003</c:v>
                </c:pt>
                <c:pt idx="17">
                  <c:v>608.46959999999979</c:v>
                </c:pt>
                <c:pt idx="18">
                  <c:v>611.77650000000028</c:v>
                </c:pt>
                <c:pt idx="19">
                  <c:v>616.18570000000022</c:v>
                </c:pt>
                <c:pt idx="20">
                  <c:v>619.86003333333292</c:v>
                </c:pt>
                <c:pt idx="21">
                  <c:v>623.71808333333331</c:v>
                </c:pt>
                <c:pt idx="22">
                  <c:v>627.57613333333302</c:v>
                </c:pt>
                <c:pt idx="23">
                  <c:v>636.02709999999979</c:v>
                </c:pt>
                <c:pt idx="24">
                  <c:v>639.33400000000006</c:v>
                </c:pt>
                <c:pt idx="25">
                  <c:v>641.53860000000009</c:v>
                </c:pt>
                <c:pt idx="26">
                  <c:v>647.05009999999982</c:v>
                </c:pt>
                <c:pt idx="27">
                  <c:v>652.56159999999977</c:v>
                </c:pt>
                <c:pt idx="28">
                  <c:v>658.0731000000003</c:v>
                </c:pt>
                <c:pt idx="29">
                  <c:v>652.56159999999977</c:v>
                </c:pt>
                <c:pt idx="30">
                  <c:v>652.56159999999977</c:v>
                </c:pt>
                <c:pt idx="31">
                  <c:v>647.05009999999982</c:v>
                </c:pt>
                <c:pt idx="32">
                  <c:v>650.35699999999986</c:v>
                </c:pt>
                <c:pt idx="33">
                  <c:v>649.2547000000003</c:v>
                </c:pt>
                <c:pt idx="34">
                  <c:v>672.40300000000002</c:v>
                </c:pt>
                <c:pt idx="35">
                  <c:v>666.89150000000006</c:v>
                </c:pt>
                <c:pt idx="36">
                  <c:v>660.27769999999998</c:v>
                </c:pt>
                <c:pt idx="37">
                  <c:v>641.53860000000009</c:v>
                </c:pt>
                <c:pt idx="38">
                  <c:v>636.02709999999979</c:v>
                </c:pt>
                <c:pt idx="39">
                  <c:v>636.02709999999979</c:v>
                </c:pt>
                <c:pt idx="40">
                  <c:v>639.33400000000006</c:v>
                </c:pt>
                <c:pt idx="41">
                  <c:v>641.53860000000009</c:v>
                </c:pt>
                <c:pt idx="42">
                  <c:v>638.23170000000005</c:v>
                </c:pt>
                <c:pt idx="43">
                  <c:v>634.9248</c:v>
                </c:pt>
                <c:pt idx="44">
                  <c:v>625.00409999999999</c:v>
                </c:pt>
                <c:pt idx="45">
                  <c:v>617.28800000000024</c:v>
                </c:pt>
                <c:pt idx="46">
                  <c:v>613.98110000000008</c:v>
                </c:pt>
                <c:pt idx="47">
                  <c:v>617.28800000000024</c:v>
                </c:pt>
                <c:pt idx="48">
                  <c:v>613.98110000000008</c:v>
                </c:pt>
                <c:pt idx="49">
                  <c:v>611.77650000000028</c:v>
                </c:pt>
                <c:pt idx="50">
                  <c:v>610.67420000000004</c:v>
                </c:pt>
                <c:pt idx="51">
                  <c:v>580.91209999999978</c:v>
                </c:pt>
                <c:pt idx="52">
                  <c:v>580.91209999999978</c:v>
                </c:pt>
                <c:pt idx="53">
                  <c:v>498.23960000000005</c:v>
                </c:pt>
                <c:pt idx="54">
                  <c:v>492.72809999999987</c:v>
                </c:pt>
                <c:pt idx="55">
                  <c:v>476.1936</c:v>
                </c:pt>
                <c:pt idx="56">
                  <c:v>459.65910000000002</c:v>
                </c:pt>
                <c:pt idx="57">
                  <c:v>470.68210000000005</c:v>
                </c:pt>
                <c:pt idx="58">
                  <c:v>509.26260000000002</c:v>
                </c:pt>
                <c:pt idx="59">
                  <c:v>481.7050999999999</c:v>
                </c:pt>
                <c:pt idx="60">
                  <c:v>465.17060000000015</c:v>
                </c:pt>
                <c:pt idx="61">
                  <c:v>481.7050999999999</c:v>
                </c:pt>
                <c:pt idx="62">
                  <c:v>470.68210000000005</c:v>
                </c:pt>
                <c:pt idx="63">
                  <c:v>472.88669999999991</c:v>
                </c:pt>
                <c:pt idx="64">
                  <c:v>467.37520000000001</c:v>
                </c:pt>
                <c:pt idx="65">
                  <c:v>478.39820000000003</c:v>
                </c:pt>
                <c:pt idx="66">
                  <c:v>481.7050999999999</c:v>
                </c:pt>
                <c:pt idx="67">
                  <c:v>487.21660000000003</c:v>
                </c:pt>
                <c:pt idx="68">
                  <c:v>481.7050999999999</c:v>
                </c:pt>
                <c:pt idx="69">
                  <c:v>492.72809999999987</c:v>
                </c:pt>
                <c:pt idx="70">
                  <c:v>509.26260000000002</c:v>
                </c:pt>
                <c:pt idx="71">
                  <c:v>514.7741000000002</c:v>
                </c:pt>
                <c:pt idx="72">
                  <c:v>520.28560000000004</c:v>
                </c:pt>
                <c:pt idx="73">
                  <c:v>545.63850000000002</c:v>
                </c:pt>
                <c:pt idx="74">
                  <c:v>545.63850000000002</c:v>
                </c:pt>
                <c:pt idx="75">
                  <c:v>531.30860000000007</c:v>
                </c:pt>
                <c:pt idx="76">
                  <c:v>542.33159999999975</c:v>
                </c:pt>
                <c:pt idx="77">
                  <c:v>536.8200999999998</c:v>
                </c:pt>
                <c:pt idx="78">
                  <c:v>553.35459999999978</c:v>
                </c:pt>
                <c:pt idx="79">
                  <c:v>555.55919999999981</c:v>
                </c:pt>
                <c:pt idx="80">
                  <c:v>551.15</c:v>
                </c:pt>
                <c:pt idx="81">
                  <c:v>555.55919999999981</c:v>
                </c:pt>
                <c:pt idx="82">
                  <c:v>557.76380000000029</c:v>
                </c:pt>
                <c:pt idx="83">
                  <c:v>555.55919999999981</c:v>
                </c:pt>
                <c:pt idx="84">
                  <c:v>551.15</c:v>
                </c:pt>
                <c:pt idx="85">
                  <c:v>553.35459999999978</c:v>
                </c:pt>
                <c:pt idx="86">
                  <c:v>554.45689999999979</c:v>
                </c:pt>
                <c:pt idx="87">
                  <c:v>547.84309999999982</c:v>
                </c:pt>
                <c:pt idx="88">
                  <c:v>536.8200999999998</c:v>
                </c:pt>
                <c:pt idx="89">
                  <c:v>559</c:v>
                </c:pt>
                <c:pt idx="90">
                  <c:v>564</c:v>
                </c:pt>
                <c:pt idx="91">
                  <c:v>579</c:v>
                </c:pt>
                <c:pt idx="92">
                  <c:v>584</c:v>
                </c:pt>
                <c:pt idx="93">
                  <c:v>580.91209999999978</c:v>
                </c:pt>
                <c:pt idx="94">
                  <c:v>600.75350000000003</c:v>
                </c:pt>
                <c:pt idx="95">
                  <c:v>606.26499999999999</c:v>
                </c:pt>
                <c:pt idx="96">
                  <c:v>595.24200000000008</c:v>
                </c:pt>
                <c:pt idx="97">
                  <c:v>589.73050000000001</c:v>
                </c:pt>
                <c:pt idx="98">
                  <c:v>584.21900000000005</c:v>
                </c:pt>
                <c:pt idx="99">
                  <c:v>562.17300000000023</c:v>
                </c:pt>
                <c:pt idx="100">
                  <c:v>542.33159999999975</c:v>
                </c:pt>
                <c:pt idx="101">
                  <c:v>531.30860000000007</c:v>
                </c:pt>
                <c:pt idx="102">
                  <c:v>520.28560000000004</c:v>
                </c:pt>
                <c:pt idx="103">
                  <c:v>498.23960000000005</c:v>
                </c:pt>
                <c:pt idx="104">
                  <c:v>520.28560000000004</c:v>
                </c:pt>
                <c:pt idx="105">
                  <c:v>525.7971</c:v>
                </c:pt>
                <c:pt idx="106">
                  <c:v>520.28560000000004</c:v>
                </c:pt>
                <c:pt idx="107">
                  <c:v>520.28560000000004</c:v>
                </c:pt>
                <c:pt idx="108">
                  <c:v>509.26260000000002</c:v>
                </c:pt>
                <c:pt idx="109">
                  <c:v>500.44420000000002</c:v>
                </c:pt>
                <c:pt idx="110">
                  <c:v>492.72809999999987</c:v>
                </c:pt>
                <c:pt idx="111">
                  <c:v>492.72809999999987</c:v>
                </c:pt>
                <c:pt idx="112">
                  <c:v>498.23960000000005</c:v>
                </c:pt>
                <c:pt idx="113">
                  <c:v>501.54650000000004</c:v>
                </c:pt>
                <c:pt idx="114">
                  <c:v>503.75109999999989</c:v>
                </c:pt>
                <c:pt idx="115">
                  <c:v>505.95570000000004</c:v>
                </c:pt>
                <c:pt idx="116">
                  <c:v>503.75109999999989</c:v>
                </c:pt>
                <c:pt idx="117">
                  <c:v>507.05800000000005</c:v>
                </c:pt>
                <c:pt idx="118">
                  <c:v>501.54650000000004</c:v>
                </c:pt>
                <c:pt idx="119">
                  <c:v>509.26260000000002</c:v>
                </c:pt>
                <c:pt idx="120">
                  <c:v>509.26260000000002</c:v>
                </c:pt>
                <c:pt idx="121">
                  <c:v>507.05800000000005</c:v>
                </c:pt>
                <c:pt idx="122">
                  <c:v>500.44420000000002</c:v>
                </c:pt>
                <c:pt idx="123">
                  <c:v>481.7050999999999</c:v>
                </c:pt>
                <c:pt idx="124">
                  <c:v>475.09129999999993</c:v>
                </c:pt>
                <c:pt idx="125">
                  <c:v>465.17060000000015</c:v>
                </c:pt>
                <c:pt idx="126">
                  <c:v>454.14760000000012</c:v>
                </c:pt>
                <c:pt idx="127">
                  <c:v>454.14760000000012</c:v>
                </c:pt>
                <c:pt idx="128">
                  <c:v>451.94300000000004</c:v>
                </c:pt>
                <c:pt idx="129">
                  <c:v>456.35220000000015</c:v>
                </c:pt>
                <c:pt idx="130">
                  <c:v>447.53380000000004</c:v>
                </c:pt>
                <c:pt idx="131">
                  <c:v>445.32920000000001</c:v>
                </c:pt>
                <c:pt idx="132">
                  <c:v>443.12460000000016</c:v>
                </c:pt>
                <c:pt idx="133">
                  <c:v>443.12460000000016</c:v>
                </c:pt>
                <c:pt idx="134">
                  <c:v>437.61310000000003</c:v>
                </c:pt>
                <c:pt idx="135">
                  <c:v>432.10160000000002</c:v>
                </c:pt>
                <c:pt idx="136">
                  <c:v>426.59009999999989</c:v>
                </c:pt>
                <c:pt idx="137">
                  <c:v>417.7716999999999</c:v>
                </c:pt>
                <c:pt idx="138">
                  <c:v>410.05560000000008</c:v>
                </c:pt>
                <c:pt idx="139">
                  <c:v>401.23720000000003</c:v>
                </c:pt>
                <c:pt idx="140" formatCode="General">
                  <c:v>432</c:v>
                </c:pt>
                <c:pt idx="141" formatCode="General">
                  <c:v>428</c:v>
                </c:pt>
                <c:pt idx="142" formatCode="General">
                  <c:v>420</c:v>
                </c:pt>
                <c:pt idx="143" formatCode="General">
                  <c:v>407</c:v>
                </c:pt>
                <c:pt idx="144" formatCode="General">
                  <c:v>403</c:v>
                </c:pt>
                <c:pt idx="145" formatCode="General">
                  <c:v>400</c:v>
                </c:pt>
                <c:pt idx="146" formatCode="General">
                  <c:v>400</c:v>
                </c:pt>
                <c:pt idx="147" formatCode="General">
                  <c:v>395</c:v>
                </c:pt>
                <c:pt idx="148" formatCode="General">
                  <c:v>380</c:v>
                </c:pt>
                <c:pt idx="149" formatCode="General">
                  <c:v>375</c:v>
                </c:pt>
                <c:pt idx="150" formatCode="General">
                  <c:v>370</c:v>
                </c:pt>
                <c:pt idx="151" formatCode="General">
                  <c:v>365</c:v>
                </c:pt>
                <c:pt idx="152" formatCode="General">
                  <c:v>359</c:v>
                </c:pt>
                <c:pt idx="153" formatCode="General">
                  <c:v>350</c:v>
                </c:pt>
                <c:pt idx="154" formatCode="General">
                  <c:v>345</c:v>
                </c:pt>
                <c:pt idx="155" formatCode="General">
                  <c:v>342</c:v>
                </c:pt>
                <c:pt idx="156" formatCode="General">
                  <c:v>337</c:v>
                </c:pt>
                <c:pt idx="157" formatCode="General">
                  <c:v>347</c:v>
                </c:pt>
                <c:pt idx="158" formatCode="General">
                  <c:v>375</c:v>
                </c:pt>
                <c:pt idx="159" formatCode="General">
                  <c:v>378</c:v>
                </c:pt>
                <c:pt idx="160">
                  <c:v>404.54410000000001</c:v>
                </c:pt>
                <c:pt idx="161">
                  <c:v>415.56710000000004</c:v>
                </c:pt>
                <c:pt idx="162">
                  <c:v>421.07859999999988</c:v>
                </c:pt>
                <c:pt idx="163">
                  <c:v>465.17060000000015</c:v>
                </c:pt>
                <c:pt idx="164">
                  <c:v>485.012</c:v>
                </c:pt>
                <c:pt idx="165">
                  <c:v>476.1936</c:v>
                </c:pt>
                <c:pt idx="166">
                  <c:v>482.80740000000014</c:v>
                </c:pt>
                <c:pt idx="167">
                  <c:v>531.30860000000007</c:v>
                </c:pt>
                <c:pt idx="168">
                  <c:v>531.30860000000007</c:v>
                </c:pt>
                <c:pt idx="169">
                  <c:v>531.30860000000007</c:v>
                </c:pt>
                <c:pt idx="170">
                  <c:v>514.7741000000002</c:v>
                </c:pt>
                <c:pt idx="171">
                  <c:v>533.51319999999998</c:v>
                </c:pt>
                <c:pt idx="172">
                  <c:v>533.51319999999998</c:v>
                </c:pt>
                <c:pt idx="173">
                  <c:v>542.33159999999975</c:v>
                </c:pt>
                <c:pt idx="174">
                  <c:v>547.84309999999982</c:v>
                </c:pt>
                <c:pt idx="175">
                  <c:v>531.30860000000007</c:v>
                </c:pt>
                <c:pt idx="176">
                  <c:v>525.7971</c:v>
                </c:pt>
                <c:pt idx="177">
                  <c:v>520.28560000000004</c:v>
                </c:pt>
                <c:pt idx="178">
                  <c:v>476.1936</c:v>
                </c:pt>
                <c:pt idx="179">
                  <c:v>459.65910000000002</c:v>
                </c:pt>
                <c:pt idx="180">
                  <c:v>445.32920000000001</c:v>
                </c:pt>
                <c:pt idx="181">
                  <c:v>454.14760000000012</c:v>
                </c:pt>
                <c:pt idx="182">
                  <c:v>465.17060000000015</c:v>
                </c:pt>
                <c:pt idx="183">
                  <c:v>470.68210000000005</c:v>
                </c:pt>
                <c:pt idx="184">
                  <c:v>476.1936</c:v>
                </c:pt>
                <c:pt idx="185">
                  <c:v>478.39820000000003</c:v>
                </c:pt>
                <c:pt idx="186">
                  <c:v>483.90970000000004</c:v>
                </c:pt>
                <c:pt idx="187">
                  <c:v>490.5234999999999</c:v>
                </c:pt>
                <c:pt idx="188">
                  <c:v>487.21660000000003</c:v>
                </c:pt>
                <c:pt idx="189">
                  <c:v>492.72809999999987</c:v>
                </c:pt>
                <c:pt idx="190">
                  <c:v>489.42119999999983</c:v>
                </c:pt>
                <c:pt idx="191">
                  <c:v>487.21660000000003</c:v>
                </c:pt>
                <c:pt idx="192">
                  <c:v>483.90970000000004</c:v>
                </c:pt>
                <c:pt idx="193">
                  <c:v>487.21660000000003</c:v>
                </c:pt>
                <c:pt idx="194">
                  <c:v>481.7050999999999</c:v>
                </c:pt>
                <c:pt idx="195">
                  <c:v>476.1936</c:v>
                </c:pt>
                <c:pt idx="196">
                  <c:v>472.88669999999991</c:v>
                </c:pt>
                <c:pt idx="197">
                  <c:v>467.37520000000001</c:v>
                </c:pt>
                <c:pt idx="198">
                  <c:v>465.17060000000015</c:v>
                </c:pt>
                <c:pt idx="199">
                  <c:v>459.65910000000002</c:v>
                </c:pt>
                <c:pt idx="200">
                  <c:v>481.7050999999999</c:v>
                </c:pt>
                <c:pt idx="201">
                  <c:v>443.12460000000016</c:v>
                </c:pt>
                <c:pt idx="202">
                  <c:v>435.40849999999989</c:v>
                </c:pt>
                <c:pt idx="203">
                  <c:v>432.10160000000002</c:v>
                </c:pt>
                <c:pt idx="204">
                  <c:v>435.40849999999989</c:v>
                </c:pt>
                <c:pt idx="205">
                  <c:v>437.61310000000003</c:v>
                </c:pt>
                <c:pt idx="206">
                  <c:v>442.02230000000003</c:v>
                </c:pt>
                <c:pt idx="207">
                  <c:v>437.61310000000003</c:v>
                </c:pt>
                <c:pt idx="208">
                  <c:v>448.63609999999989</c:v>
                </c:pt>
                <c:pt idx="209">
                  <c:v>454.14760000000012</c:v>
                </c:pt>
                <c:pt idx="210">
                  <c:v>459.65910000000002</c:v>
                </c:pt>
                <c:pt idx="211">
                  <c:v>465.17060000000015</c:v>
                </c:pt>
                <c:pt idx="212">
                  <c:v>470.68210000000005</c:v>
                </c:pt>
                <c:pt idx="213">
                  <c:v>476.1936</c:v>
                </c:pt>
                <c:pt idx="214">
                  <c:v>478.39820000000003</c:v>
                </c:pt>
                <c:pt idx="215">
                  <c:v>479.50050000000005</c:v>
                </c:pt>
                <c:pt idx="216">
                  <c:v>481.7050999999999</c:v>
                </c:pt>
                <c:pt idx="217">
                  <c:v>479.50050000000005</c:v>
                </c:pt>
                <c:pt idx="218">
                  <c:v>481.7050999999999</c:v>
                </c:pt>
                <c:pt idx="219">
                  <c:v>485.012</c:v>
                </c:pt>
                <c:pt idx="220">
                  <c:v>483.90970000000004</c:v>
                </c:pt>
                <c:pt idx="221">
                  <c:v>473.98900000000003</c:v>
                </c:pt>
                <c:pt idx="222">
                  <c:v>454.14760000000012</c:v>
                </c:pt>
                <c:pt idx="223">
                  <c:v>448.63609999999989</c:v>
                </c:pt>
                <c:pt idx="224">
                  <c:v>437.61310000000003</c:v>
                </c:pt>
                <c:pt idx="225">
                  <c:v>454.14760000000012</c:v>
                </c:pt>
                <c:pt idx="226">
                  <c:v>456.35220000000015</c:v>
                </c:pt>
                <c:pt idx="227">
                  <c:v>443.12460000000016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'crops vs DAP'!$G$75</c:f>
              <c:strCache>
                <c:ptCount val="1"/>
                <c:pt idx="0">
                  <c:v>Corn forward curve</c:v>
                </c:pt>
              </c:strCache>
            </c:strRef>
          </c:tx>
          <c:spPr>
            <a:ln cmpd="dbl">
              <a:solidFill>
                <a:prstClr val="black">
                  <a:alpha val="0"/>
                </a:prstClr>
              </a:solidFill>
            </a:ln>
          </c:spPr>
          <c:marker>
            <c:symbol val="none"/>
          </c:marker>
          <c:cat>
            <c:strRef>
              <c:f>'crops vs DAP'!$B$110:$B$340</c:f>
              <c:strCache>
                <c:ptCount val="231"/>
                <c:pt idx="0">
                  <c:v>2-Dec</c:v>
                </c:pt>
                <c:pt idx="1">
                  <c:v>9-Dec</c:v>
                </c:pt>
                <c:pt idx="2">
                  <c:v>16-Dec</c:v>
                </c:pt>
                <c:pt idx="3">
                  <c:v>23-Dec</c:v>
                </c:pt>
                <c:pt idx="4">
                  <c:v>30-Dec</c:v>
                </c:pt>
                <c:pt idx="5">
                  <c:v>6-Jan</c:v>
                </c:pt>
                <c:pt idx="6">
                  <c:v>Jan '11</c:v>
                </c:pt>
                <c:pt idx="7">
                  <c:v>20-Jan</c:v>
                </c:pt>
                <c:pt idx="8">
                  <c:v>Jan '11</c:v>
                </c:pt>
                <c:pt idx="9">
                  <c:v>3-Feb</c:v>
                </c:pt>
                <c:pt idx="10">
                  <c:v>10-Feb</c:v>
                </c:pt>
                <c:pt idx="11">
                  <c:v>17-Feb</c:v>
                </c:pt>
                <c:pt idx="12">
                  <c:v>24-Feb</c:v>
                </c:pt>
                <c:pt idx="13">
                  <c:v>3-Mar</c:v>
                </c:pt>
                <c:pt idx="14">
                  <c:v>10-Mar</c:v>
                </c:pt>
                <c:pt idx="15">
                  <c:v>17-Mar</c:v>
                </c:pt>
                <c:pt idx="16">
                  <c:v>17-Mar</c:v>
                </c:pt>
                <c:pt idx="17">
                  <c:v>31-Mar</c:v>
                </c:pt>
                <c:pt idx="18">
                  <c:v>7-Apr</c:v>
                </c:pt>
                <c:pt idx="19">
                  <c:v>14-Apr</c:v>
                </c:pt>
                <c:pt idx="20">
                  <c:v>21-Apr</c:v>
                </c:pt>
                <c:pt idx="21">
                  <c:v>28-Apr</c:v>
                </c:pt>
                <c:pt idx="22">
                  <c:v>5-May</c:v>
                </c:pt>
                <c:pt idx="23">
                  <c:v>12-May</c:v>
                </c:pt>
                <c:pt idx="24">
                  <c:v>19-May</c:v>
                </c:pt>
                <c:pt idx="25">
                  <c:v>26-May</c:v>
                </c:pt>
                <c:pt idx="26">
                  <c:v>Jun '11</c:v>
                </c:pt>
                <c:pt idx="27">
                  <c:v>9-Jun</c:v>
                </c:pt>
                <c:pt idx="28">
                  <c:v>16-Jun</c:v>
                </c:pt>
                <c:pt idx="29">
                  <c:v>23-Jun</c:v>
                </c:pt>
                <c:pt idx="30">
                  <c:v>30-Jun</c:v>
                </c:pt>
                <c:pt idx="31">
                  <c:v>7-Jul</c:v>
                </c:pt>
                <c:pt idx="32">
                  <c:v>14-Jul</c:v>
                </c:pt>
                <c:pt idx="33">
                  <c:v>21-Jul</c:v>
                </c:pt>
                <c:pt idx="34">
                  <c:v>28-Jul</c:v>
                </c:pt>
                <c:pt idx="35">
                  <c:v>4-Aug</c:v>
                </c:pt>
                <c:pt idx="36">
                  <c:v>11-Aug</c:v>
                </c:pt>
                <c:pt idx="37">
                  <c:v>18-Aug</c:v>
                </c:pt>
                <c:pt idx="38">
                  <c:v>25-Aug</c:v>
                </c:pt>
                <c:pt idx="39">
                  <c:v>1-Sep</c:v>
                </c:pt>
                <c:pt idx="40">
                  <c:v>8-Sep</c:v>
                </c:pt>
                <c:pt idx="41">
                  <c:v>15-Sep</c:v>
                </c:pt>
                <c:pt idx="42">
                  <c:v>22-Sep</c:v>
                </c:pt>
                <c:pt idx="43">
                  <c:v>29-Sep</c:v>
                </c:pt>
                <c:pt idx="44">
                  <c:v>6-Oct</c:v>
                </c:pt>
                <c:pt idx="45">
                  <c:v>13-Oct</c:v>
                </c:pt>
                <c:pt idx="46">
                  <c:v>20-Oct</c:v>
                </c:pt>
                <c:pt idx="47">
                  <c:v>27-Oct</c:v>
                </c:pt>
                <c:pt idx="48">
                  <c:v>3-Nov</c:v>
                </c:pt>
                <c:pt idx="49">
                  <c:v>10-Nov</c:v>
                </c:pt>
                <c:pt idx="50">
                  <c:v>17-Nov</c:v>
                </c:pt>
                <c:pt idx="51">
                  <c:v>24-Nov</c:v>
                </c:pt>
                <c:pt idx="52">
                  <c:v>1-Dec</c:v>
                </c:pt>
                <c:pt idx="53">
                  <c:v>8-Dec</c:v>
                </c:pt>
                <c:pt idx="54">
                  <c:v>15-Dec</c:v>
                </c:pt>
                <c:pt idx="55">
                  <c:v>22-Dec</c:v>
                </c:pt>
                <c:pt idx="56">
                  <c:v>29-Dec</c:v>
                </c:pt>
                <c:pt idx="57">
                  <c:v>Jan '12</c:v>
                </c:pt>
                <c:pt idx="58">
                  <c:v>Jan '12</c:v>
                </c:pt>
                <c:pt idx="59">
                  <c:v>Jan '12</c:v>
                </c:pt>
                <c:pt idx="60">
                  <c:v>26-Jan</c:v>
                </c:pt>
                <c:pt idx="61">
                  <c:v>Feb '12</c:v>
                </c:pt>
                <c:pt idx="62">
                  <c:v>Feb '12</c:v>
                </c:pt>
                <c:pt idx="63">
                  <c:v>16-Feb</c:v>
                </c:pt>
                <c:pt idx="64">
                  <c:v>23-Feb</c:v>
                </c:pt>
                <c:pt idx="65">
                  <c:v>1-Mar</c:v>
                </c:pt>
                <c:pt idx="66">
                  <c:v>8-Mar</c:v>
                </c:pt>
                <c:pt idx="67">
                  <c:v>15-Mar</c:v>
                </c:pt>
                <c:pt idx="68">
                  <c:v>22-Mar</c:v>
                </c:pt>
                <c:pt idx="69">
                  <c:v>29-Mar</c:v>
                </c:pt>
                <c:pt idx="70">
                  <c:v>5-Apr</c:v>
                </c:pt>
                <c:pt idx="71">
                  <c:v>12-Apr</c:v>
                </c:pt>
                <c:pt idx="72">
                  <c:v>19-Apr</c:v>
                </c:pt>
                <c:pt idx="73">
                  <c:v>26-Apr</c:v>
                </c:pt>
                <c:pt idx="74">
                  <c:v>3-May</c:v>
                </c:pt>
                <c:pt idx="75">
                  <c:v>10-May</c:v>
                </c:pt>
                <c:pt idx="76">
                  <c:v>17-May</c:v>
                </c:pt>
                <c:pt idx="77">
                  <c:v>24-May</c:v>
                </c:pt>
                <c:pt idx="78">
                  <c:v>31-May</c:v>
                </c:pt>
                <c:pt idx="79">
                  <c:v>7-Jun</c:v>
                </c:pt>
                <c:pt idx="80">
                  <c:v>14-Jun</c:v>
                </c:pt>
                <c:pt idx="81">
                  <c:v>21-Jun</c:v>
                </c:pt>
                <c:pt idx="82">
                  <c:v>28-Jun</c:v>
                </c:pt>
                <c:pt idx="83">
                  <c:v>5-Jul</c:v>
                </c:pt>
                <c:pt idx="84">
                  <c:v>12-Jul</c:v>
                </c:pt>
                <c:pt idx="85">
                  <c:v>19-Jul</c:v>
                </c:pt>
                <c:pt idx="86">
                  <c:v>26-Jul</c:v>
                </c:pt>
                <c:pt idx="87">
                  <c:v>2-Aug</c:v>
                </c:pt>
                <c:pt idx="88">
                  <c:v>9-Aug</c:v>
                </c:pt>
                <c:pt idx="89">
                  <c:v>16-Aug</c:v>
                </c:pt>
                <c:pt idx="90">
                  <c:v>23-Aug</c:v>
                </c:pt>
                <c:pt idx="91">
                  <c:v>30-Aug</c:v>
                </c:pt>
                <c:pt idx="92">
                  <c:v>6-Sep</c:v>
                </c:pt>
                <c:pt idx="93">
                  <c:v>13-Sep</c:v>
                </c:pt>
                <c:pt idx="94">
                  <c:v>20-Sep</c:v>
                </c:pt>
                <c:pt idx="95">
                  <c:v>27-Sep</c:v>
                </c:pt>
                <c:pt idx="96">
                  <c:v>4-Oct</c:v>
                </c:pt>
                <c:pt idx="97">
                  <c:v>11-Oct</c:v>
                </c:pt>
                <c:pt idx="98">
                  <c:v>18-Oct</c:v>
                </c:pt>
                <c:pt idx="99">
                  <c:v>25-Oct</c:v>
                </c:pt>
                <c:pt idx="100">
                  <c:v>1-Nov</c:v>
                </c:pt>
                <c:pt idx="101">
                  <c:v>8-Nov</c:v>
                </c:pt>
                <c:pt idx="102">
                  <c:v>15-Nov</c:v>
                </c:pt>
                <c:pt idx="103">
                  <c:v>22-Nov</c:v>
                </c:pt>
                <c:pt idx="104">
                  <c:v>29-Nov</c:v>
                </c:pt>
                <c:pt idx="105">
                  <c:v>6-Dec</c:v>
                </c:pt>
                <c:pt idx="106">
                  <c:v>13-Dec</c:v>
                </c:pt>
                <c:pt idx="107">
                  <c:v>20-Dec</c:v>
                </c:pt>
                <c:pt idx="108">
                  <c:v>27-Dec</c:v>
                </c:pt>
                <c:pt idx="109">
                  <c:v>3-Jan</c:v>
                </c:pt>
                <c:pt idx="110">
                  <c:v>Jan '13</c:v>
                </c:pt>
                <c:pt idx="111">
                  <c:v>Jan '13</c:v>
                </c:pt>
                <c:pt idx="112">
                  <c:v>Jan '13</c:v>
                </c:pt>
                <c:pt idx="113">
                  <c:v>31-Jan</c:v>
                </c:pt>
                <c:pt idx="114">
                  <c:v>7-Feb</c:v>
                </c:pt>
                <c:pt idx="115">
                  <c:v>14-Feb</c:v>
                </c:pt>
                <c:pt idx="116">
                  <c:v>21-Feb</c:v>
                </c:pt>
                <c:pt idx="117">
                  <c:v>28-Feb</c:v>
                </c:pt>
                <c:pt idx="118">
                  <c:v>7-Mar</c:v>
                </c:pt>
                <c:pt idx="119">
                  <c:v>14-Mar</c:v>
                </c:pt>
                <c:pt idx="120">
                  <c:v>21-Mar</c:v>
                </c:pt>
                <c:pt idx="121">
                  <c:v>28-Mar</c:v>
                </c:pt>
                <c:pt idx="122">
                  <c:v>4-Apr</c:v>
                </c:pt>
                <c:pt idx="123">
                  <c:v>11-Apr</c:v>
                </c:pt>
                <c:pt idx="124">
                  <c:v>18-Apr</c:v>
                </c:pt>
                <c:pt idx="125">
                  <c:v>25-Apr</c:v>
                </c:pt>
                <c:pt idx="126">
                  <c:v>2-May</c:v>
                </c:pt>
                <c:pt idx="127">
                  <c:v>9-May</c:v>
                </c:pt>
                <c:pt idx="128">
                  <c:v>16-May</c:v>
                </c:pt>
                <c:pt idx="129">
                  <c:v>23-May</c:v>
                </c:pt>
                <c:pt idx="130">
                  <c:v>30-May</c:v>
                </c:pt>
                <c:pt idx="131">
                  <c:v>6-Jun</c:v>
                </c:pt>
                <c:pt idx="132">
                  <c:v>13-Jun</c:v>
                </c:pt>
                <c:pt idx="133">
                  <c:v>20-Jun</c:v>
                </c:pt>
                <c:pt idx="134">
                  <c:v>27-Jun</c:v>
                </c:pt>
                <c:pt idx="135">
                  <c:v>4-Jul</c:v>
                </c:pt>
                <c:pt idx="136">
                  <c:v>11-Jul</c:v>
                </c:pt>
                <c:pt idx="137">
                  <c:v>18-Jul</c:v>
                </c:pt>
                <c:pt idx="138">
                  <c:v>25-Jul</c:v>
                </c:pt>
                <c:pt idx="139">
                  <c:v>1-Aug</c:v>
                </c:pt>
                <c:pt idx="140">
                  <c:v>8-Aug</c:v>
                </c:pt>
                <c:pt idx="141">
                  <c:v>15-Aug</c:v>
                </c:pt>
                <c:pt idx="142">
                  <c:v>22-Aug</c:v>
                </c:pt>
                <c:pt idx="143">
                  <c:v>29-Aug</c:v>
                </c:pt>
                <c:pt idx="144">
                  <c:v>5-Sep</c:v>
                </c:pt>
                <c:pt idx="145">
                  <c:v>12-Sep</c:v>
                </c:pt>
                <c:pt idx="146">
                  <c:v>19-Sep</c:v>
                </c:pt>
                <c:pt idx="147">
                  <c:v>26-Sep</c:v>
                </c:pt>
                <c:pt idx="148">
                  <c:v>3-Oct</c:v>
                </c:pt>
                <c:pt idx="149">
                  <c:v>10-Oct</c:v>
                </c:pt>
                <c:pt idx="150">
                  <c:v>17-Oct</c:v>
                </c:pt>
                <c:pt idx="151">
                  <c:v>24-Oct</c:v>
                </c:pt>
                <c:pt idx="152">
                  <c:v>31-Oct</c:v>
                </c:pt>
                <c:pt idx="153">
                  <c:v>7-Nov</c:v>
                </c:pt>
                <c:pt idx="154">
                  <c:v>14-Nov</c:v>
                </c:pt>
                <c:pt idx="155">
                  <c:v>21-Nov</c:v>
                </c:pt>
                <c:pt idx="156">
                  <c:v>28-Nov</c:v>
                </c:pt>
                <c:pt idx="157">
                  <c:v>5-Dec</c:v>
                </c:pt>
                <c:pt idx="158">
                  <c:v>12-Dec</c:v>
                </c:pt>
                <c:pt idx="159">
                  <c:v>19-Dec</c:v>
                </c:pt>
                <c:pt idx="160">
                  <c:v>26-Dec</c:v>
                </c:pt>
                <c:pt idx="161">
                  <c:v>2-Jan</c:v>
                </c:pt>
                <c:pt idx="162">
                  <c:v>9-Jan</c:v>
                </c:pt>
                <c:pt idx="163">
                  <c:v>16-Jan</c:v>
                </c:pt>
                <c:pt idx="164">
                  <c:v>Jan 2014</c:v>
                </c:pt>
                <c:pt idx="165">
                  <c:v>Jan '14</c:v>
                </c:pt>
                <c:pt idx="166">
                  <c:v>Feb '14</c:v>
                </c:pt>
                <c:pt idx="167">
                  <c:v>13-Feb</c:v>
                </c:pt>
                <c:pt idx="168">
                  <c:v>Feb '14</c:v>
                </c:pt>
                <c:pt idx="169">
                  <c:v>27-Feb</c:v>
                </c:pt>
                <c:pt idx="170">
                  <c:v>6-Mar</c:v>
                </c:pt>
                <c:pt idx="171">
                  <c:v>13-Mar</c:v>
                </c:pt>
                <c:pt idx="172">
                  <c:v>20-Mar</c:v>
                </c:pt>
                <c:pt idx="173">
                  <c:v>27-Mar</c:v>
                </c:pt>
                <c:pt idx="174">
                  <c:v>3-Apr</c:v>
                </c:pt>
                <c:pt idx="175">
                  <c:v>10-Apr</c:v>
                </c:pt>
                <c:pt idx="176">
                  <c:v>17-Apr</c:v>
                </c:pt>
                <c:pt idx="177">
                  <c:v>24-Apr</c:v>
                </c:pt>
                <c:pt idx="178">
                  <c:v>1-May</c:v>
                </c:pt>
                <c:pt idx="179">
                  <c:v>8-May</c:v>
                </c:pt>
                <c:pt idx="180">
                  <c:v>15-May</c:v>
                </c:pt>
                <c:pt idx="181">
                  <c:v>22-May</c:v>
                </c:pt>
                <c:pt idx="182">
                  <c:v>29-May</c:v>
                </c:pt>
                <c:pt idx="183">
                  <c:v>5-Jun</c:v>
                </c:pt>
                <c:pt idx="184">
                  <c:v>12-Jun</c:v>
                </c:pt>
                <c:pt idx="185">
                  <c:v>19-Jun</c:v>
                </c:pt>
                <c:pt idx="186">
                  <c:v>26-Jun</c:v>
                </c:pt>
                <c:pt idx="187">
                  <c:v>3-Jul</c:v>
                </c:pt>
                <c:pt idx="188">
                  <c:v>10-Jul</c:v>
                </c:pt>
                <c:pt idx="189">
                  <c:v>17-Jul</c:v>
                </c:pt>
                <c:pt idx="190">
                  <c:v>24-Jul</c:v>
                </c:pt>
                <c:pt idx="191">
                  <c:v>31-Jul</c:v>
                </c:pt>
                <c:pt idx="192">
                  <c:v>7-Aug</c:v>
                </c:pt>
                <c:pt idx="193">
                  <c:v>14-Aug</c:v>
                </c:pt>
                <c:pt idx="194">
                  <c:v>21-Aug</c:v>
                </c:pt>
                <c:pt idx="195">
                  <c:v>28-Aug</c:v>
                </c:pt>
                <c:pt idx="196">
                  <c:v>4-Sep</c:v>
                </c:pt>
                <c:pt idx="197">
                  <c:v>11-Sep</c:v>
                </c:pt>
                <c:pt idx="198">
                  <c:v>18-Sep</c:v>
                </c:pt>
                <c:pt idx="199">
                  <c:v>25-Sep</c:v>
                </c:pt>
                <c:pt idx="200">
                  <c:v>2-Oct</c:v>
                </c:pt>
                <c:pt idx="201">
                  <c:v>9-Oct</c:v>
                </c:pt>
                <c:pt idx="202">
                  <c:v>16-Oct</c:v>
                </c:pt>
                <c:pt idx="203">
                  <c:v>23-Oct</c:v>
                </c:pt>
                <c:pt idx="204">
                  <c:v>30-Oct</c:v>
                </c:pt>
                <c:pt idx="205">
                  <c:v>6-Nov</c:v>
                </c:pt>
                <c:pt idx="206">
                  <c:v>13-Nov</c:v>
                </c:pt>
                <c:pt idx="207">
                  <c:v>20-Nov</c:v>
                </c:pt>
                <c:pt idx="208">
                  <c:v>27-Nov</c:v>
                </c:pt>
                <c:pt idx="209">
                  <c:v>4-Dec</c:v>
                </c:pt>
                <c:pt idx="210">
                  <c:v>11-Dec</c:v>
                </c:pt>
                <c:pt idx="211">
                  <c:v>18-Dec</c:v>
                </c:pt>
                <c:pt idx="212">
                  <c:v>25-Dec</c:v>
                </c:pt>
                <c:pt idx="213">
                  <c:v>Jan '15</c:v>
                </c:pt>
                <c:pt idx="214">
                  <c:v>8-Jan</c:v>
                </c:pt>
                <c:pt idx="215">
                  <c:v>15-Jan</c:v>
                </c:pt>
                <c:pt idx="216">
                  <c:v>Jan '15</c:v>
                </c:pt>
                <c:pt idx="217">
                  <c:v>29-Jan</c:v>
                </c:pt>
                <c:pt idx="218">
                  <c:v>5-Feb</c:v>
                </c:pt>
                <c:pt idx="219">
                  <c:v>12-Feb</c:v>
                </c:pt>
                <c:pt idx="220">
                  <c:v>19-Feb</c:v>
                </c:pt>
                <c:pt idx="221">
                  <c:v>26-Feb</c:v>
                </c:pt>
                <c:pt idx="222">
                  <c:v>5-Mar</c:v>
                </c:pt>
                <c:pt idx="223">
                  <c:v>12-Mar</c:v>
                </c:pt>
                <c:pt idx="224">
                  <c:v>19-Mar</c:v>
                </c:pt>
                <c:pt idx="225">
                  <c:v>26-Mar</c:v>
                </c:pt>
                <c:pt idx="226">
                  <c:v>2-Apr</c:v>
                </c:pt>
                <c:pt idx="227">
                  <c:v>9-Apr</c:v>
                </c:pt>
                <c:pt idx="228">
                  <c:v>16-Apr</c:v>
                </c:pt>
                <c:pt idx="229">
                  <c:v>23-Apr</c:v>
                </c:pt>
                <c:pt idx="230">
                  <c:v>30-Apr</c:v>
                </c:pt>
              </c:strCache>
            </c:strRef>
          </c:cat>
          <c:val>
            <c:numRef>
              <c:f>'crops vs DAP'!$G$76:$G$166</c:f>
              <c:numCache>
                <c:formatCode>General</c:formatCode>
                <c:ptCount val="91"/>
                <c:pt idx="86" formatCode="#,##0">
                  <c:v>400</c:v>
                </c:pt>
                <c:pt idx="87" formatCode="#,##0">
                  <c:v>400</c:v>
                </c:pt>
                <c:pt idx="88" formatCode="#,##0">
                  <c:v>400</c:v>
                </c:pt>
                <c:pt idx="89" formatCode="#,##0">
                  <c:v>400</c:v>
                </c:pt>
                <c:pt idx="90" formatCode="#,##0">
                  <c:v>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925920"/>
        <c:axId val="289926704"/>
      </c:lineChart>
      <c:lineChart>
        <c:grouping val="standard"/>
        <c:varyColors val="0"/>
        <c:ser>
          <c:idx val="5"/>
          <c:order val="4"/>
          <c:tx>
            <c:strRef>
              <c:f>'crops vs DAP'!$H$75</c:f>
              <c:strCache>
                <c:ptCount val="1"/>
                <c:pt idx="0">
                  <c:v>Soybeans forward curve</c:v>
                </c:pt>
              </c:strCache>
            </c:strRef>
          </c:tx>
          <c:spPr>
            <a:ln cmpd="dbl">
              <a:solidFill>
                <a:schemeClr val="accent2">
                  <a:alpha val="0"/>
                </a:schemeClr>
              </a:solidFill>
            </a:ln>
            <a:effectLst>
              <a:outerShdw blurRad="50800" dist="50800" dir="5400000" algn="ctr" rotWithShape="0">
                <a:schemeClr val="bg1">
                  <a:alpha val="0"/>
                </a:schemeClr>
              </a:outerShdw>
            </a:effectLst>
          </c:spPr>
          <c:marker>
            <c:symbol val="none"/>
          </c:marker>
          <c:cat>
            <c:strRef>
              <c:f>'crops vs DAP'!$B$76:$B$340</c:f>
              <c:strCache>
                <c:ptCount val="265"/>
                <c:pt idx="0">
                  <c:v>April '10</c:v>
                </c:pt>
                <c:pt idx="1">
                  <c:v>15-Apr</c:v>
                </c:pt>
                <c:pt idx="2">
                  <c:v>22-Apr</c:v>
                </c:pt>
                <c:pt idx="3">
                  <c:v>29-Apr</c:v>
                </c:pt>
                <c:pt idx="4">
                  <c:v>6-May</c:v>
                </c:pt>
                <c:pt idx="5">
                  <c:v>13-May</c:v>
                </c:pt>
                <c:pt idx="6">
                  <c:v>20-May</c:v>
                </c:pt>
                <c:pt idx="7">
                  <c:v>27-May</c:v>
                </c:pt>
                <c:pt idx="8">
                  <c:v>3-Jun</c:v>
                </c:pt>
                <c:pt idx="9">
                  <c:v>10-Jun</c:v>
                </c:pt>
                <c:pt idx="10">
                  <c:v>17-Jun</c:v>
                </c:pt>
                <c:pt idx="11">
                  <c:v>24-Jun</c:v>
                </c:pt>
                <c:pt idx="12">
                  <c:v>1-Jul</c:v>
                </c:pt>
                <c:pt idx="13">
                  <c:v>8-Jul</c:v>
                </c:pt>
                <c:pt idx="14">
                  <c:v>15-Jul</c:v>
                </c:pt>
                <c:pt idx="15">
                  <c:v>22-Jul</c:v>
                </c:pt>
                <c:pt idx="16">
                  <c:v>29-Jul</c:v>
                </c:pt>
                <c:pt idx="17">
                  <c:v>5-Aug</c:v>
                </c:pt>
                <c:pt idx="18">
                  <c:v>12-Aug</c:v>
                </c:pt>
                <c:pt idx="19">
                  <c:v>19-Aug</c:v>
                </c:pt>
                <c:pt idx="20">
                  <c:v>26-Aug</c:v>
                </c:pt>
                <c:pt idx="21">
                  <c:v>2-Sep</c:v>
                </c:pt>
                <c:pt idx="22">
                  <c:v>9-Sep</c:v>
                </c:pt>
                <c:pt idx="23">
                  <c:v>16-Sep</c:v>
                </c:pt>
                <c:pt idx="24">
                  <c:v>23-Sep</c:v>
                </c:pt>
                <c:pt idx="25">
                  <c:v>30-Sep</c:v>
                </c:pt>
                <c:pt idx="26">
                  <c:v>7-Oct</c:v>
                </c:pt>
                <c:pt idx="27">
                  <c:v>14-Oct</c:v>
                </c:pt>
                <c:pt idx="28">
                  <c:v>21-Oct</c:v>
                </c:pt>
                <c:pt idx="29">
                  <c:v>28-Oct</c:v>
                </c:pt>
                <c:pt idx="30">
                  <c:v>4-Nov</c:v>
                </c:pt>
                <c:pt idx="31">
                  <c:v>11-Nov</c:v>
                </c:pt>
                <c:pt idx="32">
                  <c:v>18-Nov</c:v>
                </c:pt>
                <c:pt idx="33">
                  <c:v>25-Nov</c:v>
                </c:pt>
                <c:pt idx="34">
                  <c:v>2-Dec</c:v>
                </c:pt>
                <c:pt idx="35">
                  <c:v>9-Dec</c:v>
                </c:pt>
                <c:pt idx="36">
                  <c:v>16-Dec</c:v>
                </c:pt>
                <c:pt idx="37">
                  <c:v>23-Dec</c:v>
                </c:pt>
                <c:pt idx="38">
                  <c:v>30-Dec</c:v>
                </c:pt>
                <c:pt idx="39">
                  <c:v>6-Jan</c:v>
                </c:pt>
                <c:pt idx="40">
                  <c:v>Jan '11</c:v>
                </c:pt>
                <c:pt idx="41">
                  <c:v>20-Jan</c:v>
                </c:pt>
                <c:pt idx="42">
                  <c:v>Jan '11</c:v>
                </c:pt>
                <c:pt idx="43">
                  <c:v>3-Feb</c:v>
                </c:pt>
                <c:pt idx="44">
                  <c:v>10-Feb</c:v>
                </c:pt>
                <c:pt idx="45">
                  <c:v>17-Feb</c:v>
                </c:pt>
                <c:pt idx="46">
                  <c:v>24-Feb</c:v>
                </c:pt>
                <c:pt idx="47">
                  <c:v>3-Mar</c:v>
                </c:pt>
                <c:pt idx="48">
                  <c:v>10-Mar</c:v>
                </c:pt>
                <c:pt idx="49">
                  <c:v>17-Mar</c:v>
                </c:pt>
                <c:pt idx="50">
                  <c:v>17-Mar</c:v>
                </c:pt>
                <c:pt idx="51">
                  <c:v>31-Mar</c:v>
                </c:pt>
                <c:pt idx="52">
                  <c:v>7-Apr</c:v>
                </c:pt>
                <c:pt idx="53">
                  <c:v>14-Apr</c:v>
                </c:pt>
                <c:pt idx="54">
                  <c:v>21-Apr</c:v>
                </c:pt>
                <c:pt idx="55">
                  <c:v>28-Apr</c:v>
                </c:pt>
                <c:pt idx="56">
                  <c:v>5-May</c:v>
                </c:pt>
                <c:pt idx="57">
                  <c:v>12-May</c:v>
                </c:pt>
                <c:pt idx="58">
                  <c:v>19-May</c:v>
                </c:pt>
                <c:pt idx="59">
                  <c:v>26-May</c:v>
                </c:pt>
                <c:pt idx="60">
                  <c:v>Jun '11</c:v>
                </c:pt>
                <c:pt idx="61">
                  <c:v>9-Jun</c:v>
                </c:pt>
                <c:pt idx="62">
                  <c:v>16-Jun</c:v>
                </c:pt>
                <c:pt idx="63">
                  <c:v>23-Jun</c:v>
                </c:pt>
                <c:pt idx="64">
                  <c:v>30-Jun</c:v>
                </c:pt>
                <c:pt idx="65">
                  <c:v>7-Jul</c:v>
                </c:pt>
                <c:pt idx="66">
                  <c:v>14-Jul</c:v>
                </c:pt>
                <c:pt idx="67">
                  <c:v>21-Jul</c:v>
                </c:pt>
                <c:pt idx="68">
                  <c:v>28-Jul</c:v>
                </c:pt>
                <c:pt idx="69">
                  <c:v>4-Aug</c:v>
                </c:pt>
                <c:pt idx="70">
                  <c:v>11-Aug</c:v>
                </c:pt>
                <c:pt idx="71">
                  <c:v>18-Aug</c:v>
                </c:pt>
                <c:pt idx="72">
                  <c:v>25-Aug</c:v>
                </c:pt>
                <c:pt idx="73">
                  <c:v>1-Sep</c:v>
                </c:pt>
                <c:pt idx="74">
                  <c:v>8-Sep</c:v>
                </c:pt>
                <c:pt idx="75">
                  <c:v>15-Sep</c:v>
                </c:pt>
                <c:pt idx="76">
                  <c:v>22-Sep</c:v>
                </c:pt>
                <c:pt idx="77">
                  <c:v>29-Sep</c:v>
                </c:pt>
                <c:pt idx="78">
                  <c:v>6-Oct</c:v>
                </c:pt>
                <c:pt idx="79">
                  <c:v>13-Oct</c:v>
                </c:pt>
                <c:pt idx="80">
                  <c:v>20-Oct</c:v>
                </c:pt>
                <c:pt idx="81">
                  <c:v>27-Oct</c:v>
                </c:pt>
                <c:pt idx="82">
                  <c:v>3-Nov</c:v>
                </c:pt>
                <c:pt idx="83">
                  <c:v>10-Nov</c:v>
                </c:pt>
                <c:pt idx="84">
                  <c:v>17-Nov</c:v>
                </c:pt>
                <c:pt idx="85">
                  <c:v>24-Nov</c:v>
                </c:pt>
                <c:pt idx="86">
                  <c:v>1-Dec</c:v>
                </c:pt>
                <c:pt idx="87">
                  <c:v>8-Dec</c:v>
                </c:pt>
                <c:pt idx="88">
                  <c:v>15-Dec</c:v>
                </c:pt>
                <c:pt idx="89">
                  <c:v>22-Dec</c:v>
                </c:pt>
                <c:pt idx="90">
                  <c:v>29-Dec</c:v>
                </c:pt>
                <c:pt idx="91">
                  <c:v>Jan '12</c:v>
                </c:pt>
                <c:pt idx="92">
                  <c:v>Jan '12</c:v>
                </c:pt>
                <c:pt idx="93">
                  <c:v>Jan '12</c:v>
                </c:pt>
                <c:pt idx="94">
                  <c:v>26-Jan</c:v>
                </c:pt>
                <c:pt idx="95">
                  <c:v>Feb '12</c:v>
                </c:pt>
                <c:pt idx="96">
                  <c:v>Feb '12</c:v>
                </c:pt>
                <c:pt idx="97">
                  <c:v>16-Feb</c:v>
                </c:pt>
                <c:pt idx="98">
                  <c:v>23-Feb</c:v>
                </c:pt>
                <c:pt idx="99">
                  <c:v>1-Mar</c:v>
                </c:pt>
                <c:pt idx="100">
                  <c:v>8-Mar</c:v>
                </c:pt>
                <c:pt idx="101">
                  <c:v>15-Mar</c:v>
                </c:pt>
                <c:pt idx="102">
                  <c:v>22-Mar</c:v>
                </c:pt>
                <c:pt idx="103">
                  <c:v>29-Mar</c:v>
                </c:pt>
                <c:pt idx="104">
                  <c:v>5-Apr</c:v>
                </c:pt>
                <c:pt idx="105">
                  <c:v>12-Apr</c:v>
                </c:pt>
                <c:pt idx="106">
                  <c:v>19-Apr</c:v>
                </c:pt>
                <c:pt idx="107">
                  <c:v>26-Apr</c:v>
                </c:pt>
                <c:pt idx="108">
                  <c:v>3-May</c:v>
                </c:pt>
                <c:pt idx="109">
                  <c:v>10-May</c:v>
                </c:pt>
                <c:pt idx="110">
                  <c:v>17-May</c:v>
                </c:pt>
                <c:pt idx="111">
                  <c:v>24-May</c:v>
                </c:pt>
                <c:pt idx="112">
                  <c:v>31-May</c:v>
                </c:pt>
                <c:pt idx="113">
                  <c:v>7-Jun</c:v>
                </c:pt>
                <c:pt idx="114">
                  <c:v>14-Jun</c:v>
                </c:pt>
                <c:pt idx="115">
                  <c:v>21-Jun</c:v>
                </c:pt>
                <c:pt idx="116">
                  <c:v>28-Jun</c:v>
                </c:pt>
                <c:pt idx="117">
                  <c:v>5-Jul</c:v>
                </c:pt>
                <c:pt idx="118">
                  <c:v>12-Jul</c:v>
                </c:pt>
                <c:pt idx="119">
                  <c:v>19-Jul</c:v>
                </c:pt>
                <c:pt idx="120">
                  <c:v>26-Jul</c:v>
                </c:pt>
                <c:pt idx="121">
                  <c:v>2-Aug</c:v>
                </c:pt>
                <c:pt idx="122">
                  <c:v>9-Aug</c:v>
                </c:pt>
                <c:pt idx="123">
                  <c:v>16-Aug</c:v>
                </c:pt>
                <c:pt idx="124">
                  <c:v>23-Aug</c:v>
                </c:pt>
                <c:pt idx="125">
                  <c:v>30-Aug</c:v>
                </c:pt>
                <c:pt idx="126">
                  <c:v>6-Sep</c:v>
                </c:pt>
                <c:pt idx="127">
                  <c:v>13-Sep</c:v>
                </c:pt>
                <c:pt idx="128">
                  <c:v>20-Sep</c:v>
                </c:pt>
                <c:pt idx="129">
                  <c:v>27-Sep</c:v>
                </c:pt>
                <c:pt idx="130">
                  <c:v>4-Oct</c:v>
                </c:pt>
                <c:pt idx="131">
                  <c:v>11-Oct</c:v>
                </c:pt>
                <c:pt idx="132">
                  <c:v>18-Oct</c:v>
                </c:pt>
                <c:pt idx="133">
                  <c:v>25-Oct</c:v>
                </c:pt>
                <c:pt idx="134">
                  <c:v>1-Nov</c:v>
                </c:pt>
                <c:pt idx="135">
                  <c:v>8-Nov</c:v>
                </c:pt>
                <c:pt idx="136">
                  <c:v>15-Nov</c:v>
                </c:pt>
                <c:pt idx="137">
                  <c:v>22-Nov</c:v>
                </c:pt>
                <c:pt idx="138">
                  <c:v>29-Nov</c:v>
                </c:pt>
                <c:pt idx="139">
                  <c:v>6-Dec</c:v>
                </c:pt>
                <c:pt idx="140">
                  <c:v>13-Dec</c:v>
                </c:pt>
                <c:pt idx="141">
                  <c:v>20-Dec</c:v>
                </c:pt>
                <c:pt idx="142">
                  <c:v>27-Dec</c:v>
                </c:pt>
                <c:pt idx="143">
                  <c:v>3-Jan</c:v>
                </c:pt>
                <c:pt idx="144">
                  <c:v>Jan '13</c:v>
                </c:pt>
                <c:pt idx="145">
                  <c:v>Jan '13</c:v>
                </c:pt>
                <c:pt idx="146">
                  <c:v>Jan '13</c:v>
                </c:pt>
                <c:pt idx="147">
                  <c:v>31-Jan</c:v>
                </c:pt>
                <c:pt idx="148">
                  <c:v>7-Feb</c:v>
                </c:pt>
                <c:pt idx="149">
                  <c:v>14-Feb</c:v>
                </c:pt>
                <c:pt idx="150">
                  <c:v>21-Feb</c:v>
                </c:pt>
                <c:pt idx="151">
                  <c:v>28-Feb</c:v>
                </c:pt>
                <c:pt idx="152">
                  <c:v>7-Mar</c:v>
                </c:pt>
                <c:pt idx="153">
                  <c:v>14-Mar</c:v>
                </c:pt>
                <c:pt idx="154">
                  <c:v>21-Mar</c:v>
                </c:pt>
                <c:pt idx="155">
                  <c:v>28-Mar</c:v>
                </c:pt>
                <c:pt idx="156">
                  <c:v>4-Apr</c:v>
                </c:pt>
                <c:pt idx="157">
                  <c:v>11-Apr</c:v>
                </c:pt>
                <c:pt idx="158">
                  <c:v>18-Apr</c:v>
                </c:pt>
                <c:pt idx="159">
                  <c:v>25-Apr</c:v>
                </c:pt>
                <c:pt idx="160">
                  <c:v>2-May</c:v>
                </c:pt>
                <c:pt idx="161">
                  <c:v>9-May</c:v>
                </c:pt>
                <c:pt idx="162">
                  <c:v>16-May</c:v>
                </c:pt>
                <c:pt idx="163">
                  <c:v>23-May</c:v>
                </c:pt>
                <c:pt idx="164">
                  <c:v>30-May</c:v>
                </c:pt>
                <c:pt idx="165">
                  <c:v>6-Jun</c:v>
                </c:pt>
                <c:pt idx="166">
                  <c:v>13-Jun</c:v>
                </c:pt>
                <c:pt idx="167">
                  <c:v>20-Jun</c:v>
                </c:pt>
                <c:pt idx="168">
                  <c:v>27-Jun</c:v>
                </c:pt>
                <c:pt idx="169">
                  <c:v>4-Jul</c:v>
                </c:pt>
                <c:pt idx="170">
                  <c:v>11-Jul</c:v>
                </c:pt>
                <c:pt idx="171">
                  <c:v>18-Jul</c:v>
                </c:pt>
                <c:pt idx="172">
                  <c:v>25-Jul</c:v>
                </c:pt>
                <c:pt idx="173">
                  <c:v>1-Aug</c:v>
                </c:pt>
                <c:pt idx="174">
                  <c:v>8-Aug</c:v>
                </c:pt>
                <c:pt idx="175">
                  <c:v>15-Aug</c:v>
                </c:pt>
                <c:pt idx="176">
                  <c:v>22-Aug</c:v>
                </c:pt>
                <c:pt idx="177">
                  <c:v>29-Aug</c:v>
                </c:pt>
                <c:pt idx="178">
                  <c:v>5-Sep</c:v>
                </c:pt>
                <c:pt idx="179">
                  <c:v>12-Sep</c:v>
                </c:pt>
                <c:pt idx="180">
                  <c:v>19-Sep</c:v>
                </c:pt>
                <c:pt idx="181">
                  <c:v>26-Sep</c:v>
                </c:pt>
                <c:pt idx="182">
                  <c:v>3-Oct</c:v>
                </c:pt>
                <c:pt idx="183">
                  <c:v>10-Oct</c:v>
                </c:pt>
                <c:pt idx="184">
                  <c:v>17-Oct</c:v>
                </c:pt>
                <c:pt idx="185">
                  <c:v>24-Oct</c:v>
                </c:pt>
                <c:pt idx="186">
                  <c:v>31-Oct</c:v>
                </c:pt>
                <c:pt idx="187">
                  <c:v>7-Nov</c:v>
                </c:pt>
                <c:pt idx="188">
                  <c:v>14-Nov</c:v>
                </c:pt>
                <c:pt idx="189">
                  <c:v>21-Nov</c:v>
                </c:pt>
                <c:pt idx="190">
                  <c:v>28-Nov</c:v>
                </c:pt>
                <c:pt idx="191">
                  <c:v>5-Dec</c:v>
                </c:pt>
                <c:pt idx="192">
                  <c:v>12-Dec</c:v>
                </c:pt>
                <c:pt idx="193">
                  <c:v>19-Dec</c:v>
                </c:pt>
                <c:pt idx="194">
                  <c:v>26-Dec</c:v>
                </c:pt>
                <c:pt idx="195">
                  <c:v>2-Jan</c:v>
                </c:pt>
                <c:pt idx="196">
                  <c:v>9-Jan</c:v>
                </c:pt>
                <c:pt idx="197">
                  <c:v>16-Jan</c:v>
                </c:pt>
                <c:pt idx="198">
                  <c:v>Jan 2014</c:v>
                </c:pt>
                <c:pt idx="199">
                  <c:v>Jan '14</c:v>
                </c:pt>
                <c:pt idx="200">
                  <c:v>Feb '14</c:v>
                </c:pt>
                <c:pt idx="201">
                  <c:v>13-Feb</c:v>
                </c:pt>
                <c:pt idx="202">
                  <c:v>Feb '14</c:v>
                </c:pt>
                <c:pt idx="203">
                  <c:v>27-Feb</c:v>
                </c:pt>
                <c:pt idx="204">
                  <c:v>6-Mar</c:v>
                </c:pt>
                <c:pt idx="205">
                  <c:v>13-Mar</c:v>
                </c:pt>
                <c:pt idx="206">
                  <c:v>20-Mar</c:v>
                </c:pt>
                <c:pt idx="207">
                  <c:v>27-Mar</c:v>
                </c:pt>
                <c:pt idx="208">
                  <c:v>3-Apr</c:v>
                </c:pt>
                <c:pt idx="209">
                  <c:v>10-Apr</c:v>
                </c:pt>
                <c:pt idx="210">
                  <c:v>17-Apr</c:v>
                </c:pt>
                <c:pt idx="211">
                  <c:v>24-Apr</c:v>
                </c:pt>
                <c:pt idx="212">
                  <c:v>1-May</c:v>
                </c:pt>
                <c:pt idx="213">
                  <c:v>8-May</c:v>
                </c:pt>
                <c:pt idx="214">
                  <c:v>15-May</c:v>
                </c:pt>
                <c:pt idx="215">
                  <c:v>22-May</c:v>
                </c:pt>
                <c:pt idx="216">
                  <c:v>29-May</c:v>
                </c:pt>
                <c:pt idx="217">
                  <c:v>5-Jun</c:v>
                </c:pt>
                <c:pt idx="218">
                  <c:v>12-Jun</c:v>
                </c:pt>
                <c:pt idx="219">
                  <c:v>19-Jun</c:v>
                </c:pt>
                <c:pt idx="220">
                  <c:v>26-Jun</c:v>
                </c:pt>
                <c:pt idx="221">
                  <c:v>3-Jul</c:v>
                </c:pt>
                <c:pt idx="222">
                  <c:v>10-Jul</c:v>
                </c:pt>
                <c:pt idx="223">
                  <c:v>17-Jul</c:v>
                </c:pt>
                <c:pt idx="224">
                  <c:v>24-Jul</c:v>
                </c:pt>
                <c:pt idx="225">
                  <c:v>31-Jul</c:v>
                </c:pt>
                <c:pt idx="226">
                  <c:v>7-Aug</c:v>
                </c:pt>
                <c:pt idx="227">
                  <c:v>14-Aug</c:v>
                </c:pt>
                <c:pt idx="228">
                  <c:v>21-Aug</c:v>
                </c:pt>
                <c:pt idx="229">
                  <c:v>28-Aug</c:v>
                </c:pt>
                <c:pt idx="230">
                  <c:v>4-Sep</c:v>
                </c:pt>
                <c:pt idx="231">
                  <c:v>11-Sep</c:v>
                </c:pt>
                <c:pt idx="232">
                  <c:v>18-Sep</c:v>
                </c:pt>
                <c:pt idx="233">
                  <c:v>25-Sep</c:v>
                </c:pt>
                <c:pt idx="234">
                  <c:v>2-Oct</c:v>
                </c:pt>
                <c:pt idx="235">
                  <c:v>9-Oct</c:v>
                </c:pt>
                <c:pt idx="236">
                  <c:v>16-Oct</c:v>
                </c:pt>
                <c:pt idx="237">
                  <c:v>23-Oct</c:v>
                </c:pt>
                <c:pt idx="238">
                  <c:v>30-Oct</c:v>
                </c:pt>
                <c:pt idx="239">
                  <c:v>6-Nov</c:v>
                </c:pt>
                <c:pt idx="240">
                  <c:v>13-Nov</c:v>
                </c:pt>
                <c:pt idx="241">
                  <c:v>20-Nov</c:v>
                </c:pt>
                <c:pt idx="242">
                  <c:v>27-Nov</c:v>
                </c:pt>
                <c:pt idx="243">
                  <c:v>4-Dec</c:v>
                </c:pt>
                <c:pt idx="244">
                  <c:v>11-Dec</c:v>
                </c:pt>
                <c:pt idx="245">
                  <c:v>18-Dec</c:v>
                </c:pt>
                <c:pt idx="246">
                  <c:v>25-Dec</c:v>
                </c:pt>
                <c:pt idx="247">
                  <c:v>Jan '15</c:v>
                </c:pt>
                <c:pt idx="248">
                  <c:v>8-Jan</c:v>
                </c:pt>
                <c:pt idx="249">
                  <c:v>15-Jan</c:v>
                </c:pt>
                <c:pt idx="250">
                  <c:v>Jan '15</c:v>
                </c:pt>
                <c:pt idx="251">
                  <c:v>29-Jan</c:v>
                </c:pt>
                <c:pt idx="252">
                  <c:v>5-Feb</c:v>
                </c:pt>
                <c:pt idx="253">
                  <c:v>12-Feb</c:v>
                </c:pt>
                <c:pt idx="254">
                  <c:v>19-Feb</c:v>
                </c:pt>
                <c:pt idx="255">
                  <c:v>26-Feb</c:v>
                </c:pt>
                <c:pt idx="256">
                  <c:v>5-Mar</c:v>
                </c:pt>
                <c:pt idx="257">
                  <c:v>12-Mar</c:v>
                </c:pt>
                <c:pt idx="258">
                  <c:v>19-Mar</c:v>
                </c:pt>
                <c:pt idx="259">
                  <c:v>26-Mar</c:v>
                </c:pt>
                <c:pt idx="260">
                  <c:v>2-Apr</c:v>
                </c:pt>
                <c:pt idx="261">
                  <c:v>9-Apr</c:v>
                </c:pt>
                <c:pt idx="262">
                  <c:v>16-Apr</c:v>
                </c:pt>
                <c:pt idx="263">
                  <c:v>23-Apr</c:v>
                </c:pt>
                <c:pt idx="264">
                  <c:v>30-Apr</c:v>
                </c:pt>
              </c:strCache>
            </c:strRef>
          </c:cat>
          <c:val>
            <c:numRef>
              <c:f>'crops vs DAP'!$H$76:$H$340</c:f>
              <c:numCache>
                <c:formatCode>General</c:formatCode>
                <c:ptCount val="265"/>
                <c:pt idx="246">
                  <c:v>1020</c:v>
                </c:pt>
                <c:pt idx="247">
                  <c:v>1020</c:v>
                </c:pt>
                <c:pt idx="248">
                  <c:v>1020</c:v>
                </c:pt>
                <c:pt idx="249">
                  <c:v>1050</c:v>
                </c:pt>
                <c:pt idx="250">
                  <c:v>1050</c:v>
                </c:pt>
                <c:pt idx="251">
                  <c:v>1050</c:v>
                </c:pt>
                <c:pt idx="252">
                  <c:v>1200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927096"/>
        <c:axId val="289923568"/>
      </c:lineChart>
      <c:catAx>
        <c:axId val="289925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</c:spPr>
        <c:txPr>
          <a:bodyPr rot="-2700000"/>
          <a:lstStyle/>
          <a:p>
            <a:pPr>
              <a:defRPr sz="1400"/>
            </a:pPr>
            <a:endParaRPr lang="en-US"/>
          </a:p>
        </c:txPr>
        <c:crossAx val="289926704"/>
        <c:crosses val="autoZero"/>
        <c:auto val="1"/>
        <c:lblAlgn val="ctr"/>
        <c:lblOffset val="100"/>
        <c:tickLblSkip val="8"/>
        <c:tickMarkSkip val="8"/>
        <c:noMultiLvlLbl val="0"/>
      </c:catAx>
      <c:valAx>
        <c:axId val="289926704"/>
        <c:scaling>
          <c:orientation val="minMax"/>
          <c:max val="825"/>
          <c:min val="25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s-ES" sz="1200"/>
                  <a:t>$pt fob Tampa</a:t>
                </a:r>
                <a:r>
                  <a:rPr lang="es-ES" sz="1200" baseline="0"/>
                  <a:t> </a:t>
                </a:r>
              </a:p>
              <a:p>
                <a:pPr>
                  <a:defRPr sz="1200"/>
                </a:pPr>
                <a:r>
                  <a:rPr lang="es-ES" sz="1200" baseline="0"/>
                  <a:t>CME Corn c/bu</a:t>
                </a:r>
                <a:endParaRPr lang="es-ES" sz="1200"/>
              </a:p>
            </c:rich>
          </c:tx>
          <c:layout>
            <c:manualLayout>
              <c:xMode val="edge"/>
              <c:yMode val="edge"/>
              <c:x val="5.5665999201890894E-2"/>
              <c:y val="1.974126654441857E-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9925920"/>
        <c:crosses val="autoZero"/>
        <c:crossBetween val="between"/>
        <c:majorUnit val="50"/>
      </c:valAx>
      <c:valAx>
        <c:axId val="289923568"/>
        <c:scaling>
          <c:orientation val="minMax"/>
          <c:max val="1900"/>
          <c:min val="60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s-ES" sz="1200"/>
                  <a:t>Soybeans</a:t>
                </a:r>
                <a:r>
                  <a:rPr lang="es-ES" sz="1200" baseline="0"/>
                  <a:t> </a:t>
                </a:r>
              </a:p>
              <a:p>
                <a:pPr>
                  <a:defRPr sz="1200"/>
                </a:pPr>
                <a:r>
                  <a:rPr lang="es-ES" sz="1200" baseline="0"/>
                  <a:t>cents/bu</a:t>
                </a:r>
                <a:endParaRPr lang="es-ES" sz="1200"/>
              </a:p>
            </c:rich>
          </c:tx>
          <c:layout>
            <c:manualLayout>
              <c:xMode val="edge"/>
              <c:yMode val="edge"/>
              <c:x val="0.88994441308299432"/>
              <c:y val="1.7425460945936003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89927096"/>
        <c:crosses val="max"/>
        <c:crossBetween val="between"/>
      </c:valAx>
      <c:catAx>
        <c:axId val="2899270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9923568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1043533879433851"/>
          <c:y val="0.71177336342979558"/>
          <c:w val="0.42797132410497757"/>
          <c:h val="0.1250254285412827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zh-CN" altLang="en-US" sz="2000" dirty="0" smtClean="0">
                <a:effectLst/>
              </a:rPr>
              <a:t>经验表明：</a:t>
            </a:r>
            <a:r>
              <a:rPr lang="en-US" altLang="zh-CN" sz="2000" dirty="0" smtClean="0">
                <a:effectLst/>
              </a:rPr>
              <a:t>DAP</a:t>
            </a:r>
            <a:r>
              <a:rPr lang="zh-CN" altLang="en-US" sz="2000" dirty="0" smtClean="0">
                <a:effectLst/>
              </a:rPr>
              <a:t>价格的上涨期更多的处在中国的低关税期</a:t>
            </a:r>
            <a:endParaRPr lang="es-ES" sz="2000" dirty="0">
              <a:effectLst/>
            </a:endParaRPr>
          </a:p>
        </c:rich>
      </c:tx>
      <c:layout>
        <c:manualLayout>
          <c:xMode val="edge"/>
          <c:yMode val="edge"/>
          <c:x val="0.18545665428537161"/>
          <c:y val="1.05872253981950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3296362562443554E-2"/>
          <c:y val="0.1213693536595597"/>
          <c:w val="0.84392654195768146"/>
          <c:h val="0.74833980512709908"/>
        </c:manualLayout>
      </c:layout>
      <c:lineChart>
        <c:grouping val="standard"/>
        <c:varyColors val="0"/>
        <c:ser>
          <c:idx val="1"/>
          <c:order val="1"/>
          <c:tx>
            <c:strRef>
              <c:f>'china tax charts'!$D$6</c:f>
              <c:strCache>
                <c:ptCount val="1"/>
                <c:pt idx="0">
                  <c:v>Export tax 2015 +RMB 100pt   2014: Hi 15% + $8/t   Lo +$8pt, equiv 2%)</c:v>
                </c:pt>
              </c:strCache>
            </c:strRef>
          </c:tx>
          <c:spPr>
            <a:ln w="2540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'china tax charts'!$B$37:$B$364</c:f>
              <c:strCache>
                <c:ptCount val="328"/>
                <c:pt idx="0">
                  <c:v>July 2009</c:v>
                </c:pt>
                <c:pt idx="1">
                  <c:v>9-Jul</c:v>
                </c:pt>
                <c:pt idx="2">
                  <c:v>16-Jul</c:v>
                </c:pt>
                <c:pt idx="3">
                  <c:v>23-Jul</c:v>
                </c:pt>
                <c:pt idx="4">
                  <c:v>30-Jul</c:v>
                </c:pt>
                <c:pt idx="5">
                  <c:v>6-Aug</c:v>
                </c:pt>
                <c:pt idx="6">
                  <c:v>13-Aug</c:v>
                </c:pt>
                <c:pt idx="7">
                  <c:v>20-Aug</c:v>
                </c:pt>
                <c:pt idx="8">
                  <c:v>27-Aug</c:v>
                </c:pt>
                <c:pt idx="9">
                  <c:v>3-Sep</c:v>
                </c:pt>
                <c:pt idx="10">
                  <c:v>10-Sep</c:v>
                </c:pt>
                <c:pt idx="11">
                  <c:v>17-Sep</c:v>
                </c:pt>
                <c:pt idx="12">
                  <c:v>24-Sep</c:v>
                </c:pt>
                <c:pt idx="13">
                  <c:v>1-Oct</c:v>
                </c:pt>
                <c:pt idx="14">
                  <c:v>8-Oct</c:v>
                </c:pt>
                <c:pt idx="15">
                  <c:v>15-Oct</c:v>
                </c:pt>
                <c:pt idx="16">
                  <c:v>22-Oct</c:v>
                </c:pt>
                <c:pt idx="17">
                  <c:v>29-Oct</c:v>
                </c:pt>
                <c:pt idx="18">
                  <c:v>5-Nov</c:v>
                </c:pt>
                <c:pt idx="19">
                  <c:v>12-Nov</c:v>
                </c:pt>
                <c:pt idx="20">
                  <c:v>19-Nov</c:v>
                </c:pt>
                <c:pt idx="21">
                  <c:v>26-Nov</c:v>
                </c:pt>
                <c:pt idx="22">
                  <c:v>3-Dec</c:v>
                </c:pt>
                <c:pt idx="23">
                  <c:v>10-Dec</c:v>
                </c:pt>
                <c:pt idx="24">
                  <c:v>17-Dec</c:v>
                </c:pt>
                <c:pt idx="25">
                  <c:v>24-Dec</c:v>
                </c:pt>
                <c:pt idx="26">
                  <c:v>31-Dec</c:v>
                </c:pt>
                <c:pt idx="27">
                  <c:v>7-Jan</c:v>
                </c:pt>
                <c:pt idx="28">
                  <c:v>Jan '10</c:v>
                </c:pt>
                <c:pt idx="29">
                  <c:v>21-Jan</c:v>
                </c:pt>
                <c:pt idx="30">
                  <c:v>Jan 10</c:v>
                </c:pt>
                <c:pt idx="31">
                  <c:v>4-Feb</c:v>
                </c:pt>
                <c:pt idx="32">
                  <c:v>11-Feb</c:v>
                </c:pt>
                <c:pt idx="33">
                  <c:v>18-Feb</c:v>
                </c:pt>
                <c:pt idx="34">
                  <c:v>Feb '10</c:v>
                </c:pt>
                <c:pt idx="35">
                  <c:v>4-Mar</c:v>
                </c:pt>
                <c:pt idx="36">
                  <c:v>11-Mar</c:v>
                </c:pt>
                <c:pt idx="37">
                  <c:v>18-Mar</c:v>
                </c:pt>
                <c:pt idx="38">
                  <c:v>25-Mar</c:v>
                </c:pt>
                <c:pt idx="39">
                  <c:v>1-Apr</c:v>
                </c:pt>
                <c:pt idx="40">
                  <c:v>8-Apr</c:v>
                </c:pt>
                <c:pt idx="41">
                  <c:v>15-Apr</c:v>
                </c:pt>
                <c:pt idx="42">
                  <c:v>22-Apr</c:v>
                </c:pt>
                <c:pt idx="43">
                  <c:v>29-Apr</c:v>
                </c:pt>
                <c:pt idx="44">
                  <c:v>6-May</c:v>
                </c:pt>
                <c:pt idx="45">
                  <c:v>13-May</c:v>
                </c:pt>
                <c:pt idx="46">
                  <c:v>20-May</c:v>
                </c:pt>
                <c:pt idx="47">
                  <c:v>27-May</c:v>
                </c:pt>
                <c:pt idx="48">
                  <c:v>3-Jun</c:v>
                </c:pt>
                <c:pt idx="49">
                  <c:v>10-Jun</c:v>
                </c:pt>
                <c:pt idx="50">
                  <c:v>17-Jun</c:v>
                </c:pt>
                <c:pt idx="51">
                  <c:v>24-Jun</c:v>
                </c:pt>
                <c:pt idx="52">
                  <c:v>1-Jul</c:v>
                </c:pt>
                <c:pt idx="53">
                  <c:v>8-Jul</c:v>
                </c:pt>
                <c:pt idx="54">
                  <c:v>15-Jul</c:v>
                </c:pt>
                <c:pt idx="55">
                  <c:v>22-Jul</c:v>
                </c:pt>
                <c:pt idx="56">
                  <c:v>29-Jul</c:v>
                </c:pt>
                <c:pt idx="57">
                  <c:v>5-Aug</c:v>
                </c:pt>
                <c:pt idx="58">
                  <c:v>12-Aug</c:v>
                </c:pt>
                <c:pt idx="59">
                  <c:v>19-Aug</c:v>
                </c:pt>
                <c:pt idx="60">
                  <c:v>26-Aug</c:v>
                </c:pt>
                <c:pt idx="61">
                  <c:v>2-Sep</c:v>
                </c:pt>
                <c:pt idx="62">
                  <c:v>9-Sep</c:v>
                </c:pt>
                <c:pt idx="63">
                  <c:v>16-Sep</c:v>
                </c:pt>
                <c:pt idx="64">
                  <c:v>23-Sep</c:v>
                </c:pt>
                <c:pt idx="65">
                  <c:v>30-Sep</c:v>
                </c:pt>
                <c:pt idx="66">
                  <c:v>7-Oct</c:v>
                </c:pt>
                <c:pt idx="67">
                  <c:v>14-Oct</c:v>
                </c:pt>
                <c:pt idx="68">
                  <c:v>21-Oct</c:v>
                </c:pt>
                <c:pt idx="69">
                  <c:v>28-Oct</c:v>
                </c:pt>
                <c:pt idx="70">
                  <c:v>4-Nov</c:v>
                </c:pt>
                <c:pt idx="71">
                  <c:v>11-Nov</c:v>
                </c:pt>
                <c:pt idx="72">
                  <c:v>18-Nov</c:v>
                </c:pt>
                <c:pt idx="73">
                  <c:v>25-Nov</c:v>
                </c:pt>
                <c:pt idx="74">
                  <c:v>2-Dec</c:v>
                </c:pt>
                <c:pt idx="75">
                  <c:v>9-Dec</c:v>
                </c:pt>
                <c:pt idx="76">
                  <c:v>16-Dec</c:v>
                </c:pt>
                <c:pt idx="77">
                  <c:v>23-Dec</c:v>
                </c:pt>
                <c:pt idx="78">
                  <c:v>30-Dec</c:v>
                </c:pt>
                <c:pt idx="79">
                  <c:v>Jan 11</c:v>
                </c:pt>
                <c:pt idx="80">
                  <c:v>Jan 11</c:v>
                </c:pt>
                <c:pt idx="81">
                  <c:v>20-Jan</c:v>
                </c:pt>
                <c:pt idx="82">
                  <c:v>Jan 11</c:v>
                </c:pt>
                <c:pt idx="83">
                  <c:v>3-Feb</c:v>
                </c:pt>
                <c:pt idx="84">
                  <c:v>Feb '11</c:v>
                </c:pt>
                <c:pt idx="85">
                  <c:v>17-Feb</c:v>
                </c:pt>
                <c:pt idx="86">
                  <c:v>Feb '11</c:v>
                </c:pt>
                <c:pt idx="87">
                  <c:v>3-Mar</c:v>
                </c:pt>
                <c:pt idx="88">
                  <c:v>10-Mar</c:v>
                </c:pt>
                <c:pt idx="89">
                  <c:v>17-Mar</c:v>
                </c:pt>
                <c:pt idx="90">
                  <c:v>24-Mar</c:v>
                </c:pt>
                <c:pt idx="91">
                  <c:v>31-Mar</c:v>
                </c:pt>
                <c:pt idx="92">
                  <c:v>7-Apr</c:v>
                </c:pt>
                <c:pt idx="93">
                  <c:v>14-Apr</c:v>
                </c:pt>
                <c:pt idx="94">
                  <c:v>21-Apr</c:v>
                </c:pt>
                <c:pt idx="95">
                  <c:v>28-Apr</c:v>
                </c:pt>
                <c:pt idx="96">
                  <c:v>5-May</c:v>
                </c:pt>
                <c:pt idx="97">
                  <c:v>12-May</c:v>
                </c:pt>
                <c:pt idx="98">
                  <c:v>19-May</c:v>
                </c:pt>
                <c:pt idx="99">
                  <c:v>26-May</c:v>
                </c:pt>
                <c:pt idx="100">
                  <c:v>2-Jun</c:v>
                </c:pt>
                <c:pt idx="101">
                  <c:v>9-Jun</c:v>
                </c:pt>
                <c:pt idx="102">
                  <c:v>16-Jun</c:v>
                </c:pt>
                <c:pt idx="103">
                  <c:v>23-Jun</c:v>
                </c:pt>
                <c:pt idx="104">
                  <c:v>30-Jun</c:v>
                </c:pt>
                <c:pt idx="105">
                  <c:v>7-Jul</c:v>
                </c:pt>
                <c:pt idx="106">
                  <c:v>14-Jul</c:v>
                </c:pt>
                <c:pt idx="107">
                  <c:v>21-Jul</c:v>
                </c:pt>
                <c:pt idx="108">
                  <c:v>28-Jul</c:v>
                </c:pt>
                <c:pt idx="109">
                  <c:v>4-Aug</c:v>
                </c:pt>
                <c:pt idx="110">
                  <c:v>11-Aug</c:v>
                </c:pt>
                <c:pt idx="111">
                  <c:v>18-Aug</c:v>
                </c:pt>
                <c:pt idx="112">
                  <c:v>25-Aug</c:v>
                </c:pt>
                <c:pt idx="113">
                  <c:v>1-Sep</c:v>
                </c:pt>
                <c:pt idx="114">
                  <c:v>8-Sep</c:v>
                </c:pt>
                <c:pt idx="115">
                  <c:v>15-Sep</c:v>
                </c:pt>
                <c:pt idx="116">
                  <c:v>22-Sep</c:v>
                </c:pt>
                <c:pt idx="117">
                  <c:v>29-Sep</c:v>
                </c:pt>
                <c:pt idx="118">
                  <c:v>6-Oct</c:v>
                </c:pt>
                <c:pt idx="119">
                  <c:v>13-Oct</c:v>
                </c:pt>
                <c:pt idx="120">
                  <c:v>20-Oct</c:v>
                </c:pt>
                <c:pt idx="121">
                  <c:v>27-Oct</c:v>
                </c:pt>
                <c:pt idx="122">
                  <c:v>3-Nov</c:v>
                </c:pt>
                <c:pt idx="123">
                  <c:v>10-Nov</c:v>
                </c:pt>
                <c:pt idx="124">
                  <c:v>17-Nov</c:v>
                </c:pt>
                <c:pt idx="125">
                  <c:v>24-Nov</c:v>
                </c:pt>
                <c:pt idx="126">
                  <c:v>1-Dec</c:v>
                </c:pt>
                <c:pt idx="127">
                  <c:v>8-Dec</c:v>
                </c:pt>
                <c:pt idx="128">
                  <c:v>15-Dec</c:v>
                </c:pt>
                <c:pt idx="129">
                  <c:v>22-Dec</c:v>
                </c:pt>
                <c:pt idx="130">
                  <c:v>29-Dec</c:v>
                </c:pt>
                <c:pt idx="131">
                  <c:v>5-Jan</c:v>
                </c:pt>
                <c:pt idx="132">
                  <c:v>12-Jan</c:v>
                </c:pt>
                <c:pt idx="133">
                  <c:v>19-Jan</c:v>
                </c:pt>
                <c:pt idx="134">
                  <c:v>Jan '12</c:v>
                </c:pt>
                <c:pt idx="135">
                  <c:v>2-Feb</c:v>
                </c:pt>
                <c:pt idx="136">
                  <c:v>Feb '12</c:v>
                </c:pt>
                <c:pt idx="137">
                  <c:v>16-Feb</c:v>
                </c:pt>
                <c:pt idx="138">
                  <c:v>23-Feb</c:v>
                </c:pt>
                <c:pt idx="139">
                  <c:v>1-Mar</c:v>
                </c:pt>
                <c:pt idx="140">
                  <c:v>8-Mar</c:v>
                </c:pt>
                <c:pt idx="141">
                  <c:v>15-Mar</c:v>
                </c:pt>
                <c:pt idx="142">
                  <c:v>22-Mar</c:v>
                </c:pt>
                <c:pt idx="143">
                  <c:v>29-Mar</c:v>
                </c:pt>
                <c:pt idx="144">
                  <c:v>5-Apr</c:v>
                </c:pt>
                <c:pt idx="145">
                  <c:v>12-Apr</c:v>
                </c:pt>
                <c:pt idx="146">
                  <c:v>19-Apr</c:v>
                </c:pt>
                <c:pt idx="147">
                  <c:v>26-Apr</c:v>
                </c:pt>
                <c:pt idx="148">
                  <c:v>3-May</c:v>
                </c:pt>
                <c:pt idx="149">
                  <c:v>10-May</c:v>
                </c:pt>
                <c:pt idx="150">
                  <c:v>17-May</c:v>
                </c:pt>
                <c:pt idx="151">
                  <c:v>24-May</c:v>
                </c:pt>
                <c:pt idx="152">
                  <c:v>31-May</c:v>
                </c:pt>
                <c:pt idx="153">
                  <c:v>7-Jun</c:v>
                </c:pt>
                <c:pt idx="154">
                  <c:v>14-Jun</c:v>
                </c:pt>
                <c:pt idx="155">
                  <c:v>21-Jun</c:v>
                </c:pt>
                <c:pt idx="156">
                  <c:v>28-Jun</c:v>
                </c:pt>
                <c:pt idx="157">
                  <c:v>5-Jul</c:v>
                </c:pt>
                <c:pt idx="158">
                  <c:v>12-Jul</c:v>
                </c:pt>
                <c:pt idx="159">
                  <c:v>19-Jul</c:v>
                </c:pt>
                <c:pt idx="160">
                  <c:v>26-Jul</c:v>
                </c:pt>
                <c:pt idx="161">
                  <c:v>2-Aug</c:v>
                </c:pt>
                <c:pt idx="162">
                  <c:v>9-Aug</c:v>
                </c:pt>
                <c:pt idx="163">
                  <c:v>16-Aug</c:v>
                </c:pt>
                <c:pt idx="164">
                  <c:v>23-Aug</c:v>
                </c:pt>
                <c:pt idx="165">
                  <c:v>30-Aug</c:v>
                </c:pt>
                <c:pt idx="166">
                  <c:v>6-Sep</c:v>
                </c:pt>
                <c:pt idx="167">
                  <c:v>13-Sep</c:v>
                </c:pt>
                <c:pt idx="168">
                  <c:v>20-Sep</c:v>
                </c:pt>
                <c:pt idx="169">
                  <c:v>27-Sep</c:v>
                </c:pt>
                <c:pt idx="170">
                  <c:v>4-Oct</c:v>
                </c:pt>
                <c:pt idx="171">
                  <c:v>11-Oct</c:v>
                </c:pt>
                <c:pt idx="172">
                  <c:v>18-Oct</c:v>
                </c:pt>
                <c:pt idx="173">
                  <c:v>25-Oct</c:v>
                </c:pt>
                <c:pt idx="174">
                  <c:v>1-Nov</c:v>
                </c:pt>
                <c:pt idx="175">
                  <c:v>8-Nov</c:v>
                </c:pt>
                <c:pt idx="176">
                  <c:v>15-Nov</c:v>
                </c:pt>
                <c:pt idx="177">
                  <c:v>22-Nov</c:v>
                </c:pt>
                <c:pt idx="178">
                  <c:v>29-Nov</c:v>
                </c:pt>
                <c:pt idx="179">
                  <c:v>6-Dec</c:v>
                </c:pt>
                <c:pt idx="180">
                  <c:v>13-Dec</c:v>
                </c:pt>
                <c:pt idx="181">
                  <c:v>20-Dec</c:v>
                </c:pt>
                <c:pt idx="182">
                  <c:v>27-Dec</c:v>
                </c:pt>
                <c:pt idx="183">
                  <c:v>3-Jan</c:v>
                </c:pt>
                <c:pt idx="184">
                  <c:v>Jan '13</c:v>
                </c:pt>
                <c:pt idx="185">
                  <c:v>17-Jan</c:v>
                </c:pt>
                <c:pt idx="186">
                  <c:v>24-Jan</c:v>
                </c:pt>
                <c:pt idx="187">
                  <c:v>31-Jan</c:v>
                </c:pt>
                <c:pt idx="188">
                  <c:v>7-Feb</c:v>
                </c:pt>
                <c:pt idx="189">
                  <c:v>14-Feb</c:v>
                </c:pt>
                <c:pt idx="190">
                  <c:v>21-Feb</c:v>
                </c:pt>
                <c:pt idx="191">
                  <c:v>28-Feb</c:v>
                </c:pt>
                <c:pt idx="192">
                  <c:v>7-Mar</c:v>
                </c:pt>
                <c:pt idx="193">
                  <c:v>14-Mar</c:v>
                </c:pt>
                <c:pt idx="194">
                  <c:v>21-Mar</c:v>
                </c:pt>
                <c:pt idx="195">
                  <c:v>28-Mar</c:v>
                </c:pt>
                <c:pt idx="196">
                  <c:v>4-Apr</c:v>
                </c:pt>
                <c:pt idx="197">
                  <c:v>11-Apr</c:v>
                </c:pt>
                <c:pt idx="198">
                  <c:v>18-Apr</c:v>
                </c:pt>
                <c:pt idx="199">
                  <c:v>25-Apr</c:v>
                </c:pt>
                <c:pt idx="200">
                  <c:v>2-May</c:v>
                </c:pt>
                <c:pt idx="201">
                  <c:v>9-May</c:v>
                </c:pt>
                <c:pt idx="202">
                  <c:v>16-May</c:v>
                </c:pt>
                <c:pt idx="203">
                  <c:v>23-May</c:v>
                </c:pt>
                <c:pt idx="204">
                  <c:v>30-May</c:v>
                </c:pt>
                <c:pt idx="205">
                  <c:v>6-Jun</c:v>
                </c:pt>
                <c:pt idx="206">
                  <c:v>13-Jun</c:v>
                </c:pt>
                <c:pt idx="207">
                  <c:v>20-Jun</c:v>
                </c:pt>
                <c:pt idx="208">
                  <c:v>27-Jun</c:v>
                </c:pt>
                <c:pt idx="209">
                  <c:v>4-Jul</c:v>
                </c:pt>
                <c:pt idx="210">
                  <c:v>11-Jul</c:v>
                </c:pt>
                <c:pt idx="211">
                  <c:v>18-Jul</c:v>
                </c:pt>
                <c:pt idx="212">
                  <c:v>25-Jul</c:v>
                </c:pt>
                <c:pt idx="213">
                  <c:v>1-Aug</c:v>
                </c:pt>
                <c:pt idx="214">
                  <c:v>8-Aug</c:v>
                </c:pt>
                <c:pt idx="215">
                  <c:v>15-Aug</c:v>
                </c:pt>
                <c:pt idx="216">
                  <c:v>22-Aug</c:v>
                </c:pt>
                <c:pt idx="217">
                  <c:v>29-Aug</c:v>
                </c:pt>
                <c:pt idx="218">
                  <c:v>5-Sep</c:v>
                </c:pt>
                <c:pt idx="219">
                  <c:v>12-Sep</c:v>
                </c:pt>
                <c:pt idx="220">
                  <c:v>19-Sep</c:v>
                </c:pt>
                <c:pt idx="221">
                  <c:v>26-Sep</c:v>
                </c:pt>
                <c:pt idx="222">
                  <c:v>3-Oct</c:v>
                </c:pt>
                <c:pt idx="223">
                  <c:v>10-Oct</c:v>
                </c:pt>
                <c:pt idx="224">
                  <c:v>17-Oct</c:v>
                </c:pt>
                <c:pt idx="225">
                  <c:v>24-Oct</c:v>
                </c:pt>
                <c:pt idx="226">
                  <c:v>31-Oct</c:v>
                </c:pt>
                <c:pt idx="227">
                  <c:v>7-Nov</c:v>
                </c:pt>
                <c:pt idx="228">
                  <c:v>14-Nov</c:v>
                </c:pt>
                <c:pt idx="229">
                  <c:v>21-Nov</c:v>
                </c:pt>
                <c:pt idx="230">
                  <c:v>28-Nov</c:v>
                </c:pt>
                <c:pt idx="231">
                  <c:v>5-Dec</c:v>
                </c:pt>
                <c:pt idx="232">
                  <c:v>12-Dec</c:v>
                </c:pt>
                <c:pt idx="233">
                  <c:v>19-Dec</c:v>
                </c:pt>
                <c:pt idx="234">
                  <c:v>26-Dec</c:v>
                </c:pt>
                <c:pt idx="235">
                  <c:v>2-Jan</c:v>
                </c:pt>
                <c:pt idx="236">
                  <c:v>9-Jan</c:v>
                </c:pt>
                <c:pt idx="237">
                  <c:v>16-Jan</c:v>
                </c:pt>
                <c:pt idx="238">
                  <c:v>23-Jan</c:v>
                </c:pt>
                <c:pt idx="239">
                  <c:v>30-Jan</c:v>
                </c:pt>
                <c:pt idx="240">
                  <c:v>Feb '14</c:v>
                </c:pt>
                <c:pt idx="241">
                  <c:v>13-Feb</c:v>
                </c:pt>
                <c:pt idx="242">
                  <c:v>20-Feb</c:v>
                </c:pt>
                <c:pt idx="243">
                  <c:v>27-Feb</c:v>
                </c:pt>
                <c:pt idx="244">
                  <c:v>6-Mar</c:v>
                </c:pt>
                <c:pt idx="245">
                  <c:v>13-Mar</c:v>
                </c:pt>
                <c:pt idx="246">
                  <c:v>20-Mar</c:v>
                </c:pt>
                <c:pt idx="247">
                  <c:v>27-Mar</c:v>
                </c:pt>
                <c:pt idx="248">
                  <c:v>3-Apr</c:v>
                </c:pt>
                <c:pt idx="249">
                  <c:v>10-Apr</c:v>
                </c:pt>
                <c:pt idx="250">
                  <c:v>17-Apr</c:v>
                </c:pt>
                <c:pt idx="251">
                  <c:v>24-Apr</c:v>
                </c:pt>
                <c:pt idx="252">
                  <c:v>1-May</c:v>
                </c:pt>
                <c:pt idx="253">
                  <c:v>8-May</c:v>
                </c:pt>
                <c:pt idx="254">
                  <c:v>15-May</c:v>
                </c:pt>
                <c:pt idx="255">
                  <c:v>22-May</c:v>
                </c:pt>
                <c:pt idx="256">
                  <c:v>29-May</c:v>
                </c:pt>
                <c:pt idx="257">
                  <c:v>5-Jun</c:v>
                </c:pt>
                <c:pt idx="258">
                  <c:v>12-Jun</c:v>
                </c:pt>
                <c:pt idx="259">
                  <c:v>19-Jun</c:v>
                </c:pt>
                <c:pt idx="260">
                  <c:v>26-Jun</c:v>
                </c:pt>
                <c:pt idx="261">
                  <c:v>3-Jul</c:v>
                </c:pt>
                <c:pt idx="262">
                  <c:v>10-Jul</c:v>
                </c:pt>
                <c:pt idx="263">
                  <c:v>17-Jul</c:v>
                </c:pt>
                <c:pt idx="264">
                  <c:v>24-Jul</c:v>
                </c:pt>
                <c:pt idx="265">
                  <c:v>31-Jul</c:v>
                </c:pt>
                <c:pt idx="266">
                  <c:v>7-Aug</c:v>
                </c:pt>
                <c:pt idx="267">
                  <c:v>14-Aug</c:v>
                </c:pt>
                <c:pt idx="268">
                  <c:v>21-Aug</c:v>
                </c:pt>
                <c:pt idx="269">
                  <c:v>28-Aug</c:v>
                </c:pt>
                <c:pt idx="270">
                  <c:v>4-Sep</c:v>
                </c:pt>
                <c:pt idx="271">
                  <c:v>11-Sep</c:v>
                </c:pt>
                <c:pt idx="272">
                  <c:v>18-Sep</c:v>
                </c:pt>
                <c:pt idx="273">
                  <c:v>25-Sep</c:v>
                </c:pt>
                <c:pt idx="274">
                  <c:v>2-Oct</c:v>
                </c:pt>
                <c:pt idx="275">
                  <c:v>9-Oct</c:v>
                </c:pt>
                <c:pt idx="276">
                  <c:v>16-Oct</c:v>
                </c:pt>
                <c:pt idx="277">
                  <c:v>23-Oct</c:v>
                </c:pt>
                <c:pt idx="278">
                  <c:v>30-Oct</c:v>
                </c:pt>
                <c:pt idx="279">
                  <c:v>6-Nov</c:v>
                </c:pt>
                <c:pt idx="280">
                  <c:v>13-Nov</c:v>
                </c:pt>
                <c:pt idx="281">
                  <c:v>20-Nov</c:v>
                </c:pt>
                <c:pt idx="282">
                  <c:v>27-Nov</c:v>
                </c:pt>
                <c:pt idx="283">
                  <c:v>4-Dec</c:v>
                </c:pt>
                <c:pt idx="284">
                  <c:v>11-Dec</c:v>
                </c:pt>
                <c:pt idx="285">
                  <c:v>18-Dec</c:v>
                </c:pt>
                <c:pt idx="286">
                  <c:v>25-Dec</c:v>
                </c:pt>
                <c:pt idx="287">
                  <c:v>1-Jan</c:v>
                </c:pt>
                <c:pt idx="288">
                  <c:v>Jan '15</c:v>
                </c:pt>
                <c:pt idx="289">
                  <c:v>15-Jan</c:v>
                </c:pt>
                <c:pt idx="290">
                  <c:v>22-Jan</c:v>
                </c:pt>
                <c:pt idx="291">
                  <c:v>29-Jan</c:v>
                </c:pt>
                <c:pt idx="292">
                  <c:v>5-Feb</c:v>
                </c:pt>
                <c:pt idx="293">
                  <c:v>12-Feb</c:v>
                </c:pt>
                <c:pt idx="294">
                  <c:v>19-Feb</c:v>
                </c:pt>
                <c:pt idx="295">
                  <c:v>26-Feb</c:v>
                </c:pt>
                <c:pt idx="296">
                  <c:v>5-Mar</c:v>
                </c:pt>
                <c:pt idx="297">
                  <c:v>12-Mar</c:v>
                </c:pt>
                <c:pt idx="298">
                  <c:v>19-Mar</c:v>
                </c:pt>
                <c:pt idx="299">
                  <c:v>26-Mar</c:v>
                </c:pt>
                <c:pt idx="300">
                  <c:v>2-Apr</c:v>
                </c:pt>
                <c:pt idx="301">
                  <c:v>9-Apr</c:v>
                </c:pt>
                <c:pt idx="302">
                  <c:v>16-Apr</c:v>
                </c:pt>
                <c:pt idx="303">
                  <c:v>23-Apr</c:v>
                </c:pt>
                <c:pt idx="304">
                  <c:v>30-Apr</c:v>
                </c:pt>
                <c:pt idx="305">
                  <c:v>7-May</c:v>
                </c:pt>
                <c:pt idx="306">
                  <c:v>14-May</c:v>
                </c:pt>
                <c:pt idx="307">
                  <c:v>21-May</c:v>
                </c:pt>
                <c:pt idx="308">
                  <c:v>28-May</c:v>
                </c:pt>
                <c:pt idx="309">
                  <c:v>4-Jun</c:v>
                </c:pt>
                <c:pt idx="310">
                  <c:v>11-Jun</c:v>
                </c:pt>
                <c:pt idx="311">
                  <c:v>18-Jun</c:v>
                </c:pt>
                <c:pt idx="312">
                  <c:v>25-Jun</c:v>
                </c:pt>
                <c:pt idx="313">
                  <c:v>2-Jul</c:v>
                </c:pt>
                <c:pt idx="314">
                  <c:v>9-Jul</c:v>
                </c:pt>
                <c:pt idx="315">
                  <c:v>16-Jul</c:v>
                </c:pt>
                <c:pt idx="316">
                  <c:v>23-Jul</c:v>
                </c:pt>
                <c:pt idx="317">
                  <c:v>30-Jul</c:v>
                </c:pt>
                <c:pt idx="318">
                  <c:v>6-Aug</c:v>
                </c:pt>
                <c:pt idx="319">
                  <c:v>13-Aug</c:v>
                </c:pt>
                <c:pt idx="320">
                  <c:v>20-Aug</c:v>
                </c:pt>
                <c:pt idx="321">
                  <c:v>27-Aug</c:v>
                </c:pt>
                <c:pt idx="322">
                  <c:v>3-Sep</c:v>
                </c:pt>
                <c:pt idx="323">
                  <c:v>10-Sep</c:v>
                </c:pt>
                <c:pt idx="324">
                  <c:v>17-Sep</c:v>
                </c:pt>
                <c:pt idx="325">
                  <c:v>24-Sep</c:v>
                </c:pt>
                <c:pt idx="326">
                  <c:v>1-Oct</c:v>
                </c:pt>
                <c:pt idx="327">
                  <c:v>8-Oct</c:v>
                </c:pt>
              </c:strCache>
            </c:strRef>
          </c:cat>
          <c:val>
            <c:numRef>
              <c:f>'china tax charts'!$D$37:$D$364</c:f>
              <c:numCache>
                <c:formatCode>0</c:formatCode>
                <c:ptCount val="328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 formatCode="#,##0">
                  <c:v>10</c:v>
                </c:pt>
                <c:pt idx="8">
                  <c:v>10</c:v>
                </c:pt>
                <c:pt idx="9" formatCode="#,##0">
                  <c:v>110</c:v>
                </c:pt>
                <c:pt idx="10" formatCode="#,##0">
                  <c:v>110</c:v>
                </c:pt>
                <c:pt idx="11" formatCode="#,##0">
                  <c:v>110</c:v>
                </c:pt>
                <c:pt idx="12">
                  <c:v>110</c:v>
                </c:pt>
                <c:pt idx="13" formatCode="#,##0">
                  <c:v>110</c:v>
                </c:pt>
                <c:pt idx="14" formatCode="#,##0">
                  <c:v>110</c:v>
                </c:pt>
                <c:pt idx="15" formatCode="#,##0">
                  <c:v>110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  <c:pt idx="19">
                  <c:v>10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10</c:v>
                </c:pt>
                <c:pt idx="24">
                  <c:v>10</c:v>
                </c:pt>
                <c:pt idx="25">
                  <c:v>10</c:v>
                </c:pt>
                <c:pt idx="26">
                  <c:v>7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110</c:v>
                </c:pt>
                <c:pt idx="32">
                  <c:v>110</c:v>
                </c:pt>
                <c:pt idx="33">
                  <c:v>110</c:v>
                </c:pt>
                <c:pt idx="34">
                  <c:v>110</c:v>
                </c:pt>
                <c:pt idx="35">
                  <c:v>110</c:v>
                </c:pt>
                <c:pt idx="36">
                  <c:v>110</c:v>
                </c:pt>
                <c:pt idx="37">
                  <c:v>110</c:v>
                </c:pt>
                <c:pt idx="38">
                  <c:v>110</c:v>
                </c:pt>
                <c:pt idx="39">
                  <c:v>110</c:v>
                </c:pt>
                <c:pt idx="40">
                  <c:v>110</c:v>
                </c:pt>
                <c:pt idx="41">
                  <c:v>110</c:v>
                </c:pt>
                <c:pt idx="42">
                  <c:v>110</c:v>
                </c:pt>
                <c:pt idx="43">
                  <c:v>110</c:v>
                </c:pt>
                <c:pt idx="44">
                  <c:v>110</c:v>
                </c:pt>
                <c:pt idx="45">
                  <c:v>110</c:v>
                </c:pt>
                <c:pt idx="46">
                  <c:v>110</c:v>
                </c:pt>
                <c:pt idx="47">
                  <c:v>7</c:v>
                </c:pt>
                <c:pt idx="48">
                  <c:v>7</c:v>
                </c:pt>
                <c:pt idx="49">
                  <c:v>7</c:v>
                </c:pt>
                <c:pt idx="50">
                  <c:v>7</c:v>
                </c:pt>
                <c:pt idx="51">
                  <c:v>7</c:v>
                </c:pt>
                <c:pt idx="52">
                  <c:v>7</c:v>
                </c:pt>
                <c:pt idx="53">
                  <c:v>7</c:v>
                </c:pt>
                <c:pt idx="54">
                  <c:v>7</c:v>
                </c:pt>
                <c:pt idx="55">
                  <c:v>7</c:v>
                </c:pt>
                <c:pt idx="56" formatCode="#,##0">
                  <c:v>7</c:v>
                </c:pt>
                <c:pt idx="57" formatCode="#,##0">
                  <c:v>7</c:v>
                </c:pt>
                <c:pt idx="58" formatCode="#,##0">
                  <c:v>7</c:v>
                </c:pt>
                <c:pt idx="59" formatCode="#,##0">
                  <c:v>7</c:v>
                </c:pt>
                <c:pt idx="60" formatCode="#,##0">
                  <c:v>110</c:v>
                </c:pt>
                <c:pt idx="61" formatCode="#,##0">
                  <c:v>110</c:v>
                </c:pt>
                <c:pt idx="62" formatCode="#,##0">
                  <c:v>110</c:v>
                </c:pt>
                <c:pt idx="63" formatCode="#,##0">
                  <c:v>110</c:v>
                </c:pt>
                <c:pt idx="64" formatCode="#,##0">
                  <c:v>110</c:v>
                </c:pt>
                <c:pt idx="65" formatCode="#,##0">
                  <c:v>110</c:v>
                </c:pt>
                <c:pt idx="66" formatCode="#,##0">
                  <c:v>110</c:v>
                </c:pt>
                <c:pt idx="67" formatCode="#,##0">
                  <c:v>7</c:v>
                </c:pt>
                <c:pt idx="68" formatCode="#,##0">
                  <c:v>7</c:v>
                </c:pt>
                <c:pt idx="69" formatCode="#,##0">
                  <c:v>7</c:v>
                </c:pt>
                <c:pt idx="70" formatCode="#,##0">
                  <c:v>7</c:v>
                </c:pt>
                <c:pt idx="71" formatCode="#,##0">
                  <c:v>7</c:v>
                </c:pt>
                <c:pt idx="72" formatCode="#,##0">
                  <c:v>7</c:v>
                </c:pt>
                <c:pt idx="73" formatCode="#,##0">
                  <c:v>7</c:v>
                </c:pt>
                <c:pt idx="74" formatCode="#,##0">
                  <c:v>110</c:v>
                </c:pt>
                <c:pt idx="75" formatCode="#,##0">
                  <c:v>110</c:v>
                </c:pt>
                <c:pt idx="76" formatCode="#,##0">
                  <c:v>110</c:v>
                </c:pt>
                <c:pt idx="77" formatCode="#,##0">
                  <c:v>110</c:v>
                </c:pt>
                <c:pt idx="78" formatCode="#,##0">
                  <c:v>110</c:v>
                </c:pt>
                <c:pt idx="79" formatCode="#,##0">
                  <c:v>110</c:v>
                </c:pt>
                <c:pt idx="80" formatCode="#,##0">
                  <c:v>110</c:v>
                </c:pt>
                <c:pt idx="81" formatCode="#,##0">
                  <c:v>110</c:v>
                </c:pt>
                <c:pt idx="82" formatCode="#,##0">
                  <c:v>110</c:v>
                </c:pt>
                <c:pt idx="83" formatCode="#,##0">
                  <c:v>110</c:v>
                </c:pt>
                <c:pt idx="84" formatCode="#,##0">
                  <c:v>110</c:v>
                </c:pt>
                <c:pt idx="85" formatCode="#,##0">
                  <c:v>110</c:v>
                </c:pt>
                <c:pt idx="86" formatCode="#,##0">
                  <c:v>110</c:v>
                </c:pt>
                <c:pt idx="87" formatCode="#,##0">
                  <c:v>110</c:v>
                </c:pt>
                <c:pt idx="88" formatCode="#,##0">
                  <c:v>110</c:v>
                </c:pt>
                <c:pt idx="89" formatCode="#,##0">
                  <c:v>110</c:v>
                </c:pt>
                <c:pt idx="90" formatCode="#,##0">
                  <c:v>110</c:v>
                </c:pt>
                <c:pt idx="91" formatCode="#,##0">
                  <c:v>110</c:v>
                </c:pt>
                <c:pt idx="92" formatCode="#,##0">
                  <c:v>110</c:v>
                </c:pt>
                <c:pt idx="93" formatCode="#,##0">
                  <c:v>110</c:v>
                </c:pt>
                <c:pt idx="94" formatCode="#,##0">
                  <c:v>110</c:v>
                </c:pt>
                <c:pt idx="95" formatCode="#,##0">
                  <c:v>110</c:v>
                </c:pt>
                <c:pt idx="96" formatCode="#,##0">
                  <c:v>110</c:v>
                </c:pt>
                <c:pt idx="97" formatCode="#,##0">
                  <c:v>110</c:v>
                </c:pt>
                <c:pt idx="98" formatCode="#,##0">
                  <c:v>110</c:v>
                </c:pt>
                <c:pt idx="99" formatCode="#,##0">
                  <c:v>110</c:v>
                </c:pt>
                <c:pt idx="100" formatCode="0.00">
                  <c:v>16.2</c:v>
                </c:pt>
                <c:pt idx="101" formatCode="0.00">
                  <c:v>16.5</c:v>
                </c:pt>
                <c:pt idx="102" formatCode="0.00">
                  <c:v>16.8</c:v>
                </c:pt>
                <c:pt idx="103" formatCode="0.00">
                  <c:v>17.100000000000001</c:v>
                </c:pt>
                <c:pt idx="104" formatCode="0.00">
                  <c:v>17.399999999999999</c:v>
                </c:pt>
                <c:pt idx="105" formatCode="0.00">
                  <c:v>17.7</c:v>
                </c:pt>
                <c:pt idx="106" formatCode="0.00">
                  <c:v>18</c:v>
                </c:pt>
                <c:pt idx="107" formatCode="0.00">
                  <c:v>18.3</c:v>
                </c:pt>
                <c:pt idx="108" formatCode="0.00">
                  <c:v>18.600000000000001</c:v>
                </c:pt>
                <c:pt idx="109" formatCode="0.00">
                  <c:v>18.899999999999999</c:v>
                </c:pt>
                <c:pt idx="110" formatCode="0.00">
                  <c:v>19.2</c:v>
                </c:pt>
                <c:pt idx="111" formatCode="0.00">
                  <c:v>19.5</c:v>
                </c:pt>
                <c:pt idx="112" formatCode="0.00">
                  <c:v>19.8</c:v>
                </c:pt>
                <c:pt idx="113" formatCode="0.00">
                  <c:v>20.100000000000001</c:v>
                </c:pt>
                <c:pt idx="114" formatCode="0.00">
                  <c:v>20.399999999999999</c:v>
                </c:pt>
                <c:pt idx="115" formatCode="0.00">
                  <c:v>20.7</c:v>
                </c:pt>
                <c:pt idx="116" formatCode="0.00">
                  <c:v>21</c:v>
                </c:pt>
                <c:pt idx="117" formatCode="0.00">
                  <c:v>21.3</c:v>
                </c:pt>
                <c:pt idx="118" formatCode="#,##0">
                  <c:v>110</c:v>
                </c:pt>
                <c:pt idx="119" formatCode="#,##0">
                  <c:v>110</c:v>
                </c:pt>
                <c:pt idx="120" formatCode="#,##0">
                  <c:v>110</c:v>
                </c:pt>
                <c:pt idx="121" formatCode="#,##0">
                  <c:v>110</c:v>
                </c:pt>
                <c:pt idx="122" formatCode="#,##0">
                  <c:v>110</c:v>
                </c:pt>
                <c:pt idx="123" formatCode="#,##0">
                  <c:v>110</c:v>
                </c:pt>
                <c:pt idx="124" formatCode="#,##0">
                  <c:v>110</c:v>
                </c:pt>
                <c:pt idx="125" formatCode="#,##0">
                  <c:v>110</c:v>
                </c:pt>
                <c:pt idx="126" formatCode="#,##0">
                  <c:v>110</c:v>
                </c:pt>
                <c:pt idx="127" formatCode="#,##0">
                  <c:v>110</c:v>
                </c:pt>
                <c:pt idx="128" formatCode="#,##0">
                  <c:v>110</c:v>
                </c:pt>
                <c:pt idx="129" formatCode="#,##0">
                  <c:v>110</c:v>
                </c:pt>
                <c:pt idx="130" formatCode="#,##0">
                  <c:v>110</c:v>
                </c:pt>
                <c:pt idx="131" formatCode="#,##0">
                  <c:v>110</c:v>
                </c:pt>
                <c:pt idx="132" formatCode="#,##0">
                  <c:v>110</c:v>
                </c:pt>
                <c:pt idx="133" formatCode="#,##0">
                  <c:v>110</c:v>
                </c:pt>
                <c:pt idx="134" formatCode="#,##0">
                  <c:v>110</c:v>
                </c:pt>
                <c:pt idx="135" formatCode="#,##0">
                  <c:v>110</c:v>
                </c:pt>
                <c:pt idx="136" formatCode="#,##0">
                  <c:v>110</c:v>
                </c:pt>
                <c:pt idx="137" formatCode="#,##0">
                  <c:v>110</c:v>
                </c:pt>
                <c:pt idx="138" formatCode="#,##0">
                  <c:v>110</c:v>
                </c:pt>
                <c:pt idx="139" formatCode="#,##0">
                  <c:v>110</c:v>
                </c:pt>
                <c:pt idx="140" formatCode="#,##0">
                  <c:v>110</c:v>
                </c:pt>
                <c:pt idx="141" formatCode="#,##0">
                  <c:v>110</c:v>
                </c:pt>
                <c:pt idx="142" formatCode="#,##0">
                  <c:v>110</c:v>
                </c:pt>
                <c:pt idx="143" formatCode="#,##0">
                  <c:v>110</c:v>
                </c:pt>
                <c:pt idx="144" formatCode="#,##0">
                  <c:v>110</c:v>
                </c:pt>
                <c:pt idx="145" formatCode="#,##0">
                  <c:v>110</c:v>
                </c:pt>
                <c:pt idx="146" formatCode="#,##0">
                  <c:v>110</c:v>
                </c:pt>
                <c:pt idx="147" formatCode="#,##0">
                  <c:v>110</c:v>
                </c:pt>
                <c:pt idx="148" formatCode="#,##0">
                  <c:v>110</c:v>
                </c:pt>
                <c:pt idx="149" formatCode="#,##0">
                  <c:v>110</c:v>
                </c:pt>
                <c:pt idx="150" formatCode="#,##0">
                  <c:v>110</c:v>
                </c:pt>
                <c:pt idx="151" formatCode="#,##0">
                  <c:v>110</c:v>
                </c:pt>
                <c:pt idx="152" formatCode="#,##0">
                  <c:v>110</c:v>
                </c:pt>
                <c:pt idx="153" formatCode="0.00">
                  <c:v>7</c:v>
                </c:pt>
                <c:pt idx="154" formatCode="0.00">
                  <c:v>7</c:v>
                </c:pt>
                <c:pt idx="155" formatCode="0.00">
                  <c:v>7</c:v>
                </c:pt>
                <c:pt idx="156" formatCode="0.00">
                  <c:v>7</c:v>
                </c:pt>
                <c:pt idx="157" formatCode="0.00">
                  <c:v>7</c:v>
                </c:pt>
                <c:pt idx="158" formatCode="0.00">
                  <c:v>7</c:v>
                </c:pt>
                <c:pt idx="159" formatCode="0.00">
                  <c:v>7</c:v>
                </c:pt>
                <c:pt idx="160" formatCode="0.00">
                  <c:v>7</c:v>
                </c:pt>
                <c:pt idx="161" formatCode="0.00">
                  <c:v>7</c:v>
                </c:pt>
                <c:pt idx="162" formatCode="0.00">
                  <c:v>7</c:v>
                </c:pt>
                <c:pt idx="163" formatCode="0.00">
                  <c:v>7</c:v>
                </c:pt>
                <c:pt idx="164" formatCode="0.00">
                  <c:v>7</c:v>
                </c:pt>
                <c:pt idx="165" formatCode="0.00">
                  <c:v>7</c:v>
                </c:pt>
                <c:pt idx="166" formatCode="0.00">
                  <c:v>7</c:v>
                </c:pt>
                <c:pt idx="167" formatCode="0.00">
                  <c:v>7</c:v>
                </c:pt>
                <c:pt idx="168" formatCode="0.00">
                  <c:v>7</c:v>
                </c:pt>
                <c:pt idx="169" formatCode="0.00">
                  <c:v>7</c:v>
                </c:pt>
                <c:pt idx="170" formatCode="0.00">
                  <c:v>110</c:v>
                </c:pt>
                <c:pt idx="171" formatCode="0.00">
                  <c:v>110</c:v>
                </c:pt>
                <c:pt idx="172" formatCode="0.00">
                  <c:v>110</c:v>
                </c:pt>
                <c:pt idx="173" formatCode="0.00">
                  <c:v>110</c:v>
                </c:pt>
                <c:pt idx="174" formatCode="0.00">
                  <c:v>110</c:v>
                </c:pt>
                <c:pt idx="175" formatCode="0.00">
                  <c:v>110</c:v>
                </c:pt>
                <c:pt idx="176" formatCode="0.00">
                  <c:v>110</c:v>
                </c:pt>
                <c:pt idx="177" formatCode="0.00">
                  <c:v>110</c:v>
                </c:pt>
                <c:pt idx="178" formatCode="0.00">
                  <c:v>110</c:v>
                </c:pt>
                <c:pt idx="179" formatCode="0.00">
                  <c:v>110</c:v>
                </c:pt>
                <c:pt idx="180" formatCode="0.00">
                  <c:v>110</c:v>
                </c:pt>
                <c:pt idx="181" formatCode="0.00">
                  <c:v>110</c:v>
                </c:pt>
                <c:pt idx="182" formatCode="0.00">
                  <c:v>110</c:v>
                </c:pt>
                <c:pt idx="183" formatCode="0.00">
                  <c:v>110</c:v>
                </c:pt>
                <c:pt idx="184" formatCode="0.00">
                  <c:v>80</c:v>
                </c:pt>
                <c:pt idx="185" formatCode="0.00">
                  <c:v>80</c:v>
                </c:pt>
                <c:pt idx="186" formatCode="0.00">
                  <c:v>80</c:v>
                </c:pt>
                <c:pt idx="187" formatCode="0.00">
                  <c:v>80</c:v>
                </c:pt>
                <c:pt idx="188" formatCode="0.00">
                  <c:v>80</c:v>
                </c:pt>
                <c:pt idx="189" formatCode="0.00">
                  <c:v>80</c:v>
                </c:pt>
                <c:pt idx="190" formatCode="0.00">
                  <c:v>80</c:v>
                </c:pt>
                <c:pt idx="191" formatCode="0.00">
                  <c:v>80</c:v>
                </c:pt>
                <c:pt idx="192" formatCode="0.00">
                  <c:v>80</c:v>
                </c:pt>
                <c:pt idx="193" formatCode="0.00">
                  <c:v>80</c:v>
                </c:pt>
                <c:pt idx="194" formatCode="0.00">
                  <c:v>80</c:v>
                </c:pt>
                <c:pt idx="195" formatCode="0.00">
                  <c:v>80</c:v>
                </c:pt>
                <c:pt idx="196" formatCode="0.00">
                  <c:v>80</c:v>
                </c:pt>
                <c:pt idx="197" formatCode="0.00">
                  <c:v>80</c:v>
                </c:pt>
                <c:pt idx="198" formatCode="0.00">
                  <c:v>80</c:v>
                </c:pt>
                <c:pt idx="199" formatCode="0.00">
                  <c:v>80</c:v>
                </c:pt>
                <c:pt idx="200" formatCode="0.00">
                  <c:v>80</c:v>
                </c:pt>
                <c:pt idx="201" formatCode="0.00">
                  <c:v>5</c:v>
                </c:pt>
                <c:pt idx="202" formatCode="0.00">
                  <c:v>5</c:v>
                </c:pt>
                <c:pt idx="203" formatCode="0.00">
                  <c:v>5</c:v>
                </c:pt>
                <c:pt idx="204" formatCode="0.00">
                  <c:v>5</c:v>
                </c:pt>
                <c:pt idx="205" formatCode="0.00">
                  <c:v>5</c:v>
                </c:pt>
                <c:pt idx="206" formatCode="0.00">
                  <c:v>5</c:v>
                </c:pt>
                <c:pt idx="207" formatCode="0.00">
                  <c:v>5</c:v>
                </c:pt>
                <c:pt idx="208" formatCode="0.00">
                  <c:v>5</c:v>
                </c:pt>
                <c:pt idx="209" formatCode="0.00">
                  <c:v>5</c:v>
                </c:pt>
                <c:pt idx="210" formatCode="0.00">
                  <c:v>5</c:v>
                </c:pt>
                <c:pt idx="211" formatCode="0.00">
                  <c:v>5</c:v>
                </c:pt>
                <c:pt idx="212" formatCode="0.00">
                  <c:v>5</c:v>
                </c:pt>
                <c:pt idx="213" formatCode="0.00">
                  <c:v>5</c:v>
                </c:pt>
                <c:pt idx="214" formatCode="0.00">
                  <c:v>5</c:v>
                </c:pt>
                <c:pt idx="215" formatCode="0.00">
                  <c:v>5</c:v>
                </c:pt>
                <c:pt idx="216" formatCode="0.00">
                  <c:v>5</c:v>
                </c:pt>
                <c:pt idx="217" formatCode="0.00">
                  <c:v>5</c:v>
                </c:pt>
                <c:pt idx="218" formatCode="0.00">
                  <c:v>5</c:v>
                </c:pt>
                <c:pt idx="219" formatCode="0.00">
                  <c:v>5</c:v>
                </c:pt>
                <c:pt idx="220" formatCode="0.00">
                  <c:v>5</c:v>
                </c:pt>
                <c:pt idx="221" formatCode="0.00">
                  <c:v>5</c:v>
                </c:pt>
                <c:pt idx="222" formatCode="0.00">
                  <c:v>5</c:v>
                </c:pt>
                <c:pt idx="223" formatCode="0.00">
                  <c:v>5</c:v>
                </c:pt>
                <c:pt idx="224" formatCode="0.00">
                  <c:v>80</c:v>
                </c:pt>
                <c:pt idx="225" formatCode="0.00">
                  <c:v>80</c:v>
                </c:pt>
                <c:pt idx="226" formatCode="0.00">
                  <c:v>80</c:v>
                </c:pt>
                <c:pt idx="227" formatCode="0.00">
                  <c:v>80</c:v>
                </c:pt>
                <c:pt idx="228" formatCode="0.00">
                  <c:v>80</c:v>
                </c:pt>
                <c:pt idx="229" formatCode="0.00">
                  <c:v>80</c:v>
                </c:pt>
                <c:pt idx="230" formatCode="0.00">
                  <c:v>80</c:v>
                </c:pt>
                <c:pt idx="231" formatCode="0.00">
                  <c:v>80</c:v>
                </c:pt>
                <c:pt idx="232" formatCode="0.00">
                  <c:v>80</c:v>
                </c:pt>
                <c:pt idx="233" formatCode="0.00">
                  <c:v>80</c:v>
                </c:pt>
                <c:pt idx="234" formatCode="0.00">
                  <c:v>80</c:v>
                </c:pt>
                <c:pt idx="235" formatCode="0.00">
                  <c:v>15</c:v>
                </c:pt>
                <c:pt idx="236" formatCode="0.00">
                  <c:v>15</c:v>
                </c:pt>
                <c:pt idx="237" formatCode="0.00">
                  <c:v>15</c:v>
                </c:pt>
                <c:pt idx="238" formatCode="0.00">
                  <c:v>15</c:v>
                </c:pt>
                <c:pt idx="239" formatCode="0.00">
                  <c:v>15</c:v>
                </c:pt>
                <c:pt idx="240" formatCode="0.00">
                  <c:v>15</c:v>
                </c:pt>
                <c:pt idx="241" formatCode="0.00">
                  <c:v>15</c:v>
                </c:pt>
                <c:pt idx="242" formatCode="0.00">
                  <c:v>15</c:v>
                </c:pt>
                <c:pt idx="243" formatCode="0.00">
                  <c:v>15</c:v>
                </c:pt>
                <c:pt idx="244" formatCode="0.00">
                  <c:v>15</c:v>
                </c:pt>
                <c:pt idx="245" formatCode="0.00">
                  <c:v>15</c:v>
                </c:pt>
                <c:pt idx="246" formatCode="0.00">
                  <c:v>15</c:v>
                </c:pt>
                <c:pt idx="247" formatCode="0.00">
                  <c:v>15</c:v>
                </c:pt>
                <c:pt idx="248" formatCode="0.00">
                  <c:v>15</c:v>
                </c:pt>
                <c:pt idx="249" formatCode="0.00">
                  <c:v>15</c:v>
                </c:pt>
                <c:pt idx="250" formatCode="0.00">
                  <c:v>15</c:v>
                </c:pt>
                <c:pt idx="251" formatCode="0.00">
                  <c:v>15</c:v>
                </c:pt>
                <c:pt idx="252" formatCode="0.00">
                  <c:v>15</c:v>
                </c:pt>
                <c:pt idx="253" formatCode="0.00">
                  <c:v>15</c:v>
                </c:pt>
                <c:pt idx="254" formatCode="0.00">
                  <c:v>15</c:v>
                </c:pt>
                <c:pt idx="255" formatCode="0.00">
                  <c:v>2</c:v>
                </c:pt>
                <c:pt idx="256" formatCode="0.00">
                  <c:v>2</c:v>
                </c:pt>
                <c:pt idx="257" formatCode="0.00">
                  <c:v>2</c:v>
                </c:pt>
                <c:pt idx="258" formatCode="0.00">
                  <c:v>2</c:v>
                </c:pt>
                <c:pt idx="259" formatCode="0.00">
                  <c:v>2</c:v>
                </c:pt>
                <c:pt idx="260" formatCode="0.00">
                  <c:v>2</c:v>
                </c:pt>
                <c:pt idx="261" formatCode="0.00">
                  <c:v>2</c:v>
                </c:pt>
                <c:pt idx="262" formatCode="0.00">
                  <c:v>2</c:v>
                </c:pt>
                <c:pt idx="263" formatCode="0.00">
                  <c:v>2</c:v>
                </c:pt>
                <c:pt idx="264" formatCode="0.00">
                  <c:v>2</c:v>
                </c:pt>
                <c:pt idx="265" formatCode="0.00">
                  <c:v>2</c:v>
                </c:pt>
                <c:pt idx="266" formatCode="0.00">
                  <c:v>2</c:v>
                </c:pt>
                <c:pt idx="267" formatCode="0.00">
                  <c:v>2</c:v>
                </c:pt>
                <c:pt idx="268" formatCode="0.00">
                  <c:v>2</c:v>
                </c:pt>
                <c:pt idx="269" formatCode="0.00">
                  <c:v>2</c:v>
                </c:pt>
                <c:pt idx="270" formatCode="0.00">
                  <c:v>2</c:v>
                </c:pt>
                <c:pt idx="271" formatCode="0.00">
                  <c:v>2</c:v>
                </c:pt>
                <c:pt idx="272" formatCode="0.00">
                  <c:v>2</c:v>
                </c:pt>
                <c:pt idx="273" formatCode="0.00">
                  <c:v>2</c:v>
                </c:pt>
                <c:pt idx="274" formatCode="0.00">
                  <c:v>2</c:v>
                </c:pt>
                <c:pt idx="275" formatCode="0.00">
                  <c:v>2</c:v>
                </c:pt>
                <c:pt idx="276" formatCode="0.00">
                  <c:v>2</c:v>
                </c:pt>
                <c:pt idx="277" formatCode="0.00">
                  <c:v>15</c:v>
                </c:pt>
                <c:pt idx="278" formatCode="0.00">
                  <c:v>15</c:v>
                </c:pt>
                <c:pt idx="279" formatCode="0.00">
                  <c:v>15</c:v>
                </c:pt>
                <c:pt idx="280" formatCode="0.00">
                  <c:v>15</c:v>
                </c:pt>
                <c:pt idx="281" formatCode="0.00">
                  <c:v>15</c:v>
                </c:pt>
                <c:pt idx="282" formatCode="0.00">
                  <c:v>15</c:v>
                </c:pt>
                <c:pt idx="283" formatCode="0.00">
                  <c:v>15</c:v>
                </c:pt>
                <c:pt idx="284" formatCode="0.00">
                  <c:v>15</c:v>
                </c:pt>
                <c:pt idx="285" formatCode="0.00">
                  <c:v>15</c:v>
                </c:pt>
                <c:pt idx="286" formatCode="0.00">
                  <c:v>15</c:v>
                </c:pt>
                <c:pt idx="287" formatCode="General">
                  <c:v>3</c:v>
                </c:pt>
                <c:pt idx="288" formatCode="General">
                  <c:v>3</c:v>
                </c:pt>
                <c:pt idx="289" formatCode="General">
                  <c:v>3</c:v>
                </c:pt>
                <c:pt idx="290" formatCode="General">
                  <c:v>3</c:v>
                </c:pt>
                <c:pt idx="291" formatCode="General">
                  <c:v>3</c:v>
                </c:pt>
                <c:pt idx="292" formatCode="General">
                  <c:v>3</c:v>
                </c:pt>
                <c:pt idx="293" formatCode="General">
                  <c:v>3</c:v>
                </c:pt>
                <c:pt idx="294" formatCode="General">
                  <c:v>3</c:v>
                </c:pt>
                <c:pt idx="295" formatCode="General">
                  <c:v>3</c:v>
                </c:pt>
                <c:pt idx="296" formatCode="General">
                  <c:v>3</c:v>
                </c:pt>
                <c:pt idx="297" formatCode="General">
                  <c:v>3</c:v>
                </c:pt>
                <c:pt idx="298" formatCode="General">
                  <c:v>3</c:v>
                </c:pt>
                <c:pt idx="299" formatCode="General">
                  <c:v>3</c:v>
                </c:pt>
                <c:pt idx="300" formatCode="General">
                  <c:v>3</c:v>
                </c:pt>
                <c:pt idx="301" formatCode="General">
                  <c:v>3</c:v>
                </c:pt>
                <c:pt idx="302" formatCode="General">
                  <c:v>3</c:v>
                </c:pt>
                <c:pt idx="303" formatCode="General">
                  <c:v>3</c:v>
                </c:pt>
                <c:pt idx="304" formatCode="General">
                  <c:v>3</c:v>
                </c:pt>
                <c:pt idx="305" formatCode="General">
                  <c:v>3</c:v>
                </c:pt>
                <c:pt idx="306" formatCode="General">
                  <c:v>3</c:v>
                </c:pt>
                <c:pt idx="307" formatCode="General">
                  <c:v>3</c:v>
                </c:pt>
                <c:pt idx="308" formatCode="General">
                  <c:v>3</c:v>
                </c:pt>
                <c:pt idx="309" formatCode="General">
                  <c:v>3</c:v>
                </c:pt>
                <c:pt idx="310" formatCode="General">
                  <c:v>3</c:v>
                </c:pt>
                <c:pt idx="311" formatCode="General">
                  <c:v>3</c:v>
                </c:pt>
                <c:pt idx="312" formatCode="General">
                  <c:v>3</c:v>
                </c:pt>
                <c:pt idx="313" formatCode="General">
                  <c:v>3</c:v>
                </c:pt>
                <c:pt idx="314" formatCode="General">
                  <c:v>3</c:v>
                </c:pt>
                <c:pt idx="315" formatCode="General">
                  <c:v>3</c:v>
                </c:pt>
                <c:pt idx="316" formatCode="General">
                  <c:v>3</c:v>
                </c:pt>
                <c:pt idx="317" formatCode="General">
                  <c:v>3</c:v>
                </c:pt>
                <c:pt idx="318" formatCode="General">
                  <c:v>3</c:v>
                </c:pt>
                <c:pt idx="319" formatCode="General">
                  <c:v>3</c:v>
                </c:pt>
                <c:pt idx="320" formatCode="General">
                  <c:v>3</c:v>
                </c:pt>
                <c:pt idx="321" formatCode="General">
                  <c:v>3</c:v>
                </c:pt>
                <c:pt idx="322" formatCode="General">
                  <c:v>3</c:v>
                </c:pt>
                <c:pt idx="323" formatCode="General">
                  <c:v>3</c:v>
                </c:pt>
                <c:pt idx="324" formatCode="General">
                  <c:v>3</c:v>
                </c:pt>
                <c:pt idx="325" formatCode="General">
                  <c:v>3</c:v>
                </c:pt>
                <c:pt idx="326" formatCode="General">
                  <c:v>3</c:v>
                </c:pt>
                <c:pt idx="327" formatCode="General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9924744"/>
        <c:axId val="289920040"/>
      </c:lineChart>
      <c:lineChart>
        <c:grouping val="standard"/>
        <c:varyColors val="0"/>
        <c:ser>
          <c:idx val="0"/>
          <c:order val="0"/>
          <c:tx>
            <c:strRef>
              <c:f>'china tax charts'!$C$6</c:f>
              <c:strCache>
                <c:ptCount val="1"/>
                <c:pt idx="0">
                  <c:v>DAP fob Tampa</c:v>
                </c:pt>
              </c:strCache>
            </c:strRef>
          </c:tx>
          <c:spPr>
            <a:ln w="25400">
              <a:solidFill>
                <a:srgbClr val="C00000"/>
              </a:solidFill>
              <a:prstDash val="solid"/>
            </a:ln>
          </c:spPr>
          <c:marker>
            <c:symbol val="none"/>
          </c:marker>
          <c:cat>
            <c:strRef>
              <c:f>'china tax charts'!$B$37:$B$364</c:f>
              <c:strCache>
                <c:ptCount val="328"/>
                <c:pt idx="0">
                  <c:v>July 2009</c:v>
                </c:pt>
                <c:pt idx="1">
                  <c:v>9-Jul</c:v>
                </c:pt>
                <c:pt idx="2">
                  <c:v>16-Jul</c:v>
                </c:pt>
                <c:pt idx="3">
                  <c:v>23-Jul</c:v>
                </c:pt>
                <c:pt idx="4">
                  <c:v>30-Jul</c:v>
                </c:pt>
                <c:pt idx="5">
                  <c:v>6-Aug</c:v>
                </c:pt>
                <c:pt idx="6">
                  <c:v>13-Aug</c:v>
                </c:pt>
                <c:pt idx="7">
                  <c:v>20-Aug</c:v>
                </c:pt>
                <c:pt idx="8">
                  <c:v>27-Aug</c:v>
                </c:pt>
                <c:pt idx="9">
                  <c:v>3-Sep</c:v>
                </c:pt>
                <c:pt idx="10">
                  <c:v>10-Sep</c:v>
                </c:pt>
                <c:pt idx="11">
                  <c:v>17-Sep</c:v>
                </c:pt>
                <c:pt idx="12">
                  <c:v>24-Sep</c:v>
                </c:pt>
                <c:pt idx="13">
                  <c:v>1-Oct</c:v>
                </c:pt>
                <c:pt idx="14">
                  <c:v>8-Oct</c:v>
                </c:pt>
                <c:pt idx="15">
                  <c:v>15-Oct</c:v>
                </c:pt>
                <c:pt idx="16">
                  <c:v>22-Oct</c:v>
                </c:pt>
                <c:pt idx="17">
                  <c:v>29-Oct</c:v>
                </c:pt>
                <c:pt idx="18">
                  <c:v>5-Nov</c:v>
                </c:pt>
                <c:pt idx="19">
                  <c:v>12-Nov</c:v>
                </c:pt>
                <c:pt idx="20">
                  <c:v>19-Nov</c:v>
                </c:pt>
                <c:pt idx="21">
                  <c:v>26-Nov</c:v>
                </c:pt>
                <c:pt idx="22">
                  <c:v>3-Dec</c:v>
                </c:pt>
                <c:pt idx="23">
                  <c:v>10-Dec</c:v>
                </c:pt>
                <c:pt idx="24">
                  <c:v>17-Dec</c:v>
                </c:pt>
                <c:pt idx="25">
                  <c:v>24-Dec</c:v>
                </c:pt>
                <c:pt idx="26">
                  <c:v>31-Dec</c:v>
                </c:pt>
                <c:pt idx="27">
                  <c:v>7-Jan</c:v>
                </c:pt>
                <c:pt idx="28">
                  <c:v>Jan '10</c:v>
                </c:pt>
                <c:pt idx="29">
                  <c:v>21-Jan</c:v>
                </c:pt>
                <c:pt idx="30">
                  <c:v>Jan 10</c:v>
                </c:pt>
                <c:pt idx="31">
                  <c:v>4-Feb</c:v>
                </c:pt>
                <c:pt idx="32">
                  <c:v>11-Feb</c:v>
                </c:pt>
                <c:pt idx="33">
                  <c:v>18-Feb</c:v>
                </c:pt>
                <c:pt idx="34">
                  <c:v>Feb '10</c:v>
                </c:pt>
                <c:pt idx="35">
                  <c:v>4-Mar</c:v>
                </c:pt>
                <c:pt idx="36">
                  <c:v>11-Mar</c:v>
                </c:pt>
                <c:pt idx="37">
                  <c:v>18-Mar</c:v>
                </c:pt>
                <c:pt idx="38">
                  <c:v>25-Mar</c:v>
                </c:pt>
                <c:pt idx="39">
                  <c:v>1-Apr</c:v>
                </c:pt>
                <c:pt idx="40">
                  <c:v>8-Apr</c:v>
                </c:pt>
                <c:pt idx="41">
                  <c:v>15-Apr</c:v>
                </c:pt>
                <c:pt idx="42">
                  <c:v>22-Apr</c:v>
                </c:pt>
                <c:pt idx="43">
                  <c:v>29-Apr</c:v>
                </c:pt>
                <c:pt idx="44">
                  <c:v>6-May</c:v>
                </c:pt>
                <c:pt idx="45">
                  <c:v>13-May</c:v>
                </c:pt>
                <c:pt idx="46">
                  <c:v>20-May</c:v>
                </c:pt>
                <c:pt idx="47">
                  <c:v>27-May</c:v>
                </c:pt>
                <c:pt idx="48">
                  <c:v>3-Jun</c:v>
                </c:pt>
                <c:pt idx="49">
                  <c:v>10-Jun</c:v>
                </c:pt>
                <c:pt idx="50">
                  <c:v>17-Jun</c:v>
                </c:pt>
                <c:pt idx="51">
                  <c:v>24-Jun</c:v>
                </c:pt>
                <c:pt idx="52">
                  <c:v>1-Jul</c:v>
                </c:pt>
                <c:pt idx="53">
                  <c:v>8-Jul</c:v>
                </c:pt>
                <c:pt idx="54">
                  <c:v>15-Jul</c:v>
                </c:pt>
                <c:pt idx="55">
                  <c:v>22-Jul</c:v>
                </c:pt>
                <c:pt idx="56">
                  <c:v>29-Jul</c:v>
                </c:pt>
                <c:pt idx="57">
                  <c:v>5-Aug</c:v>
                </c:pt>
                <c:pt idx="58">
                  <c:v>12-Aug</c:v>
                </c:pt>
                <c:pt idx="59">
                  <c:v>19-Aug</c:v>
                </c:pt>
                <c:pt idx="60">
                  <c:v>26-Aug</c:v>
                </c:pt>
                <c:pt idx="61">
                  <c:v>2-Sep</c:v>
                </c:pt>
                <c:pt idx="62">
                  <c:v>9-Sep</c:v>
                </c:pt>
                <c:pt idx="63">
                  <c:v>16-Sep</c:v>
                </c:pt>
                <c:pt idx="64">
                  <c:v>23-Sep</c:v>
                </c:pt>
                <c:pt idx="65">
                  <c:v>30-Sep</c:v>
                </c:pt>
                <c:pt idx="66">
                  <c:v>7-Oct</c:v>
                </c:pt>
                <c:pt idx="67">
                  <c:v>14-Oct</c:v>
                </c:pt>
                <c:pt idx="68">
                  <c:v>21-Oct</c:v>
                </c:pt>
                <c:pt idx="69">
                  <c:v>28-Oct</c:v>
                </c:pt>
                <c:pt idx="70">
                  <c:v>4-Nov</c:v>
                </c:pt>
                <c:pt idx="71">
                  <c:v>11-Nov</c:v>
                </c:pt>
                <c:pt idx="72">
                  <c:v>18-Nov</c:v>
                </c:pt>
                <c:pt idx="73">
                  <c:v>25-Nov</c:v>
                </c:pt>
                <c:pt idx="74">
                  <c:v>2-Dec</c:v>
                </c:pt>
                <c:pt idx="75">
                  <c:v>9-Dec</c:v>
                </c:pt>
                <c:pt idx="76">
                  <c:v>16-Dec</c:v>
                </c:pt>
                <c:pt idx="77">
                  <c:v>23-Dec</c:v>
                </c:pt>
                <c:pt idx="78">
                  <c:v>30-Dec</c:v>
                </c:pt>
                <c:pt idx="79">
                  <c:v>Jan 11</c:v>
                </c:pt>
                <c:pt idx="80">
                  <c:v>Jan 11</c:v>
                </c:pt>
                <c:pt idx="81">
                  <c:v>20-Jan</c:v>
                </c:pt>
                <c:pt idx="82">
                  <c:v>Jan 11</c:v>
                </c:pt>
                <c:pt idx="83">
                  <c:v>3-Feb</c:v>
                </c:pt>
                <c:pt idx="84">
                  <c:v>Feb '11</c:v>
                </c:pt>
                <c:pt idx="85">
                  <c:v>17-Feb</c:v>
                </c:pt>
                <c:pt idx="86">
                  <c:v>Feb '11</c:v>
                </c:pt>
                <c:pt idx="87">
                  <c:v>3-Mar</c:v>
                </c:pt>
                <c:pt idx="88">
                  <c:v>10-Mar</c:v>
                </c:pt>
                <c:pt idx="89">
                  <c:v>17-Mar</c:v>
                </c:pt>
                <c:pt idx="90">
                  <c:v>24-Mar</c:v>
                </c:pt>
                <c:pt idx="91">
                  <c:v>31-Mar</c:v>
                </c:pt>
                <c:pt idx="92">
                  <c:v>7-Apr</c:v>
                </c:pt>
                <c:pt idx="93">
                  <c:v>14-Apr</c:v>
                </c:pt>
                <c:pt idx="94">
                  <c:v>21-Apr</c:v>
                </c:pt>
                <c:pt idx="95">
                  <c:v>28-Apr</c:v>
                </c:pt>
                <c:pt idx="96">
                  <c:v>5-May</c:v>
                </c:pt>
                <c:pt idx="97">
                  <c:v>12-May</c:v>
                </c:pt>
                <c:pt idx="98">
                  <c:v>19-May</c:v>
                </c:pt>
                <c:pt idx="99">
                  <c:v>26-May</c:v>
                </c:pt>
                <c:pt idx="100">
                  <c:v>2-Jun</c:v>
                </c:pt>
                <c:pt idx="101">
                  <c:v>9-Jun</c:v>
                </c:pt>
                <c:pt idx="102">
                  <c:v>16-Jun</c:v>
                </c:pt>
                <c:pt idx="103">
                  <c:v>23-Jun</c:v>
                </c:pt>
                <c:pt idx="104">
                  <c:v>30-Jun</c:v>
                </c:pt>
                <c:pt idx="105">
                  <c:v>7-Jul</c:v>
                </c:pt>
                <c:pt idx="106">
                  <c:v>14-Jul</c:v>
                </c:pt>
                <c:pt idx="107">
                  <c:v>21-Jul</c:v>
                </c:pt>
                <c:pt idx="108">
                  <c:v>28-Jul</c:v>
                </c:pt>
                <c:pt idx="109">
                  <c:v>4-Aug</c:v>
                </c:pt>
                <c:pt idx="110">
                  <c:v>11-Aug</c:v>
                </c:pt>
                <c:pt idx="111">
                  <c:v>18-Aug</c:v>
                </c:pt>
                <c:pt idx="112">
                  <c:v>25-Aug</c:v>
                </c:pt>
                <c:pt idx="113">
                  <c:v>1-Sep</c:v>
                </c:pt>
                <c:pt idx="114">
                  <c:v>8-Sep</c:v>
                </c:pt>
                <c:pt idx="115">
                  <c:v>15-Sep</c:v>
                </c:pt>
                <c:pt idx="116">
                  <c:v>22-Sep</c:v>
                </c:pt>
                <c:pt idx="117">
                  <c:v>29-Sep</c:v>
                </c:pt>
                <c:pt idx="118">
                  <c:v>6-Oct</c:v>
                </c:pt>
                <c:pt idx="119">
                  <c:v>13-Oct</c:v>
                </c:pt>
                <c:pt idx="120">
                  <c:v>20-Oct</c:v>
                </c:pt>
                <c:pt idx="121">
                  <c:v>27-Oct</c:v>
                </c:pt>
                <c:pt idx="122">
                  <c:v>3-Nov</c:v>
                </c:pt>
                <c:pt idx="123">
                  <c:v>10-Nov</c:v>
                </c:pt>
                <c:pt idx="124">
                  <c:v>17-Nov</c:v>
                </c:pt>
                <c:pt idx="125">
                  <c:v>24-Nov</c:v>
                </c:pt>
                <c:pt idx="126">
                  <c:v>1-Dec</c:v>
                </c:pt>
                <c:pt idx="127">
                  <c:v>8-Dec</c:v>
                </c:pt>
                <c:pt idx="128">
                  <c:v>15-Dec</c:v>
                </c:pt>
                <c:pt idx="129">
                  <c:v>22-Dec</c:v>
                </c:pt>
                <c:pt idx="130">
                  <c:v>29-Dec</c:v>
                </c:pt>
                <c:pt idx="131">
                  <c:v>5-Jan</c:v>
                </c:pt>
                <c:pt idx="132">
                  <c:v>12-Jan</c:v>
                </c:pt>
                <c:pt idx="133">
                  <c:v>19-Jan</c:v>
                </c:pt>
                <c:pt idx="134">
                  <c:v>Jan '12</c:v>
                </c:pt>
                <c:pt idx="135">
                  <c:v>2-Feb</c:v>
                </c:pt>
                <c:pt idx="136">
                  <c:v>Feb '12</c:v>
                </c:pt>
                <c:pt idx="137">
                  <c:v>16-Feb</c:v>
                </c:pt>
                <c:pt idx="138">
                  <c:v>23-Feb</c:v>
                </c:pt>
                <c:pt idx="139">
                  <c:v>1-Mar</c:v>
                </c:pt>
                <c:pt idx="140">
                  <c:v>8-Mar</c:v>
                </c:pt>
                <c:pt idx="141">
                  <c:v>15-Mar</c:v>
                </c:pt>
                <c:pt idx="142">
                  <c:v>22-Mar</c:v>
                </c:pt>
                <c:pt idx="143">
                  <c:v>29-Mar</c:v>
                </c:pt>
                <c:pt idx="144">
                  <c:v>5-Apr</c:v>
                </c:pt>
                <c:pt idx="145">
                  <c:v>12-Apr</c:v>
                </c:pt>
                <c:pt idx="146">
                  <c:v>19-Apr</c:v>
                </c:pt>
                <c:pt idx="147">
                  <c:v>26-Apr</c:v>
                </c:pt>
                <c:pt idx="148">
                  <c:v>3-May</c:v>
                </c:pt>
                <c:pt idx="149">
                  <c:v>10-May</c:v>
                </c:pt>
                <c:pt idx="150">
                  <c:v>17-May</c:v>
                </c:pt>
                <c:pt idx="151">
                  <c:v>24-May</c:v>
                </c:pt>
                <c:pt idx="152">
                  <c:v>31-May</c:v>
                </c:pt>
                <c:pt idx="153">
                  <c:v>7-Jun</c:v>
                </c:pt>
                <c:pt idx="154">
                  <c:v>14-Jun</c:v>
                </c:pt>
                <c:pt idx="155">
                  <c:v>21-Jun</c:v>
                </c:pt>
                <c:pt idx="156">
                  <c:v>28-Jun</c:v>
                </c:pt>
                <c:pt idx="157">
                  <c:v>5-Jul</c:v>
                </c:pt>
                <c:pt idx="158">
                  <c:v>12-Jul</c:v>
                </c:pt>
                <c:pt idx="159">
                  <c:v>19-Jul</c:v>
                </c:pt>
                <c:pt idx="160">
                  <c:v>26-Jul</c:v>
                </c:pt>
                <c:pt idx="161">
                  <c:v>2-Aug</c:v>
                </c:pt>
                <c:pt idx="162">
                  <c:v>9-Aug</c:v>
                </c:pt>
                <c:pt idx="163">
                  <c:v>16-Aug</c:v>
                </c:pt>
                <c:pt idx="164">
                  <c:v>23-Aug</c:v>
                </c:pt>
                <c:pt idx="165">
                  <c:v>30-Aug</c:v>
                </c:pt>
                <c:pt idx="166">
                  <c:v>6-Sep</c:v>
                </c:pt>
                <c:pt idx="167">
                  <c:v>13-Sep</c:v>
                </c:pt>
                <c:pt idx="168">
                  <c:v>20-Sep</c:v>
                </c:pt>
                <c:pt idx="169">
                  <c:v>27-Sep</c:v>
                </c:pt>
                <c:pt idx="170">
                  <c:v>4-Oct</c:v>
                </c:pt>
                <c:pt idx="171">
                  <c:v>11-Oct</c:v>
                </c:pt>
                <c:pt idx="172">
                  <c:v>18-Oct</c:v>
                </c:pt>
                <c:pt idx="173">
                  <c:v>25-Oct</c:v>
                </c:pt>
                <c:pt idx="174">
                  <c:v>1-Nov</c:v>
                </c:pt>
                <c:pt idx="175">
                  <c:v>8-Nov</c:v>
                </c:pt>
                <c:pt idx="176">
                  <c:v>15-Nov</c:v>
                </c:pt>
                <c:pt idx="177">
                  <c:v>22-Nov</c:v>
                </c:pt>
                <c:pt idx="178">
                  <c:v>29-Nov</c:v>
                </c:pt>
                <c:pt idx="179">
                  <c:v>6-Dec</c:v>
                </c:pt>
                <c:pt idx="180">
                  <c:v>13-Dec</c:v>
                </c:pt>
                <c:pt idx="181">
                  <c:v>20-Dec</c:v>
                </c:pt>
                <c:pt idx="182">
                  <c:v>27-Dec</c:v>
                </c:pt>
                <c:pt idx="183">
                  <c:v>3-Jan</c:v>
                </c:pt>
                <c:pt idx="184">
                  <c:v>Jan '13</c:v>
                </c:pt>
                <c:pt idx="185">
                  <c:v>17-Jan</c:v>
                </c:pt>
                <c:pt idx="186">
                  <c:v>24-Jan</c:v>
                </c:pt>
                <c:pt idx="187">
                  <c:v>31-Jan</c:v>
                </c:pt>
                <c:pt idx="188">
                  <c:v>7-Feb</c:v>
                </c:pt>
                <c:pt idx="189">
                  <c:v>14-Feb</c:v>
                </c:pt>
                <c:pt idx="190">
                  <c:v>21-Feb</c:v>
                </c:pt>
                <c:pt idx="191">
                  <c:v>28-Feb</c:v>
                </c:pt>
                <c:pt idx="192">
                  <c:v>7-Mar</c:v>
                </c:pt>
                <c:pt idx="193">
                  <c:v>14-Mar</c:v>
                </c:pt>
                <c:pt idx="194">
                  <c:v>21-Mar</c:v>
                </c:pt>
                <c:pt idx="195">
                  <c:v>28-Mar</c:v>
                </c:pt>
                <c:pt idx="196">
                  <c:v>4-Apr</c:v>
                </c:pt>
                <c:pt idx="197">
                  <c:v>11-Apr</c:v>
                </c:pt>
                <c:pt idx="198">
                  <c:v>18-Apr</c:v>
                </c:pt>
                <c:pt idx="199">
                  <c:v>25-Apr</c:v>
                </c:pt>
                <c:pt idx="200">
                  <c:v>2-May</c:v>
                </c:pt>
                <c:pt idx="201">
                  <c:v>9-May</c:v>
                </c:pt>
                <c:pt idx="202">
                  <c:v>16-May</c:v>
                </c:pt>
                <c:pt idx="203">
                  <c:v>23-May</c:v>
                </c:pt>
                <c:pt idx="204">
                  <c:v>30-May</c:v>
                </c:pt>
                <c:pt idx="205">
                  <c:v>6-Jun</c:v>
                </c:pt>
                <c:pt idx="206">
                  <c:v>13-Jun</c:v>
                </c:pt>
                <c:pt idx="207">
                  <c:v>20-Jun</c:v>
                </c:pt>
                <c:pt idx="208">
                  <c:v>27-Jun</c:v>
                </c:pt>
                <c:pt idx="209">
                  <c:v>4-Jul</c:v>
                </c:pt>
                <c:pt idx="210">
                  <c:v>11-Jul</c:v>
                </c:pt>
                <c:pt idx="211">
                  <c:v>18-Jul</c:v>
                </c:pt>
                <c:pt idx="212">
                  <c:v>25-Jul</c:v>
                </c:pt>
                <c:pt idx="213">
                  <c:v>1-Aug</c:v>
                </c:pt>
                <c:pt idx="214">
                  <c:v>8-Aug</c:v>
                </c:pt>
                <c:pt idx="215">
                  <c:v>15-Aug</c:v>
                </c:pt>
                <c:pt idx="216">
                  <c:v>22-Aug</c:v>
                </c:pt>
                <c:pt idx="217">
                  <c:v>29-Aug</c:v>
                </c:pt>
                <c:pt idx="218">
                  <c:v>5-Sep</c:v>
                </c:pt>
                <c:pt idx="219">
                  <c:v>12-Sep</c:v>
                </c:pt>
                <c:pt idx="220">
                  <c:v>19-Sep</c:v>
                </c:pt>
                <c:pt idx="221">
                  <c:v>26-Sep</c:v>
                </c:pt>
                <c:pt idx="222">
                  <c:v>3-Oct</c:v>
                </c:pt>
                <c:pt idx="223">
                  <c:v>10-Oct</c:v>
                </c:pt>
                <c:pt idx="224">
                  <c:v>17-Oct</c:v>
                </c:pt>
                <c:pt idx="225">
                  <c:v>24-Oct</c:v>
                </c:pt>
                <c:pt idx="226">
                  <c:v>31-Oct</c:v>
                </c:pt>
                <c:pt idx="227">
                  <c:v>7-Nov</c:v>
                </c:pt>
                <c:pt idx="228">
                  <c:v>14-Nov</c:v>
                </c:pt>
                <c:pt idx="229">
                  <c:v>21-Nov</c:v>
                </c:pt>
                <c:pt idx="230">
                  <c:v>28-Nov</c:v>
                </c:pt>
                <c:pt idx="231">
                  <c:v>5-Dec</c:v>
                </c:pt>
                <c:pt idx="232">
                  <c:v>12-Dec</c:v>
                </c:pt>
                <c:pt idx="233">
                  <c:v>19-Dec</c:v>
                </c:pt>
                <c:pt idx="234">
                  <c:v>26-Dec</c:v>
                </c:pt>
                <c:pt idx="235">
                  <c:v>2-Jan</c:v>
                </c:pt>
                <c:pt idx="236">
                  <c:v>9-Jan</c:v>
                </c:pt>
                <c:pt idx="237">
                  <c:v>16-Jan</c:v>
                </c:pt>
                <c:pt idx="238">
                  <c:v>23-Jan</c:v>
                </c:pt>
                <c:pt idx="239">
                  <c:v>30-Jan</c:v>
                </c:pt>
                <c:pt idx="240">
                  <c:v>Feb '14</c:v>
                </c:pt>
                <c:pt idx="241">
                  <c:v>13-Feb</c:v>
                </c:pt>
                <c:pt idx="242">
                  <c:v>20-Feb</c:v>
                </c:pt>
                <c:pt idx="243">
                  <c:v>27-Feb</c:v>
                </c:pt>
                <c:pt idx="244">
                  <c:v>6-Mar</c:v>
                </c:pt>
                <c:pt idx="245">
                  <c:v>13-Mar</c:v>
                </c:pt>
                <c:pt idx="246">
                  <c:v>20-Mar</c:v>
                </c:pt>
                <c:pt idx="247">
                  <c:v>27-Mar</c:v>
                </c:pt>
                <c:pt idx="248">
                  <c:v>3-Apr</c:v>
                </c:pt>
                <c:pt idx="249">
                  <c:v>10-Apr</c:v>
                </c:pt>
                <c:pt idx="250">
                  <c:v>17-Apr</c:v>
                </c:pt>
                <c:pt idx="251">
                  <c:v>24-Apr</c:v>
                </c:pt>
                <c:pt idx="252">
                  <c:v>1-May</c:v>
                </c:pt>
                <c:pt idx="253">
                  <c:v>8-May</c:v>
                </c:pt>
                <c:pt idx="254">
                  <c:v>15-May</c:v>
                </c:pt>
                <c:pt idx="255">
                  <c:v>22-May</c:v>
                </c:pt>
                <c:pt idx="256">
                  <c:v>29-May</c:v>
                </c:pt>
                <c:pt idx="257">
                  <c:v>5-Jun</c:v>
                </c:pt>
                <c:pt idx="258">
                  <c:v>12-Jun</c:v>
                </c:pt>
                <c:pt idx="259">
                  <c:v>19-Jun</c:v>
                </c:pt>
                <c:pt idx="260">
                  <c:v>26-Jun</c:v>
                </c:pt>
                <c:pt idx="261">
                  <c:v>3-Jul</c:v>
                </c:pt>
                <c:pt idx="262">
                  <c:v>10-Jul</c:v>
                </c:pt>
                <c:pt idx="263">
                  <c:v>17-Jul</c:v>
                </c:pt>
                <c:pt idx="264">
                  <c:v>24-Jul</c:v>
                </c:pt>
                <c:pt idx="265">
                  <c:v>31-Jul</c:v>
                </c:pt>
                <c:pt idx="266">
                  <c:v>7-Aug</c:v>
                </c:pt>
                <c:pt idx="267">
                  <c:v>14-Aug</c:v>
                </c:pt>
                <c:pt idx="268">
                  <c:v>21-Aug</c:v>
                </c:pt>
                <c:pt idx="269">
                  <c:v>28-Aug</c:v>
                </c:pt>
                <c:pt idx="270">
                  <c:v>4-Sep</c:v>
                </c:pt>
                <c:pt idx="271">
                  <c:v>11-Sep</c:v>
                </c:pt>
                <c:pt idx="272">
                  <c:v>18-Sep</c:v>
                </c:pt>
                <c:pt idx="273">
                  <c:v>25-Sep</c:v>
                </c:pt>
                <c:pt idx="274">
                  <c:v>2-Oct</c:v>
                </c:pt>
                <c:pt idx="275">
                  <c:v>9-Oct</c:v>
                </c:pt>
                <c:pt idx="276">
                  <c:v>16-Oct</c:v>
                </c:pt>
                <c:pt idx="277">
                  <c:v>23-Oct</c:v>
                </c:pt>
                <c:pt idx="278">
                  <c:v>30-Oct</c:v>
                </c:pt>
                <c:pt idx="279">
                  <c:v>6-Nov</c:v>
                </c:pt>
                <c:pt idx="280">
                  <c:v>13-Nov</c:v>
                </c:pt>
                <c:pt idx="281">
                  <c:v>20-Nov</c:v>
                </c:pt>
                <c:pt idx="282">
                  <c:v>27-Nov</c:v>
                </c:pt>
                <c:pt idx="283">
                  <c:v>4-Dec</c:v>
                </c:pt>
                <c:pt idx="284">
                  <c:v>11-Dec</c:v>
                </c:pt>
                <c:pt idx="285">
                  <c:v>18-Dec</c:v>
                </c:pt>
                <c:pt idx="286">
                  <c:v>25-Dec</c:v>
                </c:pt>
                <c:pt idx="287">
                  <c:v>1-Jan</c:v>
                </c:pt>
                <c:pt idx="288">
                  <c:v>Jan '15</c:v>
                </c:pt>
                <c:pt idx="289">
                  <c:v>15-Jan</c:v>
                </c:pt>
                <c:pt idx="290">
                  <c:v>22-Jan</c:v>
                </c:pt>
                <c:pt idx="291">
                  <c:v>29-Jan</c:v>
                </c:pt>
                <c:pt idx="292">
                  <c:v>5-Feb</c:v>
                </c:pt>
                <c:pt idx="293">
                  <c:v>12-Feb</c:v>
                </c:pt>
                <c:pt idx="294">
                  <c:v>19-Feb</c:v>
                </c:pt>
                <c:pt idx="295">
                  <c:v>26-Feb</c:v>
                </c:pt>
                <c:pt idx="296">
                  <c:v>5-Mar</c:v>
                </c:pt>
                <c:pt idx="297">
                  <c:v>12-Mar</c:v>
                </c:pt>
                <c:pt idx="298">
                  <c:v>19-Mar</c:v>
                </c:pt>
                <c:pt idx="299">
                  <c:v>26-Mar</c:v>
                </c:pt>
                <c:pt idx="300">
                  <c:v>2-Apr</c:v>
                </c:pt>
                <c:pt idx="301">
                  <c:v>9-Apr</c:v>
                </c:pt>
                <c:pt idx="302">
                  <c:v>16-Apr</c:v>
                </c:pt>
                <c:pt idx="303">
                  <c:v>23-Apr</c:v>
                </c:pt>
                <c:pt idx="304">
                  <c:v>30-Apr</c:v>
                </c:pt>
                <c:pt idx="305">
                  <c:v>7-May</c:v>
                </c:pt>
                <c:pt idx="306">
                  <c:v>14-May</c:v>
                </c:pt>
                <c:pt idx="307">
                  <c:v>21-May</c:v>
                </c:pt>
                <c:pt idx="308">
                  <c:v>28-May</c:v>
                </c:pt>
                <c:pt idx="309">
                  <c:v>4-Jun</c:v>
                </c:pt>
                <c:pt idx="310">
                  <c:v>11-Jun</c:v>
                </c:pt>
                <c:pt idx="311">
                  <c:v>18-Jun</c:v>
                </c:pt>
                <c:pt idx="312">
                  <c:v>25-Jun</c:v>
                </c:pt>
                <c:pt idx="313">
                  <c:v>2-Jul</c:v>
                </c:pt>
                <c:pt idx="314">
                  <c:v>9-Jul</c:v>
                </c:pt>
                <c:pt idx="315">
                  <c:v>16-Jul</c:v>
                </c:pt>
                <c:pt idx="316">
                  <c:v>23-Jul</c:v>
                </c:pt>
                <c:pt idx="317">
                  <c:v>30-Jul</c:v>
                </c:pt>
                <c:pt idx="318">
                  <c:v>6-Aug</c:v>
                </c:pt>
                <c:pt idx="319">
                  <c:v>13-Aug</c:v>
                </c:pt>
                <c:pt idx="320">
                  <c:v>20-Aug</c:v>
                </c:pt>
                <c:pt idx="321">
                  <c:v>27-Aug</c:v>
                </c:pt>
                <c:pt idx="322">
                  <c:v>3-Sep</c:v>
                </c:pt>
                <c:pt idx="323">
                  <c:v>10-Sep</c:v>
                </c:pt>
                <c:pt idx="324">
                  <c:v>17-Sep</c:v>
                </c:pt>
                <c:pt idx="325">
                  <c:v>24-Sep</c:v>
                </c:pt>
                <c:pt idx="326">
                  <c:v>1-Oct</c:v>
                </c:pt>
                <c:pt idx="327">
                  <c:v>8-Oct</c:v>
                </c:pt>
              </c:strCache>
            </c:strRef>
          </c:cat>
          <c:val>
            <c:numRef>
              <c:f>'china tax charts'!$C$37:$C$364</c:f>
              <c:numCache>
                <c:formatCode>0</c:formatCode>
                <c:ptCount val="328"/>
                <c:pt idx="0">
                  <c:v>290</c:v>
                </c:pt>
                <c:pt idx="1">
                  <c:v>290</c:v>
                </c:pt>
                <c:pt idx="2">
                  <c:v>295</c:v>
                </c:pt>
                <c:pt idx="3">
                  <c:v>295</c:v>
                </c:pt>
                <c:pt idx="4">
                  <c:v>300</c:v>
                </c:pt>
                <c:pt idx="5">
                  <c:v>308</c:v>
                </c:pt>
                <c:pt idx="6">
                  <c:v>325</c:v>
                </c:pt>
                <c:pt idx="7">
                  <c:v>325</c:v>
                </c:pt>
                <c:pt idx="8" formatCode="#,##0">
                  <c:v>320</c:v>
                </c:pt>
                <c:pt idx="9" formatCode="#,##0">
                  <c:v>318</c:v>
                </c:pt>
                <c:pt idx="10" formatCode="#,##0">
                  <c:v>315</c:v>
                </c:pt>
                <c:pt idx="11" formatCode="#,##0">
                  <c:v>305</c:v>
                </c:pt>
                <c:pt idx="12" formatCode="#,##0">
                  <c:v>302</c:v>
                </c:pt>
                <c:pt idx="13" formatCode="#,##0">
                  <c:v>300</c:v>
                </c:pt>
                <c:pt idx="14" formatCode="#,##0">
                  <c:v>300</c:v>
                </c:pt>
                <c:pt idx="15" formatCode="#,##0">
                  <c:v>297</c:v>
                </c:pt>
                <c:pt idx="16" formatCode="#,##0">
                  <c:v>290</c:v>
                </c:pt>
                <c:pt idx="17" formatCode="#,##0">
                  <c:v>285</c:v>
                </c:pt>
                <c:pt idx="18" formatCode="#,##0">
                  <c:v>280</c:v>
                </c:pt>
                <c:pt idx="19" formatCode="#,##0">
                  <c:v>290</c:v>
                </c:pt>
                <c:pt idx="20" formatCode="#,##0">
                  <c:v>295</c:v>
                </c:pt>
                <c:pt idx="21" formatCode="#,##0">
                  <c:v>320</c:v>
                </c:pt>
                <c:pt idx="22" formatCode="#,##0">
                  <c:v>335</c:v>
                </c:pt>
                <c:pt idx="23" formatCode="#,##0">
                  <c:v>345</c:v>
                </c:pt>
                <c:pt idx="24" formatCode="#,##0">
                  <c:v>360</c:v>
                </c:pt>
                <c:pt idx="25" formatCode="#,##0">
                  <c:v>385</c:v>
                </c:pt>
                <c:pt idx="26" formatCode="#,##0">
                  <c:v>390</c:v>
                </c:pt>
                <c:pt idx="27" formatCode="#,##0">
                  <c:v>405</c:v>
                </c:pt>
                <c:pt idx="28" formatCode="#,##0">
                  <c:v>415</c:v>
                </c:pt>
                <c:pt idx="29" formatCode="#,##0">
                  <c:v>435</c:v>
                </c:pt>
                <c:pt idx="30" formatCode="#,##0">
                  <c:v>460</c:v>
                </c:pt>
                <c:pt idx="31" formatCode="#,##0">
                  <c:v>475</c:v>
                </c:pt>
                <c:pt idx="32" formatCode="#,##0">
                  <c:v>485</c:v>
                </c:pt>
                <c:pt idx="33" formatCode="#,##0">
                  <c:v>500</c:v>
                </c:pt>
                <c:pt idx="34" formatCode="#,##0">
                  <c:v>505</c:v>
                </c:pt>
                <c:pt idx="35" formatCode="#,##0">
                  <c:v>510</c:v>
                </c:pt>
                <c:pt idx="36" formatCode="#,##0">
                  <c:v>490</c:v>
                </c:pt>
                <c:pt idx="37" formatCode="#,##0">
                  <c:v>470</c:v>
                </c:pt>
                <c:pt idx="38" formatCode="#,##0">
                  <c:v>455</c:v>
                </c:pt>
                <c:pt idx="39" formatCode="#,##0">
                  <c:v>445</c:v>
                </c:pt>
                <c:pt idx="40" formatCode="#,##0">
                  <c:v>450</c:v>
                </c:pt>
                <c:pt idx="41" formatCode="#,##0">
                  <c:v>458</c:v>
                </c:pt>
                <c:pt idx="42" formatCode="#,##0">
                  <c:v>466</c:v>
                </c:pt>
                <c:pt idx="43" formatCode="#,##0">
                  <c:v>466</c:v>
                </c:pt>
                <c:pt idx="44" formatCode="#,##0">
                  <c:v>464</c:v>
                </c:pt>
                <c:pt idx="45" formatCode="#,##0">
                  <c:v>460</c:v>
                </c:pt>
                <c:pt idx="46" formatCode="#,##0">
                  <c:v>455</c:v>
                </c:pt>
                <c:pt idx="47" formatCode="#,##0">
                  <c:v>446</c:v>
                </c:pt>
                <c:pt idx="48" formatCode="#,##0">
                  <c:v>445</c:v>
                </c:pt>
                <c:pt idx="49" formatCode="#,##0">
                  <c:v>448</c:v>
                </c:pt>
                <c:pt idx="50" formatCode="#,##0">
                  <c:v>450</c:v>
                </c:pt>
                <c:pt idx="51" formatCode="#,##0">
                  <c:v>455</c:v>
                </c:pt>
                <c:pt idx="52" formatCode="#,##0">
                  <c:v>458</c:v>
                </c:pt>
                <c:pt idx="53" formatCode="#,##0">
                  <c:v>460</c:v>
                </c:pt>
                <c:pt idx="54" formatCode="#,##0">
                  <c:v>465</c:v>
                </c:pt>
                <c:pt idx="55" formatCode="#,##0">
                  <c:v>468</c:v>
                </c:pt>
                <c:pt idx="56" formatCode="#,##0">
                  <c:v>475</c:v>
                </c:pt>
                <c:pt idx="57" formatCode="#,##0">
                  <c:v>480</c:v>
                </c:pt>
                <c:pt idx="58" formatCode="#,##0">
                  <c:v>496</c:v>
                </c:pt>
                <c:pt idx="59" formatCode="#,##0">
                  <c:v>500</c:v>
                </c:pt>
                <c:pt idx="60" formatCode="#,##0">
                  <c:v>505</c:v>
                </c:pt>
                <c:pt idx="61" formatCode="#,##0">
                  <c:v>508</c:v>
                </c:pt>
                <c:pt idx="62" formatCode="#,##0">
                  <c:v>510</c:v>
                </c:pt>
                <c:pt idx="63" formatCode="#,##0">
                  <c:v>515</c:v>
                </c:pt>
                <c:pt idx="64" formatCode="#,##0">
                  <c:v>520</c:v>
                </c:pt>
                <c:pt idx="65" formatCode="#,##0">
                  <c:v>545</c:v>
                </c:pt>
                <c:pt idx="66" formatCode="#,##0">
                  <c:v>560</c:v>
                </c:pt>
                <c:pt idx="67" formatCode="#,##0">
                  <c:v>570</c:v>
                </c:pt>
                <c:pt idx="68" formatCode="#,##0">
                  <c:v>575</c:v>
                </c:pt>
                <c:pt idx="69" formatCode="#,##0">
                  <c:v>580</c:v>
                </c:pt>
                <c:pt idx="70" formatCode="#,##0">
                  <c:v>582</c:v>
                </c:pt>
                <c:pt idx="71" formatCode="#,##0">
                  <c:v>590</c:v>
                </c:pt>
                <c:pt idx="72" formatCode="#,##0">
                  <c:v>598</c:v>
                </c:pt>
                <c:pt idx="73" formatCode="#,##0">
                  <c:v>600</c:v>
                </c:pt>
                <c:pt idx="74" formatCode="#,##0">
                  <c:v>595</c:v>
                </c:pt>
                <c:pt idx="75" formatCode="#,##0">
                  <c:v>585</c:v>
                </c:pt>
                <c:pt idx="76" formatCode="#,##0">
                  <c:v>595</c:v>
                </c:pt>
                <c:pt idx="77" formatCode="#,##0">
                  <c:v>600</c:v>
                </c:pt>
                <c:pt idx="78" formatCode="#,##0">
                  <c:v>600</c:v>
                </c:pt>
                <c:pt idx="79" formatCode="#,##0">
                  <c:v>595</c:v>
                </c:pt>
                <c:pt idx="80" formatCode="#,##0">
                  <c:v>590</c:v>
                </c:pt>
                <c:pt idx="81" formatCode="#,##0">
                  <c:v>595</c:v>
                </c:pt>
                <c:pt idx="82" formatCode="#,##0">
                  <c:v>600</c:v>
                </c:pt>
                <c:pt idx="83" formatCode="#,##0">
                  <c:v>605</c:v>
                </c:pt>
                <c:pt idx="84" formatCode="#,##0">
                  <c:v>610</c:v>
                </c:pt>
                <c:pt idx="85" formatCode="#,##0">
                  <c:v>612</c:v>
                </c:pt>
                <c:pt idx="86" formatCode="#,##0">
                  <c:v>618</c:v>
                </c:pt>
                <c:pt idx="87" formatCode="#,##0">
                  <c:v>620</c:v>
                </c:pt>
                <c:pt idx="88" formatCode="#,##0">
                  <c:v>622</c:v>
                </c:pt>
                <c:pt idx="89" formatCode="#,##0">
                  <c:v>622</c:v>
                </c:pt>
                <c:pt idx="90" formatCode="#,##0">
                  <c:v>623</c:v>
                </c:pt>
                <c:pt idx="91" formatCode="#,##0">
                  <c:v>620</c:v>
                </c:pt>
                <c:pt idx="92" formatCode="#,##0">
                  <c:v>627</c:v>
                </c:pt>
                <c:pt idx="93" formatCode="#,##0">
                  <c:v>620</c:v>
                </c:pt>
                <c:pt idx="94" formatCode="#,##0">
                  <c:v>615</c:v>
                </c:pt>
                <c:pt idx="95" formatCode="#,##0">
                  <c:v>612</c:v>
                </c:pt>
                <c:pt idx="96" formatCode="#,##0">
                  <c:v>610</c:v>
                </c:pt>
                <c:pt idx="97" formatCode="#,##0">
                  <c:v>610</c:v>
                </c:pt>
                <c:pt idx="98" formatCode="#,##0">
                  <c:v>605</c:v>
                </c:pt>
                <c:pt idx="99" formatCode="#,##0">
                  <c:v>607</c:v>
                </c:pt>
                <c:pt idx="100" formatCode="#,##0">
                  <c:v>612</c:v>
                </c:pt>
                <c:pt idx="101" formatCode="#,##0">
                  <c:v>615</c:v>
                </c:pt>
                <c:pt idx="102" formatCode="#,##0">
                  <c:v>625</c:v>
                </c:pt>
                <c:pt idx="103" formatCode="#,##0">
                  <c:v>635</c:v>
                </c:pt>
                <c:pt idx="104" formatCode="#,##0">
                  <c:v>645</c:v>
                </c:pt>
                <c:pt idx="105" formatCode="#,##0">
                  <c:v>650</c:v>
                </c:pt>
                <c:pt idx="106" formatCode="#,##0">
                  <c:v>652</c:v>
                </c:pt>
                <c:pt idx="107" formatCode="#,##0">
                  <c:v>655</c:v>
                </c:pt>
                <c:pt idx="108" formatCode="#,##0">
                  <c:v>660</c:v>
                </c:pt>
                <c:pt idx="109" formatCode="#,##0">
                  <c:v>660</c:v>
                </c:pt>
                <c:pt idx="110" formatCode="#,##0">
                  <c:v>657</c:v>
                </c:pt>
                <c:pt idx="111" formatCode="#,##0">
                  <c:v>655</c:v>
                </c:pt>
                <c:pt idx="112" formatCode="#,##0">
                  <c:v>645</c:v>
                </c:pt>
                <c:pt idx="113" formatCode="#,##0">
                  <c:v>630</c:v>
                </c:pt>
                <c:pt idx="114" formatCode="#,##0">
                  <c:v>630</c:v>
                </c:pt>
                <c:pt idx="115" formatCode="#,##0">
                  <c:v>632</c:v>
                </c:pt>
                <c:pt idx="116" formatCode="#,##0">
                  <c:v>637</c:v>
                </c:pt>
                <c:pt idx="117" formatCode="#,##0">
                  <c:v>637</c:v>
                </c:pt>
                <c:pt idx="118" formatCode="#,##0">
                  <c:v>632</c:v>
                </c:pt>
                <c:pt idx="119" formatCode="#,##0">
                  <c:v>631</c:v>
                </c:pt>
                <c:pt idx="120" formatCode="#,##0">
                  <c:v>625</c:v>
                </c:pt>
                <c:pt idx="121" formatCode="#,##0">
                  <c:v>624</c:v>
                </c:pt>
                <c:pt idx="122" formatCode="#,##0">
                  <c:v>624</c:v>
                </c:pt>
                <c:pt idx="123" formatCode="#,##0">
                  <c:v>622</c:v>
                </c:pt>
                <c:pt idx="124" formatCode="#,##0">
                  <c:v>610</c:v>
                </c:pt>
                <c:pt idx="125" formatCode="#,##0">
                  <c:v>605</c:v>
                </c:pt>
                <c:pt idx="126" formatCode="#,##0">
                  <c:v>600</c:v>
                </c:pt>
                <c:pt idx="127" formatCode="#,##0">
                  <c:v>595</c:v>
                </c:pt>
                <c:pt idx="128" formatCode="#,##0">
                  <c:v>565</c:v>
                </c:pt>
                <c:pt idx="129" formatCode="#,##0">
                  <c:v>545</c:v>
                </c:pt>
                <c:pt idx="130" formatCode="#,##0">
                  <c:v>530</c:v>
                </c:pt>
                <c:pt idx="131" formatCode="#,##0">
                  <c:v>525</c:v>
                </c:pt>
                <c:pt idx="132" formatCode="#,##0">
                  <c:v>523</c:v>
                </c:pt>
                <c:pt idx="133" formatCode="#,##0">
                  <c:v>530</c:v>
                </c:pt>
                <c:pt idx="134" formatCode="#,##0">
                  <c:v>525</c:v>
                </c:pt>
                <c:pt idx="135" formatCode="#,##0">
                  <c:v>522</c:v>
                </c:pt>
                <c:pt idx="136" formatCode="#,##0">
                  <c:v>520</c:v>
                </c:pt>
                <c:pt idx="137" formatCode="#,##0">
                  <c:v>515</c:v>
                </c:pt>
                <c:pt idx="138" formatCode="#,##0">
                  <c:v>510</c:v>
                </c:pt>
                <c:pt idx="139" formatCode="#,##0">
                  <c:v>505</c:v>
                </c:pt>
                <c:pt idx="140" formatCode="#,##0">
                  <c:v>500</c:v>
                </c:pt>
                <c:pt idx="141" formatCode="#,##0">
                  <c:v>495</c:v>
                </c:pt>
                <c:pt idx="142" formatCode="#,##0">
                  <c:v>495</c:v>
                </c:pt>
                <c:pt idx="143" formatCode="#,##0">
                  <c:v>500</c:v>
                </c:pt>
                <c:pt idx="144" formatCode="#,##0">
                  <c:v>515</c:v>
                </c:pt>
                <c:pt idx="145" formatCode="#,##0">
                  <c:v>525</c:v>
                </c:pt>
                <c:pt idx="146" formatCode="#,##0">
                  <c:v>535</c:v>
                </c:pt>
                <c:pt idx="147" formatCode="#,##0">
                  <c:v>550</c:v>
                </c:pt>
                <c:pt idx="148" formatCode="#,##0">
                  <c:v>550</c:v>
                </c:pt>
                <c:pt idx="149" formatCode="#,##0">
                  <c:v>560</c:v>
                </c:pt>
                <c:pt idx="150" formatCode="#,##0">
                  <c:v>560</c:v>
                </c:pt>
                <c:pt idx="151" formatCode="#,##0">
                  <c:v>565</c:v>
                </c:pt>
                <c:pt idx="152" formatCode="#,##0">
                  <c:v>576</c:v>
                </c:pt>
                <c:pt idx="153" formatCode="#,##0">
                  <c:v>575</c:v>
                </c:pt>
                <c:pt idx="154" formatCode="#,##0">
                  <c:v>575</c:v>
                </c:pt>
                <c:pt idx="155" formatCode="#,##0">
                  <c:v>565</c:v>
                </c:pt>
                <c:pt idx="156" formatCode="#,##0">
                  <c:v>560</c:v>
                </c:pt>
                <c:pt idx="157" formatCode="#,##0">
                  <c:v>560</c:v>
                </c:pt>
                <c:pt idx="158" formatCode="#,##0">
                  <c:v>555</c:v>
                </c:pt>
                <c:pt idx="159" formatCode="#,##0">
                  <c:v>560</c:v>
                </c:pt>
                <c:pt idx="160" formatCode="#,##0">
                  <c:v>565</c:v>
                </c:pt>
                <c:pt idx="161" formatCode="#,##0">
                  <c:v>550</c:v>
                </c:pt>
                <c:pt idx="162" formatCode="#,##0">
                  <c:v>555</c:v>
                </c:pt>
                <c:pt idx="163" formatCode="#,##0">
                  <c:v>560</c:v>
                </c:pt>
                <c:pt idx="164" formatCode="#,##0">
                  <c:v>565</c:v>
                </c:pt>
                <c:pt idx="165" formatCode="#,##0">
                  <c:v>560</c:v>
                </c:pt>
                <c:pt idx="166" formatCode="#,##0">
                  <c:v>565</c:v>
                </c:pt>
                <c:pt idx="167" formatCode="#,##0">
                  <c:v>565</c:v>
                </c:pt>
                <c:pt idx="168" formatCode="#,##0">
                  <c:v>560</c:v>
                </c:pt>
                <c:pt idx="169" formatCode="#,##0">
                  <c:v>555</c:v>
                </c:pt>
                <c:pt idx="170" formatCode="#,##0">
                  <c:v>555</c:v>
                </c:pt>
                <c:pt idx="171" formatCode="#,##0">
                  <c:v>550</c:v>
                </c:pt>
                <c:pt idx="172" formatCode="#,##0">
                  <c:v>545</c:v>
                </c:pt>
                <c:pt idx="173" formatCode="#,##0">
                  <c:v>545</c:v>
                </c:pt>
                <c:pt idx="174" formatCode="#,##0">
                  <c:v>535</c:v>
                </c:pt>
                <c:pt idx="175" formatCode="#,##0">
                  <c:v>520</c:v>
                </c:pt>
                <c:pt idx="176" formatCode="#,##0">
                  <c:v>515</c:v>
                </c:pt>
                <c:pt idx="177" formatCode="#,##0">
                  <c:v>505</c:v>
                </c:pt>
                <c:pt idx="178" formatCode="#,##0">
                  <c:v>500</c:v>
                </c:pt>
                <c:pt idx="179" formatCode="#,##0">
                  <c:v>500</c:v>
                </c:pt>
                <c:pt idx="180" formatCode="#,##0">
                  <c:v>495</c:v>
                </c:pt>
                <c:pt idx="181" formatCode="#,##0">
                  <c:v>490</c:v>
                </c:pt>
                <c:pt idx="182" formatCode="#,##0">
                  <c:v>487</c:v>
                </c:pt>
                <c:pt idx="183" formatCode="#,##0">
                  <c:v>485</c:v>
                </c:pt>
                <c:pt idx="184" formatCode="General">
                  <c:v>482</c:v>
                </c:pt>
                <c:pt idx="185" formatCode="General">
                  <c:v>480</c:v>
                </c:pt>
                <c:pt idx="186" formatCode="General">
                  <c:v>479</c:v>
                </c:pt>
                <c:pt idx="187" formatCode="General">
                  <c:v>470</c:v>
                </c:pt>
                <c:pt idx="188" formatCode="General">
                  <c:v>460</c:v>
                </c:pt>
                <c:pt idx="189" formatCode="General">
                  <c:v>470</c:v>
                </c:pt>
                <c:pt idx="190" formatCode="General">
                  <c:v>477</c:v>
                </c:pt>
                <c:pt idx="191" formatCode="General">
                  <c:v>485</c:v>
                </c:pt>
                <c:pt idx="192" formatCode="General">
                  <c:v>500</c:v>
                </c:pt>
                <c:pt idx="193" formatCode="General">
                  <c:v>507</c:v>
                </c:pt>
                <c:pt idx="194" formatCode="General">
                  <c:v>510</c:v>
                </c:pt>
                <c:pt idx="195" formatCode="General">
                  <c:v>515</c:v>
                </c:pt>
                <c:pt idx="196" formatCode="General">
                  <c:v>512</c:v>
                </c:pt>
                <c:pt idx="197" formatCode="General">
                  <c:v>507</c:v>
                </c:pt>
                <c:pt idx="198" formatCode="General">
                  <c:v>500</c:v>
                </c:pt>
                <c:pt idx="199" formatCode="General">
                  <c:v>497</c:v>
                </c:pt>
                <c:pt idx="200" formatCode="General">
                  <c:v>494</c:v>
                </c:pt>
                <c:pt idx="201" formatCode="General">
                  <c:v>491</c:v>
                </c:pt>
                <c:pt idx="202" formatCode="General">
                  <c:v>488</c:v>
                </c:pt>
                <c:pt idx="203" formatCode="General">
                  <c:v>465</c:v>
                </c:pt>
                <c:pt idx="204" formatCode="General">
                  <c:v>482</c:v>
                </c:pt>
                <c:pt idx="205" formatCode="General">
                  <c:v>479</c:v>
                </c:pt>
                <c:pt idx="206" formatCode="General">
                  <c:v>476</c:v>
                </c:pt>
                <c:pt idx="207" formatCode="General">
                  <c:v>473</c:v>
                </c:pt>
                <c:pt idx="208" formatCode="General">
                  <c:v>455</c:v>
                </c:pt>
                <c:pt idx="209" formatCode="General">
                  <c:v>445</c:v>
                </c:pt>
                <c:pt idx="210" formatCode="General">
                  <c:v>435</c:v>
                </c:pt>
                <c:pt idx="211" formatCode="General">
                  <c:v>425</c:v>
                </c:pt>
                <c:pt idx="212" formatCode="General">
                  <c:v>415</c:v>
                </c:pt>
                <c:pt idx="213" formatCode="General">
                  <c:v>412</c:v>
                </c:pt>
                <c:pt idx="214" formatCode="General">
                  <c:v>409</c:v>
                </c:pt>
                <c:pt idx="215" formatCode="General">
                  <c:v>406</c:v>
                </c:pt>
                <c:pt idx="216" formatCode="General">
                  <c:v>403</c:v>
                </c:pt>
                <c:pt idx="217" formatCode="General">
                  <c:v>400</c:v>
                </c:pt>
                <c:pt idx="218" formatCode="General">
                  <c:v>397</c:v>
                </c:pt>
                <c:pt idx="219" formatCode="General">
                  <c:v>394</c:v>
                </c:pt>
                <c:pt idx="220" formatCode="General">
                  <c:v>391</c:v>
                </c:pt>
                <c:pt idx="221" formatCode="General">
                  <c:v>380</c:v>
                </c:pt>
                <c:pt idx="222" formatCode="General">
                  <c:v>375</c:v>
                </c:pt>
                <c:pt idx="223" formatCode="General">
                  <c:v>366</c:v>
                </c:pt>
                <c:pt idx="224" formatCode="General">
                  <c:v>360</c:v>
                </c:pt>
                <c:pt idx="225" formatCode="General">
                  <c:v>365</c:v>
                </c:pt>
                <c:pt idx="226" formatCode="General">
                  <c:v>363</c:v>
                </c:pt>
                <c:pt idx="227" formatCode="General">
                  <c:v>355</c:v>
                </c:pt>
                <c:pt idx="228" formatCode="General">
                  <c:v>350</c:v>
                </c:pt>
                <c:pt idx="229" formatCode="General">
                  <c:v>350</c:v>
                </c:pt>
                <c:pt idx="230" formatCode="General">
                  <c:v>343</c:v>
                </c:pt>
                <c:pt idx="231" formatCode="General">
                  <c:v>340</c:v>
                </c:pt>
                <c:pt idx="232" formatCode="General">
                  <c:v>347</c:v>
                </c:pt>
                <c:pt idx="233" formatCode="General">
                  <c:v>375</c:v>
                </c:pt>
                <c:pt idx="234" formatCode="General">
                  <c:v>378</c:v>
                </c:pt>
                <c:pt idx="235" formatCode="General">
                  <c:v>403</c:v>
                </c:pt>
                <c:pt idx="236" formatCode="General">
                  <c:v>415</c:v>
                </c:pt>
                <c:pt idx="237" formatCode="General">
                  <c:v>440</c:v>
                </c:pt>
                <c:pt idx="238" formatCode="General">
                  <c:v>455</c:v>
                </c:pt>
                <c:pt idx="239" formatCode="General">
                  <c:v>465</c:v>
                </c:pt>
                <c:pt idx="240" formatCode="General">
                  <c:v>475</c:v>
                </c:pt>
                <c:pt idx="241" formatCode="General">
                  <c:v>480</c:v>
                </c:pt>
                <c:pt idx="242" formatCode="General">
                  <c:v>494</c:v>
                </c:pt>
                <c:pt idx="243" formatCode="General">
                  <c:v>490</c:v>
                </c:pt>
                <c:pt idx="244" formatCode="General">
                  <c:v>495</c:v>
                </c:pt>
                <c:pt idx="245" formatCode="General">
                  <c:v>495</c:v>
                </c:pt>
                <c:pt idx="246" formatCode="General">
                  <c:v>500</c:v>
                </c:pt>
                <c:pt idx="247" formatCode="General">
                  <c:v>495</c:v>
                </c:pt>
                <c:pt idx="248" formatCode="General">
                  <c:v>485</c:v>
                </c:pt>
                <c:pt idx="249" formatCode="General">
                  <c:v>480</c:v>
                </c:pt>
                <c:pt idx="250" formatCode="General">
                  <c:v>450</c:v>
                </c:pt>
                <c:pt idx="251" formatCode="General">
                  <c:v>445</c:v>
                </c:pt>
                <c:pt idx="252" formatCode="General">
                  <c:v>455</c:v>
                </c:pt>
                <c:pt idx="253" formatCode="General">
                  <c:v>443</c:v>
                </c:pt>
                <c:pt idx="254" formatCode="General">
                  <c:v>440</c:v>
                </c:pt>
                <c:pt idx="255" formatCode="General">
                  <c:v>442</c:v>
                </c:pt>
                <c:pt idx="256" formatCode="General">
                  <c:v>445</c:v>
                </c:pt>
                <c:pt idx="257" formatCode="General">
                  <c:v>450</c:v>
                </c:pt>
                <c:pt idx="258">
                  <c:v>460</c:v>
                </c:pt>
                <c:pt idx="259">
                  <c:v>462</c:v>
                </c:pt>
                <c:pt idx="260">
                  <c:v>465</c:v>
                </c:pt>
                <c:pt idx="261">
                  <c:v>473</c:v>
                </c:pt>
                <c:pt idx="262">
                  <c:v>477</c:v>
                </c:pt>
                <c:pt idx="263">
                  <c:v>480</c:v>
                </c:pt>
                <c:pt idx="264">
                  <c:v>485</c:v>
                </c:pt>
                <c:pt idx="265">
                  <c:v>500</c:v>
                </c:pt>
                <c:pt idx="266">
                  <c:v>505</c:v>
                </c:pt>
                <c:pt idx="267">
                  <c:v>510</c:v>
                </c:pt>
                <c:pt idx="268">
                  <c:v>512</c:v>
                </c:pt>
                <c:pt idx="269">
                  <c:v>500</c:v>
                </c:pt>
                <c:pt idx="270">
                  <c:v>490</c:v>
                </c:pt>
                <c:pt idx="271">
                  <c:v>480</c:v>
                </c:pt>
                <c:pt idx="272">
                  <c:v>481</c:v>
                </c:pt>
                <c:pt idx="273">
                  <c:v>470</c:v>
                </c:pt>
                <c:pt idx="274">
                  <c:v>462</c:v>
                </c:pt>
                <c:pt idx="275">
                  <c:v>460</c:v>
                </c:pt>
                <c:pt idx="276">
                  <c:v>460</c:v>
                </c:pt>
                <c:pt idx="277">
                  <c:v>460</c:v>
                </c:pt>
                <c:pt idx="278" formatCode="General">
                  <c:v>460</c:v>
                </c:pt>
                <c:pt idx="279" formatCode="General">
                  <c:v>455</c:v>
                </c:pt>
                <c:pt idx="280" formatCode="General">
                  <c:v>450</c:v>
                </c:pt>
                <c:pt idx="281" formatCode="General">
                  <c:v>445</c:v>
                </c:pt>
                <c:pt idx="282" formatCode="General">
                  <c:v>440</c:v>
                </c:pt>
                <c:pt idx="283" formatCode="General">
                  <c:v>455</c:v>
                </c:pt>
                <c:pt idx="284" formatCode="General">
                  <c:v>465</c:v>
                </c:pt>
                <c:pt idx="285" formatCode="General">
                  <c:v>472</c:v>
                </c:pt>
                <c:pt idx="286" formatCode="General">
                  <c:v>475</c:v>
                </c:pt>
                <c:pt idx="287" formatCode="General">
                  <c:v>478</c:v>
                </c:pt>
                <c:pt idx="288" formatCode="General">
                  <c:v>483</c:v>
                </c:pt>
                <c:pt idx="289" formatCode="General">
                  <c:v>486</c:v>
                </c:pt>
                <c:pt idx="290" formatCode="General">
                  <c:v>487</c:v>
                </c:pt>
                <c:pt idx="291" formatCode="General">
                  <c:v>487</c:v>
                </c:pt>
                <c:pt idx="292" formatCode="General">
                  <c:v>487</c:v>
                </c:pt>
                <c:pt idx="293" formatCode="General">
                  <c:v>486</c:v>
                </c:pt>
                <c:pt idx="294" formatCode="General">
                  <c:v>486</c:v>
                </c:pt>
                <c:pt idx="295" formatCode="General">
                  <c:v>485</c:v>
                </c:pt>
                <c:pt idx="296" formatCode="General">
                  <c:v>482</c:v>
                </c:pt>
                <c:pt idx="297" formatCode="General">
                  <c:v>480</c:v>
                </c:pt>
                <c:pt idx="298" formatCode="General">
                  <c:v>477</c:v>
                </c:pt>
                <c:pt idx="299" formatCode="General">
                  <c:v>475</c:v>
                </c:pt>
                <c:pt idx="300" formatCode="General">
                  <c:v>470</c:v>
                </c:pt>
                <c:pt idx="301" formatCode="General">
                  <c:v>470</c:v>
                </c:pt>
              </c:numCache>
            </c:numRef>
          </c:val>
          <c:smooth val="1"/>
        </c:ser>
        <c:ser>
          <c:idx val="2"/>
          <c:order val="2"/>
          <c:tx>
            <c:v>China domestic</c:v>
          </c:tx>
          <c:marker>
            <c:symbol val="none"/>
          </c:marker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0466392"/>
        <c:axId val="289920432"/>
      </c:lineChart>
      <c:catAx>
        <c:axId val="289924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900"/>
            </a:pPr>
            <a:endParaRPr lang="en-US"/>
          </a:p>
        </c:txPr>
        <c:crossAx val="289920040"/>
        <c:crosses val="autoZero"/>
        <c:auto val="1"/>
        <c:lblAlgn val="ctr"/>
        <c:lblOffset val="100"/>
        <c:tickLblSkip val="8"/>
        <c:tickMarkSkip val="8"/>
        <c:noMultiLvlLbl val="0"/>
      </c:catAx>
      <c:valAx>
        <c:axId val="2899200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s-ES" sz="1000"/>
                  <a:t>% Export tax</a:t>
                </a:r>
              </a:p>
            </c:rich>
          </c:tx>
          <c:layout>
            <c:manualLayout>
              <c:xMode val="edge"/>
              <c:yMode val="edge"/>
              <c:x val="1.0614302317347802E-2"/>
              <c:y val="0.39412418080764888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89924744"/>
        <c:crosses val="autoZero"/>
        <c:crossBetween val="between"/>
      </c:valAx>
      <c:valAx>
        <c:axId val="289920432"/>
        <c:scaling>
          <c:orientation val="minMax"/>
          <c:max val="700"/>
          <c:min val="25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s-ES" sz="1000"/>
                  <a:t>$</a:t>
                </a:r>
                <a:r>
                  <a:rPr lang="es-ES" sz="1000" baseline="0"/>
                  <a:t> pt fob Tampa (green); fob China (red)</a:t>
                </a:r>
                <a:endParaRPr lang="es-ES" sz="1000"/>
              </a:p>
            </c:rich>
          </c:tx>
          <c:layout>
            <c:manualLayout>
              <c:xMode val="edge"/>
              <c:yMode val="edge"/>
              <c:x val="0.9611552208147911"/>
              <c:y val="0.38246120322953842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90466392"/>
        <c:crosses val="max"/>
        <c:crossBetween val="between"/>
      </c:valAx>
      <c:catAx>
        <c:axId val="290466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9920432"/>
        <c:crosses val="autoZero"/>
        <c:auto val="1"/>
        <c:lblAlgn val="ctr"/>
        <c:lblOffset val="100"/>
        <c:noMultiLvlLbl val="0"/>
      </c:cat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5.4216137887273972E-3"/>
          <c:y val="0.94302269286683438"/>
          <c:w val="0.9751289028957586"/>
          <c:h val="5.6090125499413099E-2"/>
        </c:manualLayout>
      </c:layout>
      <c:overlay val="0"/>
      <c:txPr>
        <a:bodyPr/>
        <a:lstStyle/>
        <a:p>
          <a:pPr>
            <a:defRPr sz="1000" b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zh-CN" altLang="en-US" sz="1800" dirty="0" smtClean="0">
                <a:solidFill>
                  <a:schemeClr val="tx1"/>
                </a:solidFill>
              </a:rPr>
              <a:t>印度磷肥需求量走势：</a:t>
            </a:r>
            <a:r>
              <a:rPr lang="zh-CN" altLang="en-US" sz="1800" baseline="0" dirty="0" smtClean="0">
                <a:solidFill>
                  <a:srgbClr val="407919"/>
                </a:solidFill>
              </a:rPr>
              <a:t>政府补贴和卢比价格影响大</a:t>
            </a:r>
            <a:r>
              <a:rPr lang="es-ES" sz="1800" baseline="0" dirty="0" smtClean="0">
                <a:solidFill>
                  <a:srgbClr val="407919"/>
                </a:solidFill>
              </a:rPr>
              <a:t>2012-13</a:t>
            </a:r>
            <a:endParaRPr lang="es-ES" sz="1800" baseline="0" dirty="0">
              <a:solidFill>
                <a:srgbClr val="407919"/>
              </a:solidFill>
            </a:endParaRPr>
          </a:p>
          <a:p>
            <a:pPr>
              <a:defRPr sz="1400"/>
            </a:pPr>
            <a:endParaRPr lang="es-ES" sz="400" baseline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8.5546244602410407E-2"/>
          <c:y val="1.3393231911110015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8.9996963527408241E-2"/>
          <c:y val="8.1314828854286189E-2"/>
          <c:w val="0.83454536266113422"/>
          <c:h val="0.789288993309736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Hoja1!$B$8</c:f>
              <c:strCache>
                <c:ptCount val="1"/>
                <c:pt idx="0">
                  <c:v>Local DAP prodn</c:v>
                </c:pt>
              </c:strCache>
            </c:strRef>
          </c:tx>
          <c:spPr>
            <a:solidFill>
              <a:sysClr val="windowText" lastClr="000000">
                <a:lumMod val="65000"/>
                <a:lumOff val="35000"/>
              </a:sysClr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6"/>
            <c:invertIfNegative val="0"/>
            <c:bubble3D val="0"/>
            <c:spPr>
              <a:solidFill>
                <a:sysClr val="windowText" lastClr="000000">
                  <a:lumMod val="65000"/>
                  <a:lumOff val="35000"/>
                </a:sysClr>
              </a:solidFill>
              <a:scene3d>
                <a:camera prst="orthographicFront"/>
                <a:lightRig rig="threePt" dir="t"/>
              </a:scene3d>
              <a:sp3d/>
            </c:spPr>
          </c:dPt>
          <c:cat>
            <c:numRef>
              <c:f>Hoja1!$A$9:$A$20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Hoja1!$B$9:$B$20</c:f>
              <c:numCache>
                <c:formatCode>General</c:formatCode>
                <c:ptCount val="12"/>
                <c:pt idx="0">
                  <c:v>2260</c:v>
                </c:pt>
                <c:pt idx="1">
                  <c:v>2097</c:v>
                </c:pt>
                <c:pt idx="2">
                  <c:v>1529</c:v>
                </c:pt>
                <c:pt idx="3">
                  <c:v>1863</c:v>
                </c:pt>
                <c:pt idx="4">
                  <c:v>1598</c:v>
                </c:pt>
                <c:pt idx="5">
                  <c:v>1647</c:v>
                </c:pt>
                <c:pt idx="6">
                  <c:v>1745</c:v>
                </c:pt>
                <c:pt idx="7">
                  <c:v>1690</c:v>
                </c:pt>
                <c:pt idx="8">
                  <c:v>1700</c:v>
                </c:pt>
              </c:numCache>
            </c:numRef>
          </c:val>
        </c:ser>
        <c:ser>
          <c:idx val="1"/>
          <c:order val="1"/>
          <c:tx>
            <c:strRef>
              <c:f>Hoja1!$D$8</c:f>
              <c:strCache>
                <c:ptCount val="1"/>
                <c:pt idx="0">
                  <c:v>Local NP/K &amp; SSP prodn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numRef>
              <c:f>Hoja1!$A$9:$A$20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Hoja1!$D$9:$D$20</c:f>
              <c:numCache>
                <c:formatCode>General</c:formatCode>
                <c:ptCount val="12"/>
                <c:pt idx="0">
                  <c:v>2049</c:v>
                </c:pt>
                <c:pt idx="1">
                  <c:v>1894</c:v>
                </c:pt>
                <c:pt idx="2">
                  <c:v>2123</c:v>
                </c:pt>
                <c:pt idx="3">
                  <c:v>2436</c:v>
                </c:pt>
                <c:pt idx="4">
                  <c:v>2735</c:v>
                </c:pt>
                <c:pt idx="5">
                  <c:v>2440</c:v>
                </c:pt>
                <c:pt idx="6">
                  <c:v>2136</c:v>
                </c:pt>
                <c:pt idx="7">
                  <c:v>2229</c:v>
                </c:pt>
                <c:pt idx="8">
                  <c:v>2175</c:v>
                </c:pt>
              </c:numCache>
            </c:numRef>
          </c:val>
        </c:ser>
        <c:ser>
          <c:idx val="4"/>
          <c:order val="3"/>
          <c:tx>
            <c:strRef>
              <c:f>Hoja1!$C$8</c:f>
              <c:strCache>
                <c:ptCount val="1"/>
                <c:pt idx="0">
                  <c:v>DAP imports</c:v>
                </c:pt>
              </c:strCache>
            </c:strRef>
          </c:tx>
          <c:spPr>
            <a:solidFill>
              <a:srgbClr val="0080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numRef>
              <c:f>Hoja1!$A$9:$A$20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Hoja1!$C$9:$C$20</c:f>
              <c:numCache>
                <c:formatCode>General</c:formatCode>
                <c:ptCount val="12"/>
                <c:pt idx="0">
                  <c:v>1322</c:v>
                </c:pt>
                <c:pt idx="1">
                  <c:v>1253</c:v>
                </c:pt>
                <c:pt idx="2">
                  <c:v>2848</c:v>
                </c:pt>
                <c:pt idx="3">
                  <c:v>2708</c:v>
                </c:pt>
                <c:pt idx="4">
                  <c:v>3408</c:v>
                </c:pt>
                <c:pt idx="5">
                  <c:v>3150</c:v>
                </c:pt>
                <c:pt idx="6">
                  <c:v>2622</c:v>
                </c:pt>
                <c:pt idx="7">
                  <c:v>1472</c:v>
                </c:pt>
                <c:pt idx="8">
                  <c:v>2300</c:v>
                </c:pt>
              </c:numCache>
            </c:numRef>
          </c:val>
        </c:ser>
        <c:ser>
          <c:idx val="5"/>
          <c:order val="4"/>
          <c:tx>
            <c:strRef>
              <c:f>Hoja1!$G$8</c:f>
              <c:strCache>
                <c:ptCount val="1"/>
                <c:pt idx="0">
                  <c:v>NP/K Imports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numRef>
              <c:f>Hoja1!$A$9:$A$20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Hoja1!$G$9:$G$20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45</c:v>
                </c:pt>
                <c:pt idx="4">
                  <c:v>225</c:v>
                </c:pt>
                <c:pt idx="5">
                  <c:v>770</c:v>
                </c:pt>
                <c:pt idx="6">
                  <c:v>300</c:v>
                </c:pt>
                <c:pt idx="7">
                  <c:v>92</c:v>
                </c:pt>
                <c:pt idx="8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0465608"/>
        <c:axId val="290461688"/>
      </c:barChart>
      <c:lineChart>
        <c:grouping val="standard"/>
        <c:varyColors val="0"/>
        <c:ser>
          <c:idx val="3"/>
          <c:order val="2"/>
          <c:tx>
            <c:strRef>
              <c:f>Hoja1!$F$8</c:f>
              <c:strCache>
                <c:ptCount val="1"/>
                <c:pt idx="0">
                  <c:v>DAP $pt cfr India (each May)</c:v>
                </c:pt>
              </c:strCache>
            </c:strRef>
          </c:tx>
          <c:spPr>
            <a:ln w="22225">
              <a:solidFill>
                <a:srgbClr val="C00000">
                  <a:alpha val="0"/>
                </a:srgbClr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6"/>
            <c:bubble3D val="0"/>
            <c:spPr>
              <a:ln w="22225">
                <a:solidFill>
                  <a:srgbClr val="C00000">
                    <a:alpha val="0"/>
                  </a:srgbClr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numRef>
              <c:f>Hoja1!$A$9:$A$17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Hoja1!$F$9:$F$17</c:f>
              <c:numCache>
                <c:formatCode>General</c:formatCode>
                <c:ptCount val="9"/>
                <c:pt idx="0">
                  <c:v>300</c:v>
                </c:pt>
                <c:pt idx="1">
                  <c:v>495</c:v>
                </c:pt>
                <c:pt idx="2">
                  <c:v>1100</c:v>
                </c:pt>
                <c:pt idx="3">
                  <c:v>377</c:v>
                </c:pt>
                <c:pt idx="4">
                  <c:v>500</c:v>
                </c:pt>
                <c:pt idx="5">
                  <c:v>622</c:v>
                </c:pt>
                <c:pt idx="6">
                  <c:v>500</c:v>
                </c:pt>
                <c:pt idx="7">
                  <c:v>520</c:v>
                </c:pt>
                <c:pt idx="8">
                  <c:v>462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0466784"/>
        <c:axId val="290463648"/>
      </c:lineChart>
      <c:catAx>
        <c:axId val="290465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0461688"/>
        <c:crosses val="autoZero"/>
        <c:auto val="1"/>
        <c:lblAlgn val="ctr"/>
        <c:lblOffset val="100"/>
        <c:noMultiLvlLbl val="0"/>
      </c:catAx>
      <c:valAx>
        <c:axId val="290461688"/>
        <c:scaling>
          <c:orientation val="minMax"/>
          <c:max val="9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/>
                  <a:t>'000t</a:t>
                </a:r>
                <a:r>
                  <a:rPr lang="es-ES" sz="1400" baseline="0"/>
                  <a:t> P2O5 in DAP&amp; NPKs, NPs &amp; SSP</a:t>
                </a:r>
                <a:endParaRPr lang="es-ES" sz="1400"/>
              </a:p>
            </c:rich>
          </c:tx>
          <c:layout>
            <c:manualLayout>
              <c:xMode val="edge"/>
              <c:yMode val="edge"/>
              <c:x val="1.9139644362907476E-2"/>
              <c:y val="0.2634060247971282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0465608"/>
        <c:crosses val="autoZero"/>
        <c:crossBetween val="between"/>
      </c:valAx>
      <c:valAx>
        <c:axId val="29046364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/>
                  <a:t>DAP: $ pt cfr India</a:t>
                </a:r>
              </a:p>
            </c:rich>
          </c:tx>
          <c:layout>
            <c:manualLayout>
              <c:xMode val="edge"/>
              <c:yMode val="edge"/>
              <c:x val="0.96244563800287486"/>
              <c:y val="0.324451185441907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0466784"/>
        <c:crosses val="max"/>
        <c:crossBetween val="between"/>
      </c:valAx>
      <c:catAx>
        <c:axId val="290466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046364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5.1694472905832574E-2"/>
          <c:y val="0.92944819438878823"/>
          <c:w val="0.84505557602455128"/>
          <c:h val="5.912724888238937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zh-CN" altLang="en-US" sz="2000" dirty="0" smtClean="0"/>
              <a:t>印度磷肥需求量与粮食产量走势图比较</a:t>
            </a:r>
            <a:endParaRPr lang="en-US" sz="2000" baseline="0" dirty="0" smtClean="0"/>
          </a:p>
          <a:p>
            <a:pPr>
              <a:defRPr sz="1400"/>
            </a:pPr>
            <a:r>
              <a:rPr lang="en-US" sz="1600" b="0" baseline="0" dirty="0" smtClean="0"/>
              <a:t>Major grains productivity acceleration flattens out in 2013, the 3rd year of lower P</a:t>
            </a:r>
            <a:r>
              <a:rPr lang="en-US" sz="1600" b="0" baseline="-25000" dirty="0" smtClean="0"/>
              <a:t>2</a:t>
            </a:r>
            <a:r>
              <a:rPr lang="en-US" sz="1600" b="0" baseline="0" dirty="0" smtClean="0"/>
              <a:t>O</a:t>
            </a:r>
            <a:r>
              <a:rPr lang="en-US" sz="1600" b="0" baseline="-25000" dirty="0" smtClean="0"/>
              <a:t>5</a:t>
            </a:r>
            <a:r>
              <a:rPr lang="en-US" sz="1600" b="0" baseline="0" dirty="0" smtClean="0"/>
              <a:t> avails</a:t>
            </a:r>
            <a:r>
              <a:rPr lang="en-US" sz="1600" b="0" dirty="0" smtClean="0"/>
              <a:t> </a:t>
            </a:r>
            <a:endParaRPr lang="en-US" sz="1600" b="0" dirty="0"/>
          </a:p>
        </c:rich>
      </c:tx>
      <c:layout>
        <c:manualLayout>
          <c:xMode val="edge"/>
          <c:yMode val="edge"/>
          <c:x val="0.14766545731481578"/>
          <c:y val="1.7454175893324327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7361082654426696E-2"/>
          <c:y val="0.11563005589368799"/>
          <c:w val="0.86983670576786765"/>
          <c:h val="0.743251003529949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Hoja1!$C$45</c:f>
              <c:strCache>
                <c:ptCount val="1"/>
                <c:pt idx="0">
                  <c:v>Local DAP prodn</c:v>
                </c:pt>
              </c:strCache>
            </c:strRef>
          </c:tx>
          <c:spPr>
            <a:solidFill>
              <a:sysClr val="windowText" lastClr="000000">
                <a:lumMod val="65000"/>
                <a:lumOff val="35000"/>
              </a:sys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dPt>
            <c:idx val="6"/>
            <c:invertIfNegative val="0"/>
            <c:bubble3D val="0"/>
            <c:spPr>
              <a:solidFill>
                <a:sysClr val="windowText" lastClr="000000">
                  <a:lumMod val="65000"/>
                  <a:lumOff val="35000"/>
                </a:sys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c:spPr>
          </c:dPt>
          <c:cat>
            <c:numRef>
              <c:f>Hoja1!$B$46:$B$57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Hoja1!$C$46:$C$57</c:f>
              <c:numCache>
                <c:formatCode>General</c:formatCode>
                <c:ptCount val="12"/>
                <c:pt idx="0">
                  <c:v>2260</c:v>
                </c:pt>
                <c:pt idx="1">
                  <c:v>2097</c:v>
                </c:pt>
                <c:pt idx="2">
                  <c:v>1529</c:v>
                </c:pt>
                <c:pt idx="3">
                  <c:v>1863</c:v>
                </c:pt>
                <c:pt idx="4">
                  <c:v>1598</c:v>
                </c:pt>
                <c:pt idx="5">
                  <c:v>1647</c:v>
                </c:pt>
                <c:pt idx="6">
                  <c:v>1745</c:v>
                </c:pt>
                <c:pt idx="7">
                  <c:v>1690</c:v>
                </c:pt>
                <c:pt idx="8">
                  <c:v>1700</c:v>
                </c:pt>
              </c:numCache>
            </c:numRef>
          </c:val>
        </c:ser>
        <c:ser>
          <c:idx val="3"/>
          <c:order val="1"/>
          <c:tx>
            <c:strRef>
              <c:f>Hoja1!$E$45</c:f>
              <c:strCache>
                <c:ptCount val="1"/>
                <c:pt idx="0">
                  <c:v>Local NP/K &amp; SSP prodn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cat>
            <c:numRef>
              <c:f>Hoja1!$B$46:$B$57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Hoja1!$E$46:$E$57</c:f>
              <c:numCache>
                <c:formatCode>General</c:formatCode>
                <c:ptCount val="12"/>
                <c:pt idx="0">
                  <c:v>2049</c:v>
                </c:pt>
                <c:pt idx="1">
                  <c:v>1894</c:v>
                </c:pt>
                <c:pt idx="2">
                  <c:v>2123</c:v>
                </c:pt>
                <c:pt idx="3">
                  <c:v>2436</c:v>
                </c:pt>
                <c:pt idx="4">
                  <c:v>2735</c:v>
                </c:pt>
                <c:pt idx="5">
                  <c:v>2440</c:v>
                </c:pt>
                <c:pt idx="6">
                  <c:v>2136</c:v>
                </c:pt>
                <c:pt idx="7">
                  <c:v>2229</c:v>
                </c:pt>
                <c:pt idx="8">
                  <c:v>2175</c:v>
                </c:pt>
              </c:numCache>
            </c:numRef>
          </c:val>
        </c:ser>
        <c:ser>
          <c:idx val="1"/>
          <c:order val="2"/>
          <c:tx>
            <c:strRef>
              <c:f>Hoja1!$D$45</c:f>
              <c:strCache>
                <c:ptCount val="1"/>
                <c:pt idx="0">
                  <c:v>DAP imports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cat>
            <c:numRef>
              <c:f>Hoja1!$B$46:$B$57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Hoja1!$D$46:$D$57</c:f>
              <c:numCache>
                <c:formatCode>General</c:formatCode>
                <c:ptCount val="12"/>
                <c:pt idx="0">
                  <c:v>1322</c:v>
                </c:pt>
                <c:pt idx="1">
                  <c:v>1253</c:v>
                </c:pt>
                <c:pt idx="2">
                  <c:v>2848</c:v>
                </c:pt>
                <c:pt idx="3">
                  <c:v>2708</c:v>
                </c:pt>
                <c:pt idx="4">
                  <c:v>3408</c:v>
                </c:pt>
                <c:pt idx="5">
                  <c:v>3150</c:v>
                </c:pt>
                <c:pt idx="6">
                  <c:v>2622</c:v>
                </c:pt>
                <c:pt idx="7">
                  <c:v>1472</c:v>
                </c:pt>
                <c:pt idx="8">
                  <c:v>2300</c:v>
                </c:pt>
              </c:numCache>
            </c:numRef>
          </c:val>
        </c:ser>
        <c:ser>
          <c:idx val="2"/>
          <c:order val="5"/>
          <c:tx>
            <c:strRef>
              <c:f>Hoja1!$H$45</c:f>
              <c:strCache>
                <c:ptCount val="1"/>
                <c:pt idx="0">
                  <c:v>NP/K Imports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</c:spPr>
          <c:invertIfNegative val="0"/>
          <c:cat>
            <c:numRef>
              <c:f>Hoja1!$B$46:$B$57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Hoja1!$H$46:$H$57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45</c:v>
                </c:pt>
                <c:pt idx="4">
                  <c:v>225</c:v>
                </c:pt>
                <c:pt idx="5">
                  <c:v>770</c:v>
                </c:pt>
                <c:pt idx="6">
                  <c:v>300</c:v>
                </c:pt>
                <c:pt idx="7">
                  <c:v>92</c:v>
                </c:pt>
                <c:pt idx="8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0463256"/>
        <c:axId val="290468744"/>
      </c:barChart>
      <c:lineChart>
        <c:grouping val="standard"/>
        <c:varyColors val="0"/>
        <c:ser>
          <c:idx val="4"/>
          <c:order val="3"/>
          <c:tx>
            <c:strRef>
              <c:f>Hoja1!$F$45</c:f>
              <c:strCache>
                <c:ptCount val="1"/>
                <c:pt idx="0">
                  <c:v>Local DAP price Rs/t</c:v>
                </c:pt>
              </c:strCache>
            </c:strRef>
          </c:tx>
          <c:spPr>
            <a:ln>
              <a:solidFill>
                <a:srgbClr val="FFC000"/>
              </a:solidFill>
              <a:prstDash val="sysDash"/>
            </a:ln>
          </c:spPr>
          <c:marker>
            <c:symbol val="none"/>
          </c:marker>
          <c:dPt>
            <c:idx val="6"/>
            <c:bubble3D val="0"/>
            <c:spPr>
              <a:ln>
                <a:solidFill>
                  <a:srgbClr val="FFC000"/>
                </a:solidFill>
                <a:prstDash val="sysDash"/>
              </a:ln>
            </c:spPr>
          </c:dPt>
          <c:dPt>
            <c:idx val="7"/>
            <c:bubble3D val="0"/>
            <c:spPr>
              <a:ln>
                <a:solidFill>
                  <a:srgbClr val="FFC000">
                    <a:alpha val="0"/>
                  </a:srgbClr>
                </a:solidFill>
                <a:prstDash val="sysDash"/>
              </a:ln>
            </c:spPr>
          </c:dPt>
          <c:cat>
            <c:numRef>
              <c:f>Hoja1!$B$46:$B$57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Hoja1!$F$46:$F$55</c:f>
              <c:numCache>
                <c:formatCode>General</c:formatCode>
                <c:ptCount val="10"/>
                <c:pt idx="7">
                  <c:v>240</c:v>
                </c:pt>
                <c:pt idx="8">
                  <c:v>249</c:v>
                </c:pt>
                <c:pt idx="9">
                  <c:v>258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Hoja1!$G$45</c:f>
              <c:strCache>
                <c:ptCount val="1"/>
                <c:pt idx="0">
                  <c:v>India all grains production MMt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Hoja1!$B$46:$B$57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Hoja1!$G$46:$G$55</c:f>
              <c:numCache>
                <c:formatCode>General</c:formatCode>
                <c:ptCount val="10"/>
                <c:pt idx="0">
                  <c:v>194</c:v>
                </c:pt>
                <c:pt idx="1">
                  <c:v>196</c:v>
                </c:pt>
                <c:pt idx="2">
                  <c:v>213</c:v>
                </c:pt>
                <c:pt idx="3">
                  <c:v>217</c:v>
                </c:pt>
                <c:pt idx="4">
                  <c:v>203</c:v>
                </c:pt>
                <c:pt idx="5">
                  <c:v>220</c:v>
                </c:pt>
                <c:pt idx="6">
                  <c:v>233</c:v>
                </c:pt>
                <c:pt idx="7">
                  <c:v>240</c:v>
                </c:pt>
                <c:pt idx="8">
                  <c:v>239</c:v>
                </c:pt>
                <c:pt idx="9">
                  <c:v>240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0464040"/>
        <c:axId val="290468352"/>
      </c:lineChart>
      <c:catAx>
        <c:axId val="290463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50"/>
            </a:pPr>
            <a:endParaRPr lang="en-US"/>
          </a:p>
        </c:txPr>
        <c:crossAx val="290468744"/>
        <c:crosses val="autoZero"/>
        <c:auto val="1"/>
        <c:lblAlgn val="ctr"/>
        <c:lblOffset val="100"/>
        <c:noMultiLvlLbl val="0"/>
      </c:catAx>
      <c:valAx>
        <c:axId val="290468744"/>
        <c:scaling>
          <c:orientation val="minMax"/>
          <c:max val="9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/>
                  <a:t>'000t P2O5 in DAP, NPs,</a:t>
                </a:r>
                <a:r>
                  <a:rPr lang="es-ES" sz="1400" baseline="0"/>
                  <a:t> NPKs &amp; SSP</a:t>
                </a:r>
                <a:endParaRPr lang="es-ES" sz="1400"/>
              </a:p>
            </c:rich>
          </c:tx>
          <c:layout>
            <c:manualLayout>
              <c:xMode val="edge"/>
              <c:yMode val="edge"/>
              <c:x val="1.1527020023058781E-2"/>
              <c:y val="0.348708607148125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50"/>
            </a:pPr>
            <a:endParaRPr lang="en-US"/>
          </a:p>
        </c:txPr>
        <c:crossAx val="290463256"/>
        <c:crosses val="autoZero"/>
        <c:crossBetween val="between"/>
      </c:valAx>
      <c:valAx>
        <c:axId val="290468352"/>
        <c:scaling>
          <c:orientation val="minMax"/>
          <c:min val="175"/>
        </c:scaling>
        <c:delete val="0"/>
        <c:axPos val="r"/>
        <c:title>
          <c:tx>
            <c:rich>
              <a:bodyPr/>
              <a:lstStyle/>
              <a:p>
                <a:pPr>
                  <a:defRPr sz="1400"/>
                </a:pPr>
                <a:r>
                  <a:rPr lang="es-ES" sz="1400"/>
                  <a:t>million tonnes all grains (USDA)</a:t>
                </a:r>
              </a:p>
            </c:rich>
          </c:tx>
          <c:layout>
            <c:manualLayout>
              <c:xMode val="edge"/>
              <c:yMode val="edge"/>
              <c:x val="0.96849079235463975"/>
              <c:y val="0.348198344224538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90464040"/>
        <c:crosses val="max"/>
        <c:crossBetween val="between"/>
      </c:valAx>
      <c:catAx>
        <c:axId val="290464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0468352"/>
        <c:crosses val="autoZero"/>
        <c:auto val="1"/>
        <c:lblAlgn val="ctr"/>
        <c:lblOffset val="100"/>
        <c:noMultiLvlLbl val="0"/>
      </c:catAx>
      <c:spPr>
        <a:ln>
          <a:solidFill>
            <a:sysClr val="windowText" lastClr="000000"/>
          </a:solidFill>
        </a:ln>
      </c:spPr>
    </c:plotArea>
    <c:legend>
      <c:legendPos val="r"/>
      <c:legendEntry>
        <c:idx val="4"/>
        <c:delete val="1"/>
      </c:legendEntry>
      <c:layout>
        <c:manualLayout>
          <c:xMode val="edge"/>
          <c:yMode val="edge"/>
          <c:x val="1.6709033819752132E-2"/>
          <c:y val="0.91094190103590067"/>
          <c:w val="0.96944820672926091"/>
          <c:h val="7.7633603495880721E-2"/>
        </c:manualLayout>
      </c:layout>
      <c:overlay val="0"/>
      <c:txPr>
        <a:bodyPr/>
        <a:lstStyle/>
        <a:p>
          <a:pPr>
            <a:defRPr sz="95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CN" altLang="en-US" sz="2200" baseline="0" dirty="0" smtClean="0"/>
              <a:t>印度二铵进口量的下降</a:t>
            </a:r>
            <a:r>
              <a:rPr lang="es-ES" sz="2200" baseline="0" dirty="0" smtClean="0"/>
              <a:t>: </a:t>
            </a:r>
            <a:r>
              <a:rPr lang="zh-CN" altLang="en-US" sz="2200" baseline="0" dirty="0" smtClean="0"/>
              <a:t>国际二铵价格下跌的主因</a:t>
            </a:r>
            <a:endParaRPr lang="es-ES" sz="2200" dirty="0"/>
          </a:p>
          <a:p>
            <a:pPr>
              <a:defRPr/>
            </a:pPr>
            <a:r>
              <a:rPr lang="es-ES" sz="1500" b="1" i="1" baseline="0" dirty="0" err="1" smtClean="0"/>
              <a:t>Close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correlation</a:t>
            </a:r>
            <a:r>
              <a:rPr lang="es-ES" sz="1500" b="1" i="1" baseline="0" dirty="0" smtClean="0"/>
              <a:t> DAP </a:t>
            </a:r>
            <a:r>
              <a:rPr lang="es-ES" sz="1500" b="1" i="1" baseline="0" dirty="0" err="1" smtClean="0"/>
              <a:t>prices</a:t>
            </a:r>
            <a:r>
              <a:rPr lang="es-ES" sz="1500" b="1" i="1" baseline="0" dirty="0" smtClean="0"/>
              <a:t> &amp; </a:t>
            </a:r>
            <a:r>
              <a:rPr lang="es-ES" sz="1500" b="1" i="1" baseline="0" dirty="0" err="1" smtClean="0"/>
              <a:t>Indian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import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levels</a:t>
            </a:r>
            <a:r>
              <a:rPr lang="es-ES" sz="1500" b="1" i="1" baseline="0" dirty="0" smtClean="0"/>
              <a:t>; Q2 2015 </a:t>
            </a:r>
            <a:r>
              <a:rPr lang="es-ES" sz="1500" b="1" i="1" baseline="0" dirty="0" err="1" smtClean="0"/>
              <a:t>likely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bigger</a:t>
            </a:r>
            <a:endParaRPr lang="es-ES" sz="1500" b="1" i="1" dirty="0"/>
          </a:p>
        </c:rich>
      </c:tx>
      <c:layout>
        <c:manualLayout>
          <c:xMode val="edge"/>
          <c:yMode val="edge"/>
          <c:x val="0.17172669621672021"/>
          <c:y val="1.572649519730482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2265437813181473E-2"/>
          <c:y val="0.12930352213124968"/>
          <c:w val="0.87122183083934213"/>
          <c:h val="0.7252602959398244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'price chart - vs imports'!$D$3</c:f>
              <c:strCache>
                <c:ptCount val="1"/>
                <c:pt idx="0">
                  <c:v>India DAP imports</c:v>
                </c:pt>
              </c:strCache>
            </c:strRef>
          </c:tx>
          <c:spPr>
            <a:solidFill>
              <a:srgbClr val="00AF4B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strRef>
              <c:f>'price chart - vs imports'!$B$4:$B$70</c:f>
              <c:strCache>
                <c:ptCount val="61"/>
                <c:pt idx="0">
                  <c:v>April 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11</c:v>
                </c:pt>
                <c:pt idx="10">
                  <c:v>Feb '11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12</c:v>
                </c:pt>
                <c:pt idx="22">
                  <c:v>Feb '12</c:v>
                </c:pt>
                <c:pt idx="23">
                  <c:v>Mar</c:v>
                </c:pt>
                <c:pt idx="24">
                  <c:v>April 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13</c:v>
                </c:pt>
                <c:pt idx="34">
                  <c:v>Feb '13</c:v>
                </c:pt>
                <c:pt idx="35">
                  <c:v>Mar</c:v>
                </c:pt>
                <c:pt idx="36">
                  <c:v>April </c:v>
                </c:pt>
                <c:pt idx="37">
                  <c:v>May</c:v>
                </c:pt>
                <c:pt idx="38">
                  <c:v>June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14</c:v>
                </c:pt>
                <c:pt idx="46">
                  <c:v>Feb '14</c:v>
                </c:pt>
                <c:pt idx="47">
                  <c:v>Mar</c:v>
                </c:pt>
                <c:pt idx="48">
                  <c:v>April </c:v>
                </c:pt>
                <c:pt idx="49">
                  <c:v>May</c:v>
                </c:pt>
                <c:pt idx="50">
                  <c:v>June</c:v>
                </c:pt>
                <c:pt idx="51">
                  <c:v>July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'15</c:v>
                </c:pt>
                <c:pt idx="58">
                  <c:v>Feb</c:v>
                </c:pt>
                <c:pt idx="59">
                  <c:v>Mar</c:v>
                </c:pt>
                <c:pt idx="60">
                  <c:v>April</c:v>
                </c:pt>
              </c:strCache>
            </c:strRef>
          </c:cat>
          <c:val>
            <c:numRef>
              <c:f>'price chart - vs imports'!$D$4:$D$70</c:f>
              <c:numCache>
                <c:formatCode>0</c:formatCode>
                <c:ptCount val="67"/>
                <c:pt idx="0">
                  <c:v>191.19</c:v>
                </c:pt>
                <c:pt idx="1">
                  <c:v>484.27</c:v>
                </c:pt>
                <c:pt idx="2">
                  <c:v>942.21</c:v>
                </c:pt>
                <c:pt idx="3">
                  <c:v>1320</c:v>
                </c:pt>
                <c:pt idx="4">
                  <c:v>1428.08</c:v>
                </c:pt>
                <c:pt idx="5">
                  <c:v>1151.1299999999999</c:v>
                </c:pt>
                <c:pt idx="6">
                  <c:v>623</c:v>
                </c:pt>
                <c:pt idx="7">
                  <c:v>675</c:v>
                </c:pt>
                <c:pt idx="8">
                  <c:v>340</c:v>
                </c:pt>
                <c:pt idx="9">
                  <c:v>112</c:v>
                </c:pt>
                <c:pt idx="10">
                  <c:v>146</c:v>
                </c:pt>
                <c:pt idx="11">
                  <c:v>0</c:v>
                </c:pt>
                <c:pt idx="12">
                  <c:v>30</c:v>
                </c:pt>
                <c:pt idx="13">
                  <c:v>80</c:v>
                </c:pt>
                <c:pt idx="14">
                  <c:v>841</c:v>
                </c:pt>
                <c:pt idx="15">
                  <c:v>1065</c:v>
                </c:pt>
                <c:pt idx="16">
                  <c:v>862</c:v>
                </c:pt>
                <c:pt idx="17">
                  <c:v>865</c:v>
                </c:pt>
                <c:pt idx="18">
                  <c:v>895</c:v>
                </c:pt>
                <c:pt idx="19">
                  <c:v>670</c:v>
                </c:pt>
                <c:pt idx="20">
                  <c:v>854</c:v>
                </c:pt>
                <c:pt idx="21">
                  <c:v>505</c:v>
                </c:pt>
                <c:pt idx="22">
                  <c:v>213</c:v>
                </c:pt>
                <c:pt idx="23">
                  <c:v>26</c:v>
                </c:pt>
                <c:pt idx="24" formatCode="General">
                  <c:v>268</c:v>
                </c:pt>
                <c:pt idx="25" formatCode="General">
                  <c:v>345</c:v>
                </c:pt>
                <c:pt idx="26" formatCode="General">
                  <c:v>221</c:v>
                </c:pt>
                <c:pt idx="27" formatCode="General">
                  <c:v>612</c:v>
                </c:pt>
                <c:pt idx="28" formatCode="General">
                  <c:v>1397</c:v>
                </c:pt>
                <c:pt idx="29" formatCode="General">
                  <c:v>1398</c:v>
                </c:pt>
                <c:pt idx="30" formatCode="General">
                  <c:v>820</c:v>
                </c:pt>
                <c:pt idx="31" formatCode="General">
                  <c:v>308</c:v>
                </c:pt>
                <c:pt idx="32" formatCode="General">
                  <c:v>49</c:v>
                </c:pt>
                <c:pt idx="33" formatCode="General">
                  <c:v>161</c:v>
                </c:pt>
                <c:pt idx="34" formatCode="General">
                  <c:v>0</c:v>
                </c:pt>
                <c:pt idx="35" formatCode="General">
                  <c:v>124</c:v>
                </c:pt>
                <c:pt idx="36" formatCode="General">
                  <c:v>104</c:v>
                </c:pt>
                <c:pt idx="37" formatCode="General">
                  <c:v>90</c:v>
                </c:pt>
                <c:pt idx="38" formatCode="General">
                  <c:v>236</c:v>
                </c:pt>
                <c:pt idx="39" formatCode="General">
                  <c:v>473</c:v>
                </c:pt>
                <c:pt idx="40" formatCode="General">
                  <c:v>1041</c:v>
                </c:pt>
                <c:pt idx="41" formatCode="General">
                  <c:v>548</c:v>
                </c:pt>
                <c:pt idx="42" formatCode="General">
                  <c:v>378</c:v>
                </c:pt>
                <c:pt idx="43" formatCode="General">
                  <c:v>237</c:v>
                </c:pt>
                <c:pt idx="44" formatCode="General">
                  <c:v>104</c:v>
                </c:pt>
                <c:pt idx="45" formatCode="General">
                  <c:v>50</c:v>
                </c:pt>
                <c:pt idx="46" formatCode="General">
                  <c:v>0</c:v>
                </c:pt>
                <c:pt idx="47">
                  <c:v>0</c:v>
                </c:pt>
                <c:pt idx="48">
                  <c:v>98</c:v>
                </c:pt>
                <c:pt idx="49">
                  <c:v>232</c:v>
                </c:pt>
                <c:pt idx="50">
                  <c:v>587</c:v>
                </c:pt>
                <c:pt idx="51">
                  <c:v>306</c:v>
                </c:pt>
                <c:pt idx="52">
                  <c:v>359</c:v>
                </c:pt>
                <c:pt idx="53">
                  <c:v>351</c:v>
                </c:pt>
                <c:pt idx="54">
                  <c:v>788</c:v>
                </c:pt>
                <c:pt idx="55">
                  <c:v>789</c:v>
                </c:pt>
                <c:pt idx="56" formatCode="General">
                  <c:v>275</c:v>
                </c:pt>
                <c:pt idx="57">
                  <c:v>100</c:v>
                </c:pt>
                <c:pt idx="58">
                  <c:v>35</c:v>
                </c:pt>
                <c:pt idx="59">
                  <c:v>250</c:v>
                </c:pt>
                <c:pt idx="60">
                  <c:v>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462472"/>
        <c:axId val="290462864"/>
      </c:barChart>
      <c:catAx>
        <c:axId val="290462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290462864"/>
        <c:crosses val="autoZero"/>
        <c:auto val="1"/>
        <c:lblAlgn val="ctr"/>
        <c:lblOffset val="100"/>
        <c:tickLblSkip val="3"/>
        <c:noMultiLvlLbl val="0"/>
      </c:catAx>
      <c:valAx>
        <c:axId val="2904628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s-ES" sz="1200"/>
                  <a:t>'ooot DAP</a:t>
                </a:r>
              </a:p>
            </c:rich>
          </c:tx>
          <c:layout>
            <c:manualLayout>
              <c:xMode val="edge"/>
              <c:yMode val="edge"/>
              <c:x val="2.3124003882257502E-3"/>
              <c:y val="0.4408088619419592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0462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2388987090899524E-2"/>
          <c:y val="0.9354457983386687"/>
          <c:w val="0.85637510936132977"/>
          <c:h val="6.0308470804478174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zh-CN" altLang="en-US" sz="1800" dirty="0" smtClean="0"/>
              <a:t>坦帕港</a:t>
            </a:r>
            <a:r>
              <a:rPr lang="es-ES" sz="1800" dirty="0" smtClean="0"/>
              <a:t>DAP</a:t>
            </a:r>
            <a:r>
              <a:rPr lang="zh-CN" altLang="en-US" sz="1800" dirty="0" smtClean="0"/>
              <a:t>价格走势</a:t>
            </a:r>
            <a:endParaRPr lang="es-ES" sz="1800" dirty="0" smtClean="0"/>
          </a:p>
          <a:p>
            <a:pPr>
              <a:defRPr sz="1000"/>
            </a:pPr>
            <a:endParaRPr lang="es-ES" sz="100" dirty="0"/>
          </a:p>
          <a:p>
            <a:pPr>
              <a:defRPr sz="1000"/>
            </a:pPr>
            <a:r>
              <a:rPr lang="zh-CN" altLang="en-US" sz="1600" b="0" i="1" u="none" strike="noStrike" baseline="0" dirty="0" smtClean="0"/>
              <a:t>在市场相对冷清的</a:t>
            </a:r>
            <a:r>
              <a:rPr lang="en-US" altLang="zh-CN" sz="1600" b="0" i="1" u="none" strike="noStrike" baseline="0" dirty="0" smtClean="0"/>
              <a:t>14-15</a:t>
            </a:r>
            <a:r>
              <a:rPr lang="zh-CN" altLang="en-US" sz="1600" b="0" i="1" u="none" strike="noStrike" baseline="0" dirty="0" smtClean="0"/>
              <a:t>年，</a:t>
            </a:r>
            <a:r>
              <a:rPr lang="en-US" altLang="zh-CN" sz="1600" b="0" i="1" u="none" strike="noStrike" baseline="0" dirty="0" smtClean="0"/>
              <a:t>DAP</a:t>
            </a:r>
            <a:r>
              <a:rPr lang="zh-CN" altLang="en-US" sz="1600" b="0" i="1" u="none" strike="noStrike" baseline="0" dirty="0" smtClean="0"/>
              <a:t>价格波动也达到</a:t>
            </a:r>
            <a:r>
              <a:rPr lang="en-US" altLang="zh-CN" sz="1600" b="0" i="1" u="none" strike="noStrike" baseline="0" dirty="0" smtClean="0"/>
              <a:t>60</a:t>
            </a:r>
            <a:r>
              <a:rPr lang="zh-CN" altLang="en-US" sz="1600" b="0" i="1" u="none" strike="noStrike" baseline="0" dirty="0" smtClean="0"/>
              <a:t>美元</a:t>
            </a:r>
            <a:endParaRPr lang="es-ES" sz="1600" b="0" baseline="0" dirty="0"/>
          </a:p>
        </c:rich>
      </c:tx>
      <c:layout>
        <c:manualLayout>
          <c:xMode val="edge"/>
          <c:yMode val="edge"/>
          <c:x val="0.15099355992885605"/>
          <c:y val="1.813099902367276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99748598618851"/>
          <c:y val="0.12298724567089599"/>
          <c:w val="0.85064930948190132"/>
          <c:h val="0.79278255592272273"/>
        </c:manualLayout>
      </c:layout>
      <c:stockChart>
        <c:ser>
          <c:idx val="0"/>
          <c:order val="0"/>
          <c:tx>
            <c:strRef>
              <c:f>TAMPA!$C$40</c:f>
              <c:strCache>
                <c:ptCount val="1"/>
                <c:pt idx="0">
                  <c:v>Open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TAMPA!$C$85:$C$176</c:f>
              <c:numCache>
                <c:formatCode>#,##0</c:formatCode>
                <c:ptCount val="92"/>
                <c:pt idx="0">
                  <c:v>1145</c:v>
                </c:pt>
                <c:pt idx="1">
                  <c:v>990</c:v>
                </c:pt>
                <c:pt idx="2">
                  <c:v>550</c:v>
                </c:pt>
                <c:pt idx="3">
                  <c:v>500</c:v>
                </c:pt>
                <c:pt idx="4">
                  <c:v>357.5</c:v>
                </c:pt>
                <c:pt idx="5">
                  <c:v>362.5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272.5</c:v>
                </c:pt>
                <c:pt idx="10">
                  <c:v>287</c:v>
                </c:pt>
                <c:pt idx="11">
                  <c:v>307.5</c:v>
                </c:pt>
                <c:pt idx="12">
                  <c:v>321</c:v>
                </c:pt>
                <c:pt idx="13">
                  <c:v>309</c:v>
                </c:pt>
                <c:pt idx="14">
                  <c:v>290</c:v>
                </c:pt>
                <c:pt idx="15">
                  <c:v>305</c:v>
                </c:pt>
                <c:pt idx="16">
                  <c:v>389</c:v>
                </c:pt>
                <c:pt idx="17">
                  <c:v>470</c:v>
                </c:pt>
                <c:pt idx="18">
                  <c:v>505</c:v>
                </c:pt>
                <c:pt idx="19">
                  <c:v>455</c:v>
                </c:pt>
                <c:pt idx="20">
                  <c:v>465</c:v>
                </c:pt>
                <c:pt idx="21">
                  <c:v>450</c:v>
                </c:pt>
                <c:pt idx="22">
                  <c:v>447</c:v>
                </c:pt>
                <c:pt idx="23">
                  <c:v>480</c:v>
                </c:pt>
                <c:pt idx="24">
                  <c:v>517</c:v>
                </c:pt>
                <c:pt idx="25">
                  <c:v>570</c:v>
                </c:pt>
                <c:pt idx="26">
                  <c:v>585</c:v>
                </c:pt>
                <c:pt idx="27">
                  <c:v>597</c:v>
                </c:pt>
                <c:pt idx="28">
                  <c:v>592</c:v>
                </c:pt>
                <c:pt idx="29">
                  <c:v>595</c:v>
                </c:pt>
                <c:pt idx="30">
                  <c:v>615</c:v>
                </c:pt>
                <c:pt idx="31">
                  <c:v>620</c:v>
                </c:pt>
                <c:pt idx="32">
                  <c:v>610</c:v>
                </c:pt>
                <c:pt idx="33">
                  <c:v>607</c:v>
                </c:pt>
                <c:pt idx="34">
                  <c:v>646</c:v>
                </c:pt>
                <c:pt idx="35">
                  <c:v>655</c:v>
                </c:pt>
                <c:pt idx="36">
                  <c:v>650</c:v>
                </c:pt>
                <c:pt idx="37">
                  <c:v>635</c:v>
                </c:pt>
                <c:pt idx="38">
                  <c:v>623</c:v>
                </c:pt>
                <c:pt idx="39">
                  <c:v>605</c:v>
                </c:pt>
                <c:pt idx="40">
                  <c:v>540</c:v>
                </c:pt>
                <c:pt idx="41">
                  <c:v>530</c:v>
                </c:pt>
                <c:pt idx="42">
                  <c:v>511</c:v>
                </c:pt>
                <c:pt idx="43">
                  <c:v>500</c:v>
                </c:pt>
                <c:pt idx="44">
                  <c:v>540</c:v>
                </c:pt>
                <c:pt idx="45">
                  <c:v>563</c:v>
                </c:pt>
                <c:pt idx="46">
                  <c:v>560</c:v>
                </c:pt>
                <c:pt idx="47">
                  <c:v>560</c:v>
                </c:pt>
                <c:pt idx="48">
                  <c:v>560</c:v>
                </c:pt>
                <c:pt idx="49">
                  <c:v>555</c:v>
                </c:pt>
                <c:pt idx="50">
                  <c:v>542</c:v>
                </c:pt>
                <c:pt idx="51">
                  <c:v>505</c:v>
                </c:pt>
                <c:pt idx="52">
                  <c:v>495</c:v>
                </c:pt>
                <c:pt idx="53">
                  <c:v>468</c:v>
                </c:pt>
                <c:pt idx="54">
                  <c:v>486</c:v>
                </c:pt>
                <c:pt idx="55">
                  <c:v>511</c:v>
                </c:pt>
                <c:pt idx="56">
                  <c:v>495</c:v>
                </c:pt>
                <c:pt idx="57">
                  <c:v>478</c:v>
                </c:pt>
                <c:pt idx="58">
                  <c:v>465</c:v>
                </c:pt>
                <c:pt idx="59">
                  <c:v>454</c:v>
                </c:pt>
                <c:pt idx="60">
                  <c:v>405</c:v>
                </c:pt>
                <c:pt idx="61">
                  <c:v>400</c:v>
                </c:pt>
                <c:pt idx="62">
                  <c:v>355</c:v>
                </c:pt>
                <c:pt idx="63">
                  <c:v>347</c:v>
                </c:pt>
                <c:pt idx="64">
                  <c:v>395</c:v>
                </c:pt>
                <c:pt idx="65">
                  <c:v>470</c:v>
                </c:pt>
                <c:pt idx="66">
                  <c:v>495</c:v>
                </c:pt>
                <c:pt idx="67">
                  <c:v>465</c:v>
                </c:pt>
                <c:pt idx="68">
                  <c:v>455</c:v>
                </c:pt>
                <c:pt idx="69">
                  <c:v>445</c:v>
                </c:pt>
                <c:pt idx="70">
                  <c:v>490</c:v>
                </c:pt>
                <c:pt idx="71">
                  <c:v>510</c:v>
                </c:pt>
                <c:pt idx="72">
                  <c:v>495</c:v>
                </c:pt>
                <c:pt idx="73">
                  <c:v>465</c:v>
                </c:pt>
                <c:pt idx="74">
                  <c:v>461</c:v>
                </c:pt>
                <c:pt idx="75">
                  <c:v>450</c:v>
                </c:pt>
                <c:pt idx="76">
                  <c:v>475</c:v>
                </c:pt>
                <c:pt idx="77">
                  <c:v>483</c:v>
                </c:pt>
                <c:pt idx="78">
                  <c:v>483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TAMPA!$D$40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TAMPA!$D$85:$D$176</c:f>
              <c:numCache>
                <c:formatCode>#,##0</c:formatCode>
                <c:ptCount val="92"/>
                <c:pt idx="0">
                  <c:v>1145</c:v>
                </c:pt>
                <c:pt idx="1">
                  <c:v>1012.5</c:v>
                </c:pt>
                <c:pt idx="2">
                  <c:v>590</c:v>
                </c:pt>
                <c:pt idx="3">
                  <c:v>505</c:v>
                </c:pt>
                <c:pt idx="4">
                  <c:v>370</c:v>
                </c:pt>
                <c:pt idx="5">
                  <c:v>374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286</c:v>
                </c:pt>
                <c:pt idx="10">
                  <c:v>305</c:v>
                </c:pt>
                <c:pt idx="11">
                  <c:v>322</c:v>
                </c:pt>
                <c:pt idx="12">
                  <c:v>321</c:v>
                </c:pt>
                <c:pt idx="13">
                  <c:v>310</c:v>
                </c:pt>
                <c:pt idx="14">
                  <c:v>320</c:v>
                </c:pt>
                <c:pt idx="15">
                  <c:v>385</c:v>
                </c:pt>
                <c:pt idx="16">
                  <c:v>475</c:v>
                </c:pt>
                <c:pt idx="17">
                  <c:v>512</c:v>
                </c:pt>
                <c:pt idx="18">
                  <c:v>510</c:v>
                </c:pt>
                <c:pt idx="19">
                  <c:v>470</c:v>
                </c:pt>
                <c:pt idx="20">
                  <c:v>467</c:v>
                </c:pt>
                <c:pt idx="21">
                  <c:v>450</c:v>
                </c:pt>
                <c:pt idx="22">
                  <c:v>475</c:v>
                </c:pt>
                <c:pt idx="23">
                  <c:v>515</c:v>
                </c:pt>
                <c:pt idx="24">
                  <c:v>575</c:v>
                </c:pt>
                <c:pt idx="25">
                  <c:v>595</c:v>
                </c:pt>
                <c:pt idx="26">
                  <c:v>601</c:v>
                </c:pt>
                <c:pt idx="27">
                  <c:v>600</c:v>
                </c:pt>
                <c:pt idx="28">
                  <c:v>600</c:v>
                </c:pt>
                <c:pt idx="29">
                  <c:v>615</c:v>
                </c:pt>
                <c:pt idx="30">
                  <c:v>625</c:v>
                </c:pt>
                <c:pt idx="31">
                  <c:v>627</c:v>
                </c:pt>
                <c:pt idx="32">
                  <c:v>618</c:v>
                </c:pt>
                <c:pt idx="33">
                  <c:v>646</c:v>
                </c:pt>
                <c:pt idx="34">
                  <c:v>660</c:v>
                </c:pt>
                <c:pt idx="35">
                  <c:v>660</c:v>
                </c:pt>
                <c:pt idx="36">
                  <c:v>650</c:v>
                </c:pt>
                <c:pt idx="37">
                  <c:v>637</c:v>
                </c:pt>
                <c:pt idx="38">
                  <c:v>600</c:v>
                </c:pt>
                <c:pt idx="39">
                  <c:v>607</c:v>
                </c:pt>
                <c:pt idx="40">
                  <c:v>545</c:v>
                </c:pt>
                <c:pt idx="41">
                  <c:v>535</c:v>
                </c:pt>
                <c:pt idx="42">
                  <c:v>495</c:v>
                </c:pt>
                <c:pt idx="43">
                  <c:v>494</c:v>
                </c:pt>
                <c:pt idx="44">
                  <c:v>550</c:v>
                </c:pt>
                <c:pt idx="45">
                  <c:v>560</c:v>
                </c:pt>
                <c:pt idx="46">
                  <c:v>570</c:v>
                </c:pt>
                <c:pt idx="47">
                  <c:v>570</c:v>
                </c:pt>
                <c:pt idx="48">
                  <c:v>570</c:v>
                </c:pt>
                <c:pt idx="49">
                  <c:v>560</c:v>
                </c:pt>
                <c:pt idx="50">
                  <c:v>543</c:v>
                </c:pt>
                <c:pt idx="51">
                  <c:v>495</c:v>
                </c:pt>
                <c:pt idx="52">
                  <c:v>496</c:v>
                </c:pt>
                <c:pt idx="53">
                  <c:v>486</c:v>
                </c:pt>
                <c:pt idx="54">
                  <c:v>510</c:v>
                </c:pt>
                <c:pt idx="55">
                  <c:v>515</c:v>
                </c:pt>
                <c:pt idx="56">
                  <c:v>500</c:v>
                </c:pt>
                <c:pt idx="57">
                  <c:v>482</c:v>
                </c:pt>
                <c:pt idx="58">
                  <c:v>460</c:v>
                </c:pt>
                <c:pt idx="59">
                  <c:v>455</c:v>
                </c:pt>
                <c:pt idx="60">
                  <c:v>407</c:v>
                </c:pt>
                <c:pt idx="61">
                  <c:v>402</c:v>
                </c:pt>
                <c:pt idx="62">
                  <c:v>360</c:v>
                </c:pt>
                <c:pt idx="63">
                  <c:v>345</c:v>
                </c:pt>
                <c:pt idx="64">
                  <c:v>445</c:v>
                </c:pt>
                <c:pt idx="65">
                  <c:v>500</c:v>
                </c:pt>
                <c:pt idx="66">
                  <c:v>500</c:v>
                </c:pt>
                <c:pt idx="67">
                  <c:v>475</c:v>
                </c:pt>
                <c:pt idx="68">
                  <c:v>455</c:v>
                </c:pt>
                <c:pt idx="69">
                  <c:v>480</c:v>
                </c:pt>
                <c:pt idx="70">
                  <c:v>511</c:v>
                </c:pt>
                <c:pt idx="71">
                  <c:v>511</c:v>
                </c:pt>
                <c:pt idx="72">
                  <c:v>500</c:v>
                </c:pt>
                <c:pt idx="73">
                  <c:v>470</c:v>
                </c:pt>
                <c:pt idx="74">
                  <c:v>462</c:v>
                </c:pt>
                <c:pt idx="75">
                  <c:v>472</c:v>
                </c:pt>
                <c:pt idx="76">
                  <c:v>487</c:v>
                </c:pt>
                <c:pt idx="77">
                  <c:v>487</c:v>
                </c:pt>
                <c:pt idx="78">
                  <c:v>485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TAMPA!$E$40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TAMPA!$E$85:$E$176</c:f>
              <c:numCache>
                <c:formatCode>#,##0</c:formatCode>
                <c:ptCount val="92"/>
                <c:pt idx="0">
                  <c:v>1050</c:v>
                </c:pt>
                <c:pt idx="1">
                  <c:v>550</c:v>
                </c:pt>
                <c:pt idx="2">
                  <c:v>520</c:v>
                </c:pt>
                <c:pt idx="3">
                  <c:v>375</c:v>
                </c:pt>
                <c:pt idx="4">
                  <c:v>330</c:v>
                </c:pt>
                <c:pt idx="5">
                  <c:v>360</c:v>
                </c:pt>
                <c:pt idx="6">
                  <c:v>335</c:v>
                </c:pt>
                <c:pt idx="7">
                  <c:v>312</c:v>
                </c:pt>
                <c:pt idx="8">
                  <c:v>270</c:v>
                </c:pt>
                <c:pt idx="9">
                  <c:v>270</c:v>
                </c:pt>
                <c:pt idx="10">
                  <c:v>285</c:v>
                </c:pt>
                <c:pt idx="11">
                  <c:v>305</c:v>
                </c:pt>
                <c:pt idx="12">
                  <c:v>310</c:v>
                </c:pt>
                <c:pt idx="13">
                  <c:v>297</c:v>
                </c:pt>
                <c:pt idx="14">
                  <c:v>280</c:v>
                </c:pt>
                <c:pt idx="15">
                  <c:v>300</c:v>
                </c:pt>
                <c:pt idx="16">
                  <c:v>388</c:v>
                </c:pt>
                <c:pt idx="17">
                  <c:v>465</c:v>
                </c:pt>
                <c:pt idx="18">
                  <c:v>450</c:v>
                </c:pt>
                <c:pt idx="19">
                  <c:v>455</c:v>
                </c:pt>
                <c:pt idx="20">
                  <c:v>447</c:v>
                </c:pt>
                <c:pt idx="21">
                  <c:v>442</c:v>
                </c:pt>
                <c:pt idx="22">
                  <c:v>450</c:v>
                </c:pt>
                <c:pt idx="23">
                  <c:v>477</c:v>
                </c:pt>
                <c:pt idx="24">
                  <c:v>515</c:v>
                </c:pt>
                <c:pt idx="25">
                  <c:v>569</c:v>
                </c:pt>
                <c:pt idx="26">
                  <c:v>582</c:v>
                </c:pt>
                <c:pt idx="27">
                  <c:v>585</c:v>
                </c:pt>
                <c:pt idx="28">
                  <c:v>590</c:v>
                </c:pt>
                <c:pt idx="29">
                  <c:v>595</c:v>
                </c:pt>
                <c:pt idx="30">
                  <c:v>615</c:v>
                </c:pt>
                <c:pt idx="31">
                  <c:v>610</c:v>
                </c:pt>
                <c:pt idx="32">
                  <c:v>602</c:v>
                </c:pt>
                <c:pt idx="33">
                  <c:v>607</c:v>
                </c:pt>
                <c:pt idx="34">
                  <c:v>646</c:v>
                </c:pt>
                <c:pt idx="35">
                  <c:v>650</c:v>
                </c:pt>
                <c:pt idx="36">
                  <c:v>630</c:v>
                </c:pt>
                <c:pt idx="37">
                  <c:v>620</c:v>
                </c:pt>
                <c:pt idx="38">
                  <c:v>630</c:v>
                </c:pt>
                <c:pt idx="39">
                  <c:v>550</c:v>
                </c:pt>
                <c:pt idx="40">
                  <c:v>520</c:v>
                </c:pt>
                <c:pt idx="41">
                  <c:v>520</c:v>
                </c:pt>
                <c:pt idx="42">
                  <c:v>517</c:v>
                </c:pt>
                <c:pt idx="43">
                  <c:v>550</c:v>
                </c:pt>
                <c:pt idx="44">
                  <c:v>580</c:v>
                </c:pt>
                <c:pt idx="45">
                  <c:v>580</c:v>
                </c:pt>
                <c:pt idx="46">
                  <c:v>555</c:v>
                </c:pt>
                <c:pt idx="47">
                  <c:v>548</c:v>
                </c:pt>
                <c:pt idx="48">
                  <c:v>559</c:v>
                </c:pt>
                <c:pt idx="49">
                  <c:v>538</c:v>
                </c:pt>
                <c:pt idx="50">
                  <c:v>500</c:v>
                </c:pt>
                <c:pt idx="51">
                  <c:v>495</c:v>
                </c:pt>
                <c:pt idx="52">
                  <c:v>460</c:v>
                </c:pt>
                <c:pt idx="53">
                  <c:v>460</c:v>
                </c:pt>
                <c:pt idx="54">
                  <c:v>484</c:v>
                </c:pt>
                <c:pt idx="55">
                  <c:v>505</c:v>
                </c:pt>
                <c:pt idx="56">
                  <c:v>470</c:v>
                </c:pt>
                <c:pt idx="57">
                  <c:v>465</c:v>
                </c:pt>
                <c:pt idx="58">
                  <c:v>450</c:v>
                </c:pt>
                <c:pt idx="59">
                  <c:v>407</c:v>
                </c:pt>
                <c:pt idx="60">
                  <c:v>400</c:v>
                </c:pt>
                <c:pt idx="61">
                  <c:v>358</c:v>
                </c:pt>
                <c:pt idx="62">
                  <c:v>335</c:v>
                </c:pt>
                <c:pt idx="63">
                  <c:v>380</c:v>
                </c:pt>
                <c:pt idx="64">
                  <c:v>475</c:v>
                </c:pt>
                <c:pt idx="65">
                  <c:v>470</c:v>
                </c:pt>
                <c:pt idx="66">
                  <c:v>495</c:v>
                </c:pt>
                <c:pt idx="67">
                  <c:v>450</c:v>
                </c:pt>
                <c:pt idx="68">
                  <c:v>440</c:v>
                </c:pt>
                <c:pt idx="69">
                  <c:v>445</c:v>
                </c:pt>
                <c:pt idx="70">
                  <c:v>488</c:v>
                </c:pt>
                <c:pt idx="71">
                  <c:v>490</c:v>
                </c:pt>
                <c:pt idx="72">
                  <c:v>462</c:v>
                </c:pt>
                <c:pt idx="73">
                  <c:v>460</c:v>
                </c:pt>
                <c:pt idx="74">
                  <c:v>442</c:v>
                </c:pt>
                <c:pt idx="75">
                  <c:v>448</c:v>
                </c:pt>
                <c:pt idx="76">
                  <c:v>474</c:v>
                </c:pt>
                <c:pt idx="77">
                  <c:v>480</c:v>
                </c:pt>
                <c:pt idx="78">
                  <c:v>470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TAMPA!$F$40</c:f>
              <c:strCache>
                <c:ptCount val="1"/>
                <c:pt idx="0">
                  <c:v>Close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TAMPA!$F$85:$F$176</c:f>
              <c:numCache>
                <c:formatCode>#,##0</c:formatCode>
                <c:ptCount val="92"/>
                <c:pt idx="0">
                  <c:v>1050</c:v>
                </c:pt>
                <c:pt idx="1">
                  <c:v>575</c:v>
                </c:pt>
                <c:pt idx="2">
                  <c:v>520</c:v>
                </c:pt>
                <c:pt idx="3">
                  <c:v>395</c:v>
                </c:pt>
                <c:pt idx="4">
                  <c:v>370</c:v>
                </c:pt>
                <c:pt idx="5">
                  <c:v>368</c:v>
                </c:pt>
                <c:pt idx="6">
                  <c:v>345</c:v>
                </c:pt>
                <c:pt idx="7">
                  <c:v>339</c:v>
                </c:pt>
                <c:pt idx="8">
                  <c:v>290</c:v>
                </c:pt>
                <c:pt idx="9">
                  <c:v>280</c:v>
                </c:pt>
                <c:pt idx="10">
                  <c:v>300</c:v>
                </c:pt>
                <c:pt idx="11">
                  <c:v>322</c:v>
                </c:pt>
                <c:pt idx="12">
                  <c:v>310</c:v>
                </c:pt>
                <c:pt idx="13">
                  <c:v>298</c:v>
                </c:pt>
                <c:pt idx="14">
                  <c:v>315</c:v>
                </c:pt>
                <c:pt idx="15">
                  <c:v>380</c:v>
                </c:pt>
                <c:pt idx="16">
                  <c:v>470</c:v>
                </c:pt>
                <c:pt idx="17">
                  <c:v>500</c:v>
                </c:pt>
                <c:pt idx="18">
                  <c:v>460</c:v>
                </c:pt>
                <c:pt idx="19">
                  <c:v>468</c:v>
                </c:pt>
                <c:pt idx="20">
                  <c:v>447</c:v>
                </c:pt>
                <c:pt idx="21">
                  <c:v>453</c:v>
                </c:pt>
                <c:pt idx="22">
                  <c:v>473</c:v>
                </c:pt>
                <c:pt idx="23">
                  <c:v>512</c:v>
                </c:pt>
                <c:pt idx="24">
                  <c:v>570</c:v>
                </c:pt>
                <c:pt idx="25">
                  <c:v>593</c:v>
                </c:pt>
                <c:pt idx="26">
                  <c:v>600</c:v>
                </c:pt>
                <c:pt idx="27">
                  <c:v>600</c:v>
                </c:pt>
                <c:pt idx="28">
                  <c:v>600</c:v>
                </c:pt>
                <c:pt idx="29">
                  <c:v>614</c:v>
                </c:pt>
                <c:pt idx="30">
                  <c:v>618</c:v>
                </c:pt>
                <c:pt idx="31">
                  <c:v>612</c:v>
                </c:pt>
                <c:pt idx="32">
                  <c:v>612</c:v>
                </c:pt>
                <c:pt idx="33">
                  <c:v>645</c:v>
                </c:pt>
                <c:pt idx="34">
                  <c:v>655</c:v>
                </c:pt>
                <c:pt idx="35">
                  <c:v>655</c:v>
                </c:pt>
                <c:pt idx="36">
                  <c:v>637</c:v>
                </c:pt>
                <c:pt idx="37">
                  <c:v>625</c:v>
                </c:pt>
                <c:pt idx="38">
                  <c:v>600</c:v>
                </c:pt>
                <c:pt idx="39">
                  <c:v>550</c:v>
                </c:pt>
                <c:pt idx="40">
                  <c:v>522</c:v>
                </c:pt>
                <c:pt idx="41">
                  <c:v>510</c:v>
                </c:pt>
                <c:pt idx="42">
                  <c:v>500</c:v>
                </c:pt>
                <c:pt idx="43">
                  <c:v>545</c:v>
                </c:pt>
                <c:pt idx="44">
                  <c:v>575</c:v>
                </c:pt>
                <c:pt idx="45">
                  <c:v>565</c:v>
                </c:pt>
                <c:pt idx="46">
                  <c:v>560</c:v>
                </c:pt>
                <c:pt idx="47">
                  <c:v>560</c:v>
                </c:pt>
                <c:pt idx="48">
                  <c:v>568</c:v>
                </c:pt>
                <c:pt idx="49">
                  <c:v>540</c:v>
                </c:pt>
                <c:pt idx="50">
                  <c:v>500</c:v>
                </c:pt>
                <c:pt idx="51">
                  <c:v>490</c:v>
                </c:pt>
                <c:pt idx="52">
                  <c:v>465</c:v>
                </c:pt>
                <c:pt idx="53">
                  <c:v>485</c:v>
                </c:pt>
                <c:pt idx="54">
                  <c:v>508</c:v>
                </c:pt>
                <c:pt idx="55">
                  <c:v>507</c:v>
                </c:pt>
                <c:pt idx="56">
                  <c:v>475</c:v>
                </c:pt>
                <c:pt idx="57">
                  <c:v>466</c:v>
                </c:pt>
                <c:pt idx="58">
                  <c:v>450</c:v>
                </c:pt>
                <c:pt idx="59">
                  <c:v>410</c:v>
                </c:pt>
                <c:pt idx="60">
                  <c:v>402</c:v>
                </c:pt>
                <c:pt idx="61">
                  <c:v>360</c:v>
                </c:pt>
                <c:pt idx="62">
                  <c:v>337</c:v>
                </c:pt>
                <c:pt idx="63">
                  <c:v>378</c:v>
                </c:pt>
                <c:pt idx="64">
                  <c:v>470</c:v>
                </c:pt>
                <c:pt idx="65">
                  <c:v>500</c:v>
                </c:pt>
                <c:pt idx="66">
                  <c:v>500</c:v>
                </c:pt>
                <c:pt idx="67">
                  <c:v>452</c:v>
                </c:pt>
                <c:pt idx="68">
                  <c:v>450</c:v>
                </c:pt>
                <c:pt idx="69">
                  <c:v>477</c:v>
                </c:pt>
                <c:pt idx="70">
                  <c:v>510</c:v>
                </c:pt>
                <c:pt idx="71">
                  <c:v>492</c:v>
                </c:pt>
                <c:pt idx="72">
                  <c:v>465</c:v>
                </c:pt>
                <c:pt idx="73">
                  <c:v>462</c:v>
                </c:pt>
                <c:pt idx="74">
                  <c:v>446</c:v>
                </c:pt>
                <c:pt idx="75">
                  <c:v>470</c:v>
                </c:pt>
                <c:pt idx="76">
                  <c:v>485</c:v>
                </c:pt>
                <c:pt idx="77">
                  <c:v>485</c:v>
                </c:pt>
                <c:pt idx="78">
                  <c:v>472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upDownBars>
          <c:gapWidth val="150"/>
          <c:upBars>
            <c:spPr>
              <a:solidFill>
                <a:srgbClr val="309830"/>
              </a:solidFill>
            </c:spPr>
          </c:upBars>
          <c:downBars>
            <c:spPr>
              <a:solidFill>
                <a:srgbClr val="FF0000"/>
              </a:solidFill>
            </c:spPr>
          </c:downBars>
        </c:upDownBars>
        <c:axId val="202466048"/>
        <c:axId val="202462520"/>
      </c:stockChart>
      <c:catAx>
        <c:axId val="202466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2700000"/>
          <a:lstStyle/>
          <a:p>
            <a:pPr>
              <a:defRPr sz="1200"/>
            </a:pPr>
            <a:endParaRPr lang="en-US"/>
          </a:p>
        </c:txPr>
        <c:crossAx val="202462520"/>
        <c:crosses val="autoZero"/>
        <c:auto val="1"/>
        <c:lblAlgn val="ctr"/>
        <c:lblOffset val="100"/>
        <c:tickLblSkip val="4"/>
        <c:tickMarkSkip val="3"/>
        <c:noMultiLvlLbl val="0"/>
      </c:catAx>
      <c:valAx>
        <c:axId val="202462520"/>
        <c:scaling>
          <c:orientation val="minMax"/>
          <c:max val="675"/>
          <c:min val="22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s-ES" sz="1400" b="1"/>
                  <a:t>$ pt fob Tampa</a:t>
                </a:r>
              </a:p>
            </c:rich>
          </c:tx>
          <c:layout>
            <c:manualLayout>
              <c:xMode val="edge"/>
              <c:yMode val="edge"/>
              <c:x val="1.3386880856760899E-2"/>
              <c:y val="0.3917729531270993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02466048"/>
        <c:crosses val="autoZero"/>
        <c:crossBetween val="between"/>
        <c:majorUnit val="50"/>
        <c:minorUnit val="1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CN" altLang="en-US" sz="2200" baseline="0" dirty="0" smtClean="0"/>
              <a:t>印度二铵进口量的下降</a:t>
            </a:r>
            <a:r>
              <a:rPr lang="es-ES" sz="2200" baseline="0" dirty="0" smtClean="0"/>
              <a:t>: </a:t>
            </a:r>
            <a:r>
              <a:rPr lang="zh-CN" altLang="en-US" sz="2200" baseline="0" dirty="0" smtClean="0"/>
              <a:t>国际二铵价格下跌的主因</a:t>
            </a:r>
            <a:endParaRPr lang="es-ES" sz="2200" dirty="0"/>
          </a:p>
          <a:p>
            <a:pPr>
              <a:defRPr/>
            </a:pPr>
            <a:r>
              <a:rPr lang="es-ES" sz="1500" b="1" i="1" baseline="0" dirty="0" err="1" smtClean="0"/>
              <a:t>Close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correlation</a:t>
            </a:r>
            <a:r>
              <a:rPr lang="es-ES" sz="1500" b="1" i="1" baseline="0" dirty="0" smtClean="0"/>
              <a:t> DAP </a:t>
            </a:r>
            <a:r>
              <a:rPr lang="es-ES" sz="1500" b="1" i="1" baseline="0" dirty="0" err="1" smtClean="0"/>
              <a:t>prices</a:t>
            </a:r>
            <a:r>
              <a:rPr lang="es-ES" sz="1500" b="1" i="1" baseline="0" dirty="0" smtClean="0"/>
              <a:t> &amp; </a:t>
            </a:r>
            <a:r>
              <a:rPr lang="es-ES" sz="1500" b="1" i="1" baseline="0" dirty="0" err="1" smtClean="0"/>
              <a:t>Indian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import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levels</a:t>
            </a:r>
            <a:r>
              <a:rPr lang="es-ES" sz="1500" b="1" i="1" baseline="0" dirty="0" smtClean="0"/>
              <a:t>; Q2 2015 </a:t>
            </a:r>
            <a:r>
              <a:rPr lang="es-ES" sz="1500" b="1" i="1" baseline="0" dirty="0" err="1" smtClean="0"/>
              <a:t>likely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bigger</a:t>
            </a:r>
            <a:endParaRPr lang="es-ES" sz="1500" b="1" i="1" dirty="0"/>
          </a:p>
        </c:rich>
      </c:tx>
      <c:layout>
        <c:manualLayout>
          <c:xMode val="edge"/>
          <c:yMode val="edge"/>
          <c:x val="0.17172669621672021"/>
          <c:y val="1.572649519730482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2265437813181473E-2"/>
          <c:y val="0.12930352213124968"/>
          <c:w val="0.87122183083934213"/>
          <c:h val="0.7252602959398244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'price chart - vs imports'!$D$3</c:f>
              <c:strCache>
                <c:ptCount val="1"/>
                <c:pt idx="0">
                  <c:v>India DAP imports</c:v>
                </c:pt>
              </c:strCache>
            </c:strRef>
          </c:tx>
          <c:spPr>
            <a:solidFill>
              <a:srgbClr val="00AF4B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strRef>
              <c:f>'price chart - vs imports'!$B$4:$B$70</c:f>
              <c:strCache>
                <c:ptCount val="61"/>
                <c:pt idx="0">
                  <c:v>April 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11</c:v>
                </c:pt>
                <c:pt idx="10">
                  <c:v>Feb '11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12</c:v>
                </c:pt>
                <c:pt idx="22">
                  <c:v>Feb '12</c:v>
                </c:pt>
                <c:pt idx="23">
                  <c:v>Mar</c:v>
                </c:pt>
                <c:pt idx="24">
                  <c:v>April 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13</c:v>
                </c:pt>
                <c:pt idx="34">
                  <c:v>Feb '13</c:v>
                </c:pt>
                <c:pt idx="35">
                  <c:v>Mar</c:v>
                </c:pt>
                <c:pt idx="36">
                  <c:v>April </c:v>
                </c:pt>
                <c:pt idx="37">
                  <c:v>May</c:v>
                </c:pt>
                <c:pt idx="38">
                  <c:v>June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14</c:v>
                </c:pt>
                <c:pt idx="46">
                  <c:v>Feb '14</c:v>
                </c:pt>
                <c:pt idx="47">
                  <c:v>Mar</c:v>
                </c:pt>
                <c:pt idx="48">
                  <c:v>April </c:v>
                </c:pt>
                <c:pt idx="49">
                  <c:v>May</c:v>
                </c:pt>
                <c:pt idx="50">
                  <c:v>June</c:v>
                </c:pt>
                <c:pt idx="51">
                  <c:v>July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'15</c:v>
                </c:pt>
                <c:pt idx="58">
                  <c:v>Feb</c:v>
                </c:pt>
                <c:pt idx="59">
                  <c:v>Mar</c:v>
                </c:pt>
                <c:pt idx="60">
                  <c:v>April</c:v>
                </c:pt>
              </c:strCache>
            </c:strRef>
          </c:cat>
          <c:val>
            <c:numRef>
              <c:f>'price chart - vs imports'!$D$4:$D$70</c:f>
              <c:numCache>
                <c:formatCode>0</c:formatCode>
                <c:ptCount val="67"/>
                <c:pt idx="0">
                  <c:v>191.19</c:v>
                </c:pt>
                <c:pt idx="1">
                  <c:v>484.27</c:v>
                </c:pt>
                <c:pt idx="2">
                  <c:v>942.21</c:v>
                </c:pt>
                <c:pt idx="3">
                  <c:v>1320</c:v>
                </c:pt>
                <c:pt idx="4">
                  <c:v>1428.08</c:v>
                </c:pt>
                <c:pt idx="5">
                  <c:v>1151.1299999999999</c:v>
                </c:pt>
                <c:pt idx="6">
                  <c:v>623</c:v>
                </c:pt>
                <c:pt idx="7">
                  <c:v>675</c:v>
                </c:pt>
                <c:pt idx="8">
                  <c:v>340</c:v>
                </c:pt>
                <c:pt idx="9">
                  <c:v>112</c:v>
                </c:pt>
                <c:pt idx="10">
                  <c:v>146</c:v>
                </c:pt>
                <c:pt idx="11">
                  <c:v>0</c:v>
                </c:pt>
                <c:pt idx="12">
                  <c:v>30</c:v>
                </c:pt>
                <c:pt idx="13">
                  <c:v>80</c:v>
                </c:pt>
                <c:pt idx="14">
                  <c:v>841</c:v>
                </c:pt>
                <c:pt idx="15">
                  <c:v>1065</c:v>
                </c:pt>
                <c:pt idx="16">
                  <c:v>862</c:v>
                </c:pt>
                <c:pt idx="17">
                  <c:v>865</c:v>
                </c:pt>
                <c:pt idx="18">
                  <c:v>895</c:v>
                </c:pt>
                <c:pt idx="19">
                  <c:v>670</c:v>
                </c:pt>
                <c:pt idx="20">
                  <c:v>854</c:v>
                </c:pt>
                <c:pt idx="21">
                  <c:v>505</c:v>
                </c:pt>
                <c:pt idx="22">
                  <c:v>213</c:v>
                </c:pt>
                <c:pt idx="23">
                  <c:v>26</c:v>
                </c:pt>
                <c:pt idx="24" formatCode="General">
                  <c:v>268</c:v>
                </c:pt>
                <c:pt idx="25" formatCode="General">
                  <c:v>345</c:v>
                </c:pt>
                <c:pt idx="26" formatCode="General">
                  <c:v>221</c:v>
                </c:pt>
                <c:pt idx="27" formatCode="General">
                  <c:v>612</c:v>
                </c:pt>
                <c:pt idx="28" formatCode="General">
                  <c:v>1397</c:v>
                </c:pt>
                <c:pt idx="29" formatCode="General">
                  <c:v>1398</c:v>
                </c:pt>
                <c:pt idx="30" formatCode="General">
                  <c:v>820</c:v>
                </c:pt>
                <c:pt idx="31" formatCode="General">
                  <c:v>308</c:v>
                </c:pt>
                <c:pt idx="32" formatCode="General">
                  <c:v>49</c:v>
                </c:pt>
                <c:pt idx="33" formatCode="General">
                  <c:v>161</c:v>
                </c:pt>
                <c:pt idx="34" formatCode="General">
                  <c:v>0</c:v>
                </c:pt>
                <c:pt idx="35" formatCode="General">
                  <c:v>124</c:v>
                </c:pt>
                <c:pt idx="36" formatCode="General">
                  <c:v>104</c:v>
                </c:pt>
                <c:pt idx="37" formatCode="General">
                  <c:v>90</c:v>
                </c:pt>
                <c:pt idx="38" formatCode="General">
                  <c:v>236</c:v>
                </c:pt>
                <c:pt idx="39" formatCode="General">
                  <c:v>473</c:v>
                </c:pt>
                <c:pt idx="40" formatCode="General">
                  <c:v>1041</c:v>
                </c:pt>
                <c:pt idx="41" formatCode="General">
                  <c:v>548</c:v>
                </c:pt>
                <c:pt idx="42" formatCode="General">
                  <c:v>378</c:v>
                </c:pt>
                <c:pt idx="43" formatCode="General">
                  <c:v>237</c:v>
                </c:pt>
                <c:pt idx="44" formatCode="General">
                  <c:v>104</c:v>
                </c:pt>
                <c:pt idx="45" formatCode="General">
                  <c:v>50</c:v>
                </c:pt>
                <c:pt idx="46" formatCode="General">
                  <c:v>0</c:v>
                </c:pt>
                <c:pt idx="47">
                  <c:v>0</c:v>
                </c:pt>
                <c:pt idx="48">
                  <c:v>98</c:v>
                </c:pt>
                <c:pt idx="49">
                  <c:v>232</c:v>
                </c:pt>
                <c:pt idx="50">
                  <c:v>587</c:v>
                </c:pt>
                <c:pt idx="51">
                  <c:v>306</c:v>
                </c:pt>
                <c:pt idx="52">
                  <c:v>359</c:v>
                </c:pt>
                <c:pt idx="53">
                  <c:v>351</c:v>
                </c:pt>
                <c:pt idx="54">
                  <c:v>788</c:v>
                </c:pt>
                <c:pt idx="55">
                  <c:v>789</c:v>
                </c:pt>
                <c:pt idx="56" formatCode="General">
                  <c:v>275</c:v>
                </c:pt>
                <c:pt idx="57">
                  <c:v>100</c:v>
                </c:pt>
                <c:pt idx="58">
                  <c:v>35</c:v>
                </c:pt>
                <c:pt idx="59">
                  <c:v>250</c:v>
                </c:pt>
                <c:pt idx="60">
                  <c:v>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478152"/>
        <c:axId val="291482072"/>
      </c:barChart>
      <c:catAx>
        <c:axId val="291478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291482072"/>
        <c:crosses val="autoZero"/>
        <c:auto val="1"/>
        <c:lblAlgn val="ctr"/>
        <c:lblOffset val="100"/>
        <c:tickLblSkip val="3"/>
        <c:noMultiLvlLbl val="0"/>
      </c:catAx>
      <c:valAx>
        <c:axId val="2914820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s-ES" sz="1200"/>
                  <a:t>'ooot DAP</a:t>
                </a:r>
              </a:p>
            </c:rich>
          </c:tx>
          <c:layout>
            <c:manualLayout>
              <c:xMode val="edge"/>
              <c:yMode val="edge"/>
              <c:x val="2.3124003882257502E-3"/>
              <c:y val="0.4408088619419592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1478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2388987090899524E-2"/>
          <c:y val="0.9354457983386687"/>
          <c:w val="0.85637510936132977"/>
          <c:h val="6.0308470804478174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CN" altLang="en-US" sz="2200" baseline="0" dirty="0" smtClean="0"/>
              <a:t>印度二铵进口量的下降</a:t>
            </a:r>
            <a:r>
              <a:rPr lang="es-ES" sz="2200" baseline="0" dirty="0" smtClean="0"/>
              <a:t>: </a:t>
            </a:r>
            <a:r>
              <a:rPr lang="zh-CN" altLang="en-US" sz="2200" baseline="0" dirty="0" smtClean="0"/>
              <a:t>国际二铵价格下跌的主因</a:t>
            </a:r>
            <a:endParaRPr lang="es-ES" sz="2200" dirty="0"/>
          </a:p>
          <a:p>
            <a:pPr>
              <a:defRPr/>
            </a:pPr>
            <a:r>
              <a:rPr lang="es-ES" sz="1500" b="1" i="1" baseline="0" dirty="0" err="1" smtClean="0"/>
              <a:t>Close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correlation</a:t>
            </a:r>
            <a:r>
              <a:rPr lang="es-ES" sz="1500" b="1" i="1" baseline="0" dirty="0" smtClean="0"/>
              <a:t> DAP </a:t>
            </a:r>
            <a:r>
              <a:rPr lang="es-ES" sz="1500" b="1" i="1" baseline="0" dirty="0" err="1" smtClean="0"/>
              <a:t>prices</a:t>
            </a:r>
            <a:r>
              <a:rPr lang="es-ES" sz="1500" b="1" i="1" baseline="0" dirty="0" smtClean="0"/>
              <a:t> &amp; </a:t>
            </a:r>
            <a:r>
              <a:rPr lang="es-ES" sz="1500" b="1" i="1" baseline="0" dirty="0" err="1" smtClean="0"/>
              <a:t>Indian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import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levels</a:t>
            </a:r>
            <a:r>
              <a:rPr lang="es-ES" sz="1500" b="1" i="1" baseline="0" dirty="0" smtClean="0"/>
              <a:t>; Q2 2015 </a:t>
            </a:r>
            <a:r>
              <a:rPr lang="es-ES" sz="1500" b="1" i="1" baseline="0" dirty="0" err="1" smtClean="0"/>
              <a:t>likely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bigger</a:t>
            </a:r>
            <a:endParaRPr lang="es-ES" sz="1500" b="1" i="1" dirty="0"/>
          </a:p>
        </c:rich>
      </c:tx>
      <c:layout>
        <c:manualLayout>
          <c:xMode val="edge"/>
          <c:yMode val="edge"/>
          <c:x val="0.17172669621672021"/>
          <c:y val="1.572649519730482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2265437813181473E-2"/>
          <c:y val="0.12930352213124968"/>
          <c:w val="0.87122183083934213"/>
          <c:h val="0.7252602959398244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'price chart - vs imports'!$D$3</c:f>
              <c:strCache>
                <c:ptCount val="1"/>
                <c:pt idx="0">
                  <c:v>India DAP imports</c:v>
                </c:pt>
              </c:strCache>
            </c:strRef>
          </c:tx>
          <c:spPr>
            <a:solidFill>
              <a:srgbClr val="00AF4B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strRef>
              <c:f>'price chart - vs imports'!$B$4:$B$70</c:f>
              <c:strCache>
                <c:ptCount val="61"/>
                <c:pt idx="0">
                  <c:v>April 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11</c:v>
                </c:pt>
                <c:pt idx="10">
                  <c:v>Feb '11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12</c:v>
                </c:pt>
                <c:pt idx="22">
                  <c:v>Feb '12</c:v>
                </c:pt>
                <c:pt idx="23">
                  <c:v>Mar</c:v>
                </c:pt>
                <c:pt idx="24">
                  <c:v>April 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13</c:v>
                </c:pt>
                <c:pt idx="34">
                  <c:v>Feb '13</c:v>
                </c:pt>
                <c:pt idx="35">
                  <c:v>Mar</c:v>
                </c:pt>
                <c:pt idx="36">
                  <c:v>April </c:v>
                </c:pt>
                <c:pt idx="37">
                  <c:v>May</c:v>
                </c:pt>
                <c:pt idx="38">
                  <c:v>June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14</c:v>
                </c:pt>
                <c:pt idx="46">
                  <c:v>Feb '14</c:v>
                </c:pt>
                <c:pt idx="47">
                  <c:v>Mar</c:v>
                </c:pt>
                <c:pt idx="48">
                  <c:v>April </c:v>
                </c:pt>
                <c:pt idx="49">
                  <c:v>May</c:v>
                </c:pt>
                <c:pt idx="50">
                  <c:v>June</c:v>
                </c:pt>
                <c:pt idx="51">
                  <c:v>July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'15</c:v>
                </c:pt>
                <c:pt idx="58">
                  <c:v>Feb</c:v>
                </c:pt>
                <c:pt idx="59">
                  <c:v>Mar</c:v>
                </c:pt>
                <c:pt idx="60">
                  <c:v>April</c:v>
                </c:pt>
              </c:strCache>
            </c:strRef>
          </c:cat>
          <c:val>
            <c:numRef>
              <c:f>'price chart - vs imports'!$D$4:$D$70</c:f>
              <c:numCache>
                <c:formatCode>0</c:formatCode>
                <c:ptCount val="67"/>
                <c:pt idx="0">
                  <c:v>191.19</c:v>
                </c:pt>
                <c:pt idx="1">
                  <c:v>484.27</c:v>
                </c:pt>
                <c:pt idx="2">
                  <c:v>942.21</c:v>
                </c:pt>
                <c:pt idx="3">
                  <c:v>1320</c:v>
                </c:pt>
                <c:pt idx="4">
                  <c:v>1428.08</c:v>
                </c:pt>
                <c:pt idx="5">
                  <c:v>1151.1299999999999</c:v>
                </c:pt>
                <c:pt idx="6">
                  <c:v>623</c:v>
                </c:pt>
                <c:pt idx="7">
                  <c:v>675</c:v>
                </c:pt>
                <c:pt idx="8">
                  <c:v>340</c:v>
                </c:pt>
                <c:pt idx="9">
                  <c:v>112</c:v>
                </c:pt>
                <c:pt idx="10">
                  <c:v>146</c:v>
                </c:pt>
                <c:pt idx="11">
                  <c:v>0</c:v>
                </c:pt>
                <c:pt idx="12">
                  <c:v>30</c:v>
                </c:pt>
                <c:pt idx="13">
                  <c:v>80</c:v>
                </c:pt>
                <c:pt idx="14">
                  <c:v>841</c:v>
                </c:pt>
                <c:pt idx="15">
                  <c:v>1065</c:v>
                </c:pt>
                <c:pt idx="16">
                  <c:v>862</c:v>
                </c:pt>
                <c:pt idx="17">
                  <c:v>865</c:v>
                </c:pt>
                <c:pt idx="18">
                  <c:v>895</c:v>
                </c:pt>
                <c:pt idx="19">
                  <c:v>670</c:v>
                </c:pt>
                <c:pt idx="20">
                  <c:v>854</c:v>
                </c:pt>
                <c:pt idx="21">
                  <c:v>505</c:v>
                </c:pt>
                <c:pt idx="22">
                  <c:v>213</c:v>
                </c:pt>
                <c:pt idx="23">
                  <c:v>26</c:v>
                </c:pt>
                <c:pt idx="24" formatCode="General">
                  <c:v>268</c:v>
                </c:pt>
                <c:pt idx="25" formatCode="General">
                  <c:v>345</c:v>
                </c:pt>
                <c:pt idx="26" formatCode="General">
                  <c:v>221</c:v>
                </c:pt>
                <c:pt idx="27" formatCode="General">
                  <c:v>612</c:v>
                </c:pt>
                <c:pt idx="28" formatCode="General">
                  <c:v>1397</c:v>
                </c:pt>
                <c:pt idx="29" formatCode="General">
                  <c:v>1398</c:v>
                </c:pt>
                <c:pt idx="30" formatCode="General">
                  <c:v>820</c:v>
                </c:pt>
                <c:pt idx="31" formatCode="General">
                  <c:v>308</c:v>
                </c:pt>
                <c:pt idx="32" formatCode="General">
                  <c:v>49</c:v>
                </c:pt>
                <c:pt idx="33" formatCode="General">
                  <c:v>161</c:v>
                </c:pt>
                <c:pt idx="34" formatCode="General">
                  <c:v>0</c:v>
                </c:pt>
                <c:pt idx="35" formatCode="General">
                  <c:v>124</c:v>
                </c:pt>
                <c:pt idx="36" formatCode="General">
                  <c:v>104</c:v>
                </c:pt>
                <c:pt idx="37" formatCode="General">
                  <c:v>90</c:v>
                </c:pt>
                <c:pt idx="38" formatCode="General">
                  <c:v>236</c:v>
                </c:pt>
                <c:pt idx="39" formatCode="General">
                  <c:v>473</c:v>
                </c:pt>
                <c:pt idx="40" formatCode="General">
                  <c:v>1041</c:v>
                </c:pt>
                <c:pt idx="41" formatCode="General">
                  <c:v>548</c:v>
                </c:pt>
                <c:pt idx="42" formatCode="General">
                  <c:v>378</c:v>
                </c:pt>
                <c:pt idx="43" formatCode="General">
                  <c:v>237</c:v>
                </c:pt>
                <c:pt idx="44" formatCode="General">
                  <c:v>104</c:v>
                </c:pt>
                <c:pt idx="45" formatCode="General">
                  <c:v>50</c:v>
                </c:pt>
                <c:pt idx="46" formatCode="General">
                  <c:v>0</c:v>
                </c:pt>
                <c:pt idx="47">
                  <c:v>0</c:v>
                </c:pt>
                <c:pt idx="48">
                  <c:v>98</c:v>
                </c:pt>
                <c:pt idx="49">
                  <c:v>232</c:v>
                </c:pt>
                <c:pt idx="50">
                  <c:v>587</c:v>
                </c:pt>
                <c:pt idx="51">
                  <c:v>306</c:v>
                </c:pt>
                <c:pt idx="52">
                  <c:v>359</c:v>
                </c:pt>
                <c:pt idx="53">
                  <c:v>351</c:v>
                </c:pt>
                <c:pt idx="54">
                  <c:v>788</c:v>
                </c:pt>
                <c:pt idx="55">
                  <c:v>789</c:v>
                </c:pt>
                <c:pt idx="56" formatCode="General">
                  <c:v>275</c:v>
                </c:pt>
                <c:pt idx="57">
                  <c:v>100</c:v>
                </c:pt>
                <c:pt idx="58">
                  <c:v>35</c:v>
                </c:pt>
                <c:pt idx="59">
                  <c:v>250</c:v>
                </c:pt>
                <c:pt idx="60">
                  <c:v>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0464824"/>
        <c:axId val="290462080"/>
      </c:barChart>
      <c:lineChart>
        <c:grouping val="standard"/>
        <c:varyColors val="0"/>
        <c:ser>
          <c:idx val="0"/>
          <c:order val="0"/>
          <c:tx>
            <c:strRef>
              <c:f>'price chart - vs imports'!$C$3</c:f>
              <c:strCache>
                <c:ptCount val="1"/>
                <c:pt idx="0">
                  <c:v>DAP fob Tampa (month end)</c:v>
                </c:pt>
              </c:strCache>
            </c:strRef>
          </c:tx>
          <c:spPr>
            <a:ln w="25400">
              <a:solidFill>
                <a:srgbClr val="C0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32"/>
            <c:bubble3D val="0"/>
            <c:spPr>
              <a:ln w="28575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'price chart - vs imports'!$B$4:$B$70</c:f>
              <c:strCache>
                <c:ptCount val="61"/>
                <c:pt idx="0">
                  <c:v>April 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11</c:v>
                </c:pt>
                <c:pt idx="10">
                  <c:v>Feb '11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12</c:v>
                </c:pt>
                <c:pt idx="22">
                  <c:v>Feb '12</c:v>
                </c:pt>
                <c:pt idx="23">
                  <c:v>Mar</c:v>
                </c:pt>
                <c:pt idx="24">
                  <c:v>April 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13</c:v>
                </c:pt>
                <c:pt idx="34">
                  <c:v>Feb '13</c:v>
                </c:pt>
                <c:pt idx="35">
                  <c:v>Mar</c:v>
                </c:pt>
                <c:pt idx="36">
                  <c:v>April </c:v>
                </c:pt>
                <c:pt idx="37">
                  <c:v>May</c:v>
                </c:pt>
                <c:pt idx="38">
                  <c:v>June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14</c:v>
                </c:pt>
                <c:pt idx="46">
                  <c:v>Feb '14</c:v>
                </c:pt>
                <c:pt idx="47">
                  <c:v>Mar</c:v>
                </c:pt>
                <c:pt idx="48">
                  <c:v>April </c:v>
                </c:pt>
                <c:pt idx="49">
                  <c:v>May</c:v>
                </c:pt>
                <c:pt idx="50">
                  <c:v>June</c:v>
                </c:pt>
                <c:pt idx="51">
                  <c:v>July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'15</c:v>
                </c:pt>
                <c:pt idx="58">
                  <c:v>Feb</c:v>
                </c:pt>
                <c:pt idx="59">
                  <c:v>Mar</c:v>
                </c:pt>
                <c:pt idx="60">
                  <c:v>April</c:v>
                </c:pt>
              </c:strCache>
            </c:strRef>
          </c:cat>
          <c:val>
            <c:numRef>
              <c:f>'price chart - vs imports'!$C$4:$C$70</c:f>
              <c:numCache>
                <c:formatCode>#,##0</c:formatCode>
                <c:ptCount val="67"/>
                <c:pt idx="0">
                  <c:v>468</c:v>
                </c:pt>
                <c:pt idx="1">
                  <c:v>447</c:v>
                </c:pt>
                <c:pt idx="2">
                  <c:v>453</c:v>
                </c:pt>
                <c:pt idx="3">
                  <c:v>473</c:v>
                </c:pt>
                <c:pt idx="4">
                  <c:v>512</c:v>
                </c:pt>
                <c:pt idx="5">
                  <c:v>570</c:v>
                </c:pt>
                <c:pt idx="6">
                  <c:v>593</c:v>
                </c:pt>
                <c:pt idx="7">
                  <c:v>600</c:v>
                </c:pt>
                <c:pt idx="8">
                  <c:v>600</c:v>
                </c:pt>
                <c:pt idx="9">
                  <c:v>600</c:v>
                </c:pt>
                <c:pt idx="10">
                  <c:v>614</c:v>
                </c:pt>
                <c:pt idx="11">
                  <c:v>618</c:v>
                </c:pt>
                <c:pt idx="12">
                  <c:v>612</c:v>
                </c:pt>
                <c:pt idx="13">
                  <c:v>612</c:v>
                </c:pt>
                <c:pt idx="14">
                  <c:v>645</c:v>
                </c:pt>
                <c:pt idx="15">
                  <c:v>655</c:v>
                </c:pt>
                <c:pt idx="16">
                  <c:v>655</c:v>
                </c:pt>
                <c:pt idx="17">
                  <c:v>637</c:v>
                </c:pt>
                <c:pt idx="18">
                  <c:v>625</c:v>
                </c:pt>
                <c:pt idx="19">
                  <c:v>600</c:v>
                </c:pt>
                <c:pt idx="20">
                  <c:v>550</c:v>
                </c:pt>
                <c:pt idx="21">
                  <c:v>522</c:v>
                </c:pt>
                <c:pt idx="22">
                  <c:v>512</c:v>
                </c:pt>
                <c:pt idx="23">
                  <c:v>500</c:v>
                </c:pt>
                <c:pt idx="24" formatCode="0">
                  <c:v>525</c:v>
                </c:pt>
                <c:pt idx="25" formatCode="0">
                  <c:v>565</c:v>
                </c:pt>
                <c:pt idx="26">
                  <c:v>570</c:v>
                </c:pt>
                <c:pt idx="27">
                  <c:v>555</c:v>
                </c:pt>
                <c:pt idx="28" formatCode="General">
                  <c:v>570</c:v>
                </c:pt>
                <c:pt idx="29" formatCode="General">
                  <c:v>565</c:v>
                </c:pt>
                <c:pt idx="30" formatCode="General">
                  <c:v>560</c:v>
                </c:pt>
                <c:pt idx="31" formatCode="General">
                  <c:v>540</c:v>
                </c:pt>
                <c:pt idx="32" formatCode="General">
                  <c:v>500</c:v>
                </c:pt>
                <c:pt idx="33" formatCode="General">
                  <c:v>480</c:v>
                </c:pt>
                <c:pt idx="34" formatCode="General">
                  <c:v>460</c:v>
                </c:pt>
                <c:pt idx="35" formatCode="General">
                  <c:v>515</c:v>
                </c:pt>
                <c:pt idx="36" formatCode="General">
                  <c:v>500</c:v>
                </c:pt>
                <c:pt idx="37">
                  <c:v>475</c:v>
                </c:pt>
                <c:pt idx="38">
                  <c:v>466</c:v>
                </c:pt>
                <c:pt idx="39">
                  <c:v>450</c:v>
                </c:pt>
                <c:pt idx="40">
                  <c:v>410</c:v>
                </c:pt>
                <c:pt idx="41">
                  <c:v>402</c:v>
                </c:pt>
                <c:pt idx="42">
                  <c:v>360</c:v>
                </c:pt>
                <c:pt idx="43">
                  <c:v>337</c:v>
                </c:pt>
                <c:pt idx="44">
                  <c:v>378</c:v>
                </c:pt>
                <c:pt idx="45">
                  <c:v>470</c:v>
                </c:pt>
                <c:pt idx="46">
                  <c:v>500</c:v>
                </c:pt>
                <c:pt idx="47">
                  <c:v>500</c:v>
                </c:pt>
                <c:pt idx="48">
                  <c:v>452</c:v>
                </c:pt>
                <c:pt idx="49">
                  <c:v>440</c:v>
                </c:pt>
                <c:pt idx="50">
                  <c:v>450</c:v>
                </c:pt>
                <c:pt idx="51">
                  <c:v>485</c:v>
                </c:pt>
                <c:pt idx="52">
                  <c:v>510</c:v>
                </c:pt>
                <c:pt idx="53">
                  <c:v>485</c:v>
                </c:pt>
                <c:pt idx="54">
                  <c:v>465</c:v>
                </c:pt>
                <c:pt idx="55">
                  <c:v>440</c:v>
                </c:pt>
                <c:pt idx="56" formatCode="General">
                  <c:v>480</c:v>
                </c:pt>
                <c:pt idx="57" formatCode="General">
                  <c:v>485</c:v>
                </c:pt>
                <c:pt idx="58">
                  <c:v>482</c:v>
                </c:pt>
                <c:pt idx="59">
                  <c:v>475</c:v>
                </c:pt>
                <c:pt idx="60">
                  <c:v>470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0466000"/>
        <c:axId val="290467568"/>
      </c:lineChart>
      <c:catAx>
        <c:axId val="290464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290462080"/>
        <c:crosses val="autoZero"/>
        <c:auto val="1"/>
        <c:lblAlgn val="ctr"/>
        <c:lblOffset val="100"/>
        <c:tickLblSkip val="3"/>
        <c:noMultiLvlLbl val="0"/>
      </c:catAx>
      <c:valAx>
        <c:axId val="2904620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s-ES" sz="1200"/>
                  <a:t>'ooot DAP</a:t>
                </a:r>
              </a:p>
            </c:rich>
          </c:tx>
          <c:layout>
            <c:manualLayout>
              <c:xMode val="edge"/>
              <c:yMode val="edge"/>
              <c:x val="2.3124003882257502E-3"/>
              <c:y val="0.4408088619419592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0464824"/>
        <c:crosses val="autoZero"/>
        <c:crossBetween val="between"/>
      </c:valAx>
      <c:valAx>
        <c:axId val="290467568"/>
        <c:scaling>
          <c:orientation val="minMax"/>
          <c:min val="2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s-ES" sz="1200"/>
                  <a:t>$pt fob Tampa</a:t>
                </a:r>
              </a:p>
            </c:rich>
          </c:tx>
          <c:layout>
            <c:manualLayout>
              <c:xMode val="edge"/>
              <c:yMode val="edge"/>
              <c:x val="0.97308735702966531"/>
              <c:y val="0.4220177124295809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0466000"/>
        <c:crosses val="max"/>
        <c:crossBetween val="between"/>
      </c:valAx>
      <c:catAx>
        <c:axId val="290466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04675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6.2388987090899524E-2"/>
          <c:y val="0.9354457983386687"/>
          <c:w val="0.85637510936132977"/>
          <c:h val="6.0308470804478174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zh-CN" sz="2200" dirty="0" smtClean="0"/>
              <a:t>2010-2015</a:t>
            </a:r>
            <a:r>
              <a:rPr lang="zh-CN" altLang="en-US" sz="2200" dirty="0" smtClean="0"/>
              <a:t>印度二铵供需走势</a:t>
            </a:r>
            <a:r>
              <a:rPr lang="es-ES" sz="2200" baseline="0" dirty="0" smtClean="0"/>
              <a:t>: </a:t>
            </a:r>
            <a:r>
              <a:rPr lang="zh-CN" altLang="en-US" sz="2200" baseline="0" dirty="0" smtClean="0"/>
              <a:t>消费量下降</a:t>
            </a:r>
            <a:r>
              <a:rPr lang="es-ES" sz="2200" baseline="0" dirty="0" smtClean="0"/>
              <a:t>,</a:t>
            </a:r>
            <a:r>
              <a:rPr lang="zh-CN" altLang="en-US" sz="2200" baseline="0" dirty="0" smtClean="0"/>
              <a:t>库存量上升</a:t>
            </a:r>
            <a:endParaRPr lang="es-ES" sz="2200" baseline="0" dirty="0" smtClean="0"/>
          </a:p>
          <a:p>
            <a:pPr>
              <a:defRPr/>
            </a:pPr>
            <a:r>
              <a:rPr lang="es-ES" sz="1400" b="0" dirty="0" err="1" smtClean="0"/>
              <a:t>We</a:t>
            </a:r>
            <a:r>
              <a:rPr lang="es-ES" sz="1400" b="0" baseline="0" dirty="0" smtClean="0"/>
              <a:t> </a:t>
            </a:r>
            <a:r>
              <a:rPr lang="es-ES" sz="1400" b="0" baseline="0" dirty="0" err="1"/>
              <a:t>project</a:t>
            </a:r>
            <a:r>
              <a:rPr lang="es-ES" sz="1400" b="0" baseline="0" dirty="0"/>
              <a:t> </a:t>
            </a:r>
            <a:r>
              <a:rPr lang="es-ES" sz="1400" b="0" baseline="0" dirty="0" smtClean="0"/>
              <a:t>2m </a:t>
            </a:r>
            <a:r>
              <a:rPr lang="es-ES" sz="1400" b="0" baseline="0" dirty="0" err="1"/>
              <a:t>tonnes</a:t>
            </a:r>
            <a:r>
              <a:rPr lang="es-ES" sz="1400" b="0" baseline="0" dirty="0"/>
              <a:t> DAP </a:t>
            </a:r>
            <a:r>
              <a:rPr lang="es-ES" sz="1400" b="0" baseline="0" dirty="0" err="1"/>
              <a:t>imports</a:t>
            </a:r>
            <a:r>
              <a:rPr lang="es-ES" sz="1400" b="0" baseline="0" dirty="0"/>
              <a:t> </a:t>
            </a:r>
            <a:r>
              <a:rPr lang="es-ES" sz="1400" b="0" baseline="0" dirty="0" err="1"/>
              <a:t>needed</a:t>
            </a:r>
            <a:r>
              <a:rPr lang="es-ES" sz="1400" b="0" baseline="0" dirty="0"/>
              <a:t> (b) in Q2 </a:t>
            </a:r>
            <a:r>
              <a:rPr lang="es-ES" sz="1400" b="0" baseline="0" dirty="0" err="1"/>
              <a:t>to</a:t>
            </a:r>
            <a:r>
              <a:rPr lang="es-ES" sz="1400" b="0" baseline="0" dirty="0"/>
              <a:t> </a:t>
            </a:r>
            <a:r>
              <a:rPr lang="es-ES" sz="1400" b="0" baseline="0" dirty="0" err="1"/>
              <a:t>avert</a:t>
            </a:r>
            <a:r>
              <a:rPr lang="es-ES" sz="1400" b="0" baseline="0" dirty="0"/>
              <a:t> stock </a:t>
            </a:r>
            <a:r>
              <a:rPr lang="es-ES" sz="1400" b="0" baseline="0" dirty="0" smtClean="0"/>
              <a:t>crisis</a:t>
            </a:r>
            <a:endParaRPr lang="es-ES" sz="1400" b="0" baseline="0" dirty="0"/>
          </a:p>
        </c:rich>
      </c:tx>
      <c:layout>
        <c:manualLayout>
          <c:xMode val="edge"/>
          <c:yMode val="edge"/>
          <c:x val="0.14307837816440058"/>
          <c:y val="3.5996238688105135E-5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851856628794607E-2"/>
          <c:y val="9.237283959869505E-2"/>
          <c:w val="0.88959246211036958"/>
          <c:h val="0.7586586444229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'Dap Charts'!$B$128</c:f>
              <c:strCache>
                <c:ptCount val="1"/>
                <c:pt idx="0">
                  <c:v>Local DAP Output (white bar)</c:v>
                </c:pt>
              </c:strCache>
            </c:strRef>
          </c:tx>
          <c:spPr>
            <a:solidFill>
              <a:schemeClr val="bg1"/>
            </a:solidFill>
            <a:ln w="3175">
              <a:solidFill>
                <a:srgbClr val="00AF4B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Charts'!$B$132:$B$200</c:f>
              <c:numCache>
                <c:formatCode>0</c:formatCode>
                <c:ptCount val="69"/>
                <c:pt idx="0">
                  <c:v>392</c:v>
                </c:pt>
                <c:pt idx="1">
                  <c:v>297</c:v>
                </c:pt>
                <c:pt idx="2">
                  <c:v>305.89999999999986</c:v>
                </c:pt>
                <c:pt idx="3">
                  <c:v>358.3</c:v>
                </c:pt>
                <c:pt idx="4">
                  <c:v>243.8</c:v>
                </c:pt>
                <c:pt idx="5">
                  <c:v>331</c:v>
                </c:pt>
                <c:pt idx="6">
                  <c:v>314</c:v>
                </c:pt>
                <c:pt idx="7">
                  <c:v>277</c:v>
                </c:pt>
                <c:pt idx="8">
                  <c:v>256</c:v>
                </c:pt>
                <c:pt idx="9">
                  <c:v>320</c:v>
                </c:pt>
                <c:pt idx="10">
                  <c:v>275</c:v>
                </c:pt>
                <c:pt idx="11">
                  <c:v>255</c:v>
                </c:pt>
                <c:pt idx="12">
                  <c:v>263</c:v>
                </c:pt>
                <c:pt idx="13">
                  <c:v>353</c:v>
                </c:pt>
                <c:pt idx="14">
                  <c:v>288</c:v>
                </c:pt>
                <c:pt idx="15">
                  <c:v>337</c:v>
                </c:pt>
                <c:pt idx="16">
                  <c:v>400</c:v>
                </c:pt>
                <c:pt idx="17">
                  <c:v>326</c:v>
                </c:pt>
                <c:pt idx="18">
                  <c:v>273</c:v>
                </c:pt>
                <c:pt idx="19">
                  <c:v>228</c:v>
                </c:pt>
                <c:pt idx="20">
                  <c:v>345</c:v>
                </c:pt>
                <c:pt idx="21">
                  <c:v>420</c:v>
                </c:pt>
                <c:pt idx="22">
                  <c:v>411</c:v>
                </c:pt>
                <c:pt idx="23">
                  <c:v>310</c:v>
                </c:pt>
                <c:pt idx="24">
                  <c:v>327</c:v>
                </c:pt>
                <c:pt idx="25">
                  <c:v>188</c:v>
                </c:pt>
                <c:pt idx="26">
                  <c:v>133</c:v>
                </c:pt>
                <c:pt idx="27">
                  <c:v>324</c:v>
                </c:pt>
                <c:pt idx="28">
                  <c:v>347</c:v>
                </c:pt>
                <c:pt idx="29">
                  <c:v>346</c:v>
                </c:pt>
                <c:pt idx="30">
                  <c:v>331</c:v>
                </c:pt>
                <c:pt idx="31">
                  <c:v>334</c:v>
                </c:pt>
                <c:pt idx="32">
                  <c:v>322</c:v>
                </c:pt>
                <c:pt idx="33">
                  <c:v>314</c:v>
                </c:pt>
                <c:pt idx="34">
                  <c:v>373</c:v>
                </c:pt>
                <c:pt idx="35">
                  <c:v>307</c:v>
                </c:pt>
                <c:pt idx="36">
                  <c:v>181</c:v>
                </c:pt>
                <c:pt idx="37">
                  <c:v>179</c:v>
                </c:pt>
                <c:pt idx="38">
                  <c:v>354</c:v>
                </c:pt>
                <c:pt idx="39">
                  <c:v>314</c:v>
                </c:pt>
                <c:pt idx="40">
                  <c:v>311</c:v>
                </c:pt>
                <c:pt idx="41">
                  <c:v>409</c:v>
                </c:pt>
                <c:pt idx="42">
                  <c:v>347</c:v>
                </c:pt>
                <c:pt idx="43">
                  <c:v>338</c:v>
                </c:pt>
                <c:pt idx="44">
                  <c:v>295</c:v>
                </c:pt>
                <c:pt idx="45">
                  <c:v>245</c:v>
                </c:pt>
                <c:pt idx="46">
                  <c:v>336</c:v>
                </c:pt>
                <c:pt idx="47">
                  <c:v>306</c:v>
                </c:pt>
                <c:pt idx="48">
                  <c:v>209</c:v>
                </c:pt>
                <c:pt idx="49">
                  <c:v>300</c:v>
                </c:pt>
                <c:pt idx="50">
                  <c:v>283</c:v>
                </c:pt>
                <c:pt idx="51">
                  <c:v>273</c:v>
                </c:pt>
                <c:pt idx="52">
                  <c:v>308</c:v>
                </c:pt>
                <c:pt idx="53">
                  <c:v>238</c:v>
                </c:pt>
                <c:pt idx="54">
                  <c:v>263</c:v>
                </c:pt>
                <c:pt idx="55">
                  <c:v>295</c:v>
                </c:pt>
                <c:pt idx="56">
                  <c:v>266</c:v>
                </c:pt>
                <c:pt idx="57">
                  <c:v>328</c:v>
                </c:pt>
                <c:pt idx="58">
                  <c:v>320</c:v>
                </c:pt>
              </c:numCache>
            </c:numRef>
          </c:val>
        </c:ser>
        <c:ser>
          <c:idx val="1"/>
          <c:order val="1"/>
          <c:tx>
            <c:strRef>
              <c:f>'Dap Charts'!$C$128</c:f>
              <c:strCache>
                <c:ptCount val="1"/>
                <c:pt idx="0">
                  <c:v>DAP Imports</c:v>
                </c:pt>
              </c:strCache>
            </c:strRef>
          </c:tx>
          <c:spPr>
            <a:solidFill>
              <a:srgbClr val="00A249"/>
            </a:solidFill>
            <a:ln w="3175">
              <a:solidFill>
                <a:srgbClr val="00A249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Charts'!$C$132:$C$200</c:f>
              <c:numCache>
                <c:formatCode>0</c:formatCode>
                <c:ptCount val="69"/>
                <c:pt idx="0">
                  <c:v>191.19</c:v>
                </c:pt>
                <c:pt idx="1">
                  <c:v>484.27</c:v>
                </c:pt>
                <c:pt idx="2">
                  <c:v>942.21</c:v>
                </c:pt>
                <c:pt idx="3">
                  <c:v>1320</c:v>
                </c:pt>
                <c:pt idx="4">
                  <c:v>1428.08</c:v>
                </c:pt>
                <c:pt idx="5">
                  <c:v>1200</c:v>
                </c:pt>
                <c:pt idx="6">
                  <c:v>623</c:v>
                </c:pt>
                <c:pt idx="7">
                  <c:v>675</c:v>
                </c:pt>
                <c:pt idx="8">
                  <c:v>340</c:v>
                </c:pt>
                <c:pt idx="9">
                  <c:v>175</c:v>
                </c:pt>
                <c:pt idx="10">
                  <c:v>146</c:v>
                </c:pt>
                <c:pt idx="11">
                  <c:v>0</c:v>
                </c:pt>
                <c:pt idx="12">
                  <c:v>30</c:v>
                </c:pt>
                <c:pt idx="13">
                  <c:v>80</c:v>
                </c:pt>
                <c:pt idx="14">
                  <c:v>841</c:v>
                </c:pt>
                <c:pt idx="15">
                  <c:v>1065</c:v>
                </c:pt>
                <c:pt idx="16">
                  <c:v>862</c:v>
                </c:pt>
                <c:pt idx="17">
                  <c:v>865</c:v>
                </c:pt>
                <c:pt idx="18">
                  <c:v>895</c:v>
                </c:pt>
                <c:pt idx="19">
                  <c:v>670</c:v>
                </c:pt>
                <c:pt idx="20">
                  <c:v>854</c:v>
                </c:pt>
                <c:pt idx="21">
                  <c:v>506</c:v>
                </c:pt>
                <c:pt idx="22">
                  <c:v>213</c:v>
                </c:pt>
                <c:pt idx="23">
                  <c:v>26</c:v>
                </c:pt>
                <c:pt idx="24">
                  <c:v>268</c:v>
                </c:pt>
                <c:pt idx="25">
                  <c:v>345</c:v>
                </c:pt>
                <c:pt idx="26">
                  <c:v>221</c:v>
                </c:pt>
                <c:pt idx="27">
                  <c:v>612</c:v>
                </c:pt>
                <c:pt idx="28">
                  <c:v>1398</c:v>
                </c:pt>
                <c:pt idx="29">
                  <c:v>1399</c:v>
                </c:pt>
                <c:pt idx="30">
                  <c:v>820</c:v>
                </c:pt>
                <c:pt idx="31">
                  <c:v>308</c:v>
                </c:pt>
                <c:pt idx="32">
                  <c:v>49</c:v>
                </c:pt>
                <c:pt idx="33">
                  <c:v>161</c:v>
                </c:pt>
                <c:pt idx="34">
                  <c:v>0</c:v>
                </c:pt>
                <c:pt idx="35">
                  <c:v>123</c:v>
                </c:pt>
                <c:pt idx="36">
                  <c:v>105</c:v>
                </c:pt>
                <c:pt idx="37">
                  <c:v>90</c:v>
                </c:pt>
                <c:pt idx="38">
                  <c:v>237</c:v>
                </c:pt>
                <c:pt idx="39">
                  <c:v>473</c:v>
                </c:pt>
                <c:pt idx="40">
                  <c:v>1042</c:v>
                </c:pt>
                <c:pt idx="41">
                  <c:v>547</c:v>
                </c:pt>
                <c:pt idx="42">
                  <c:v>377</c:v>
                </c:pt>
                <c:pt idx="43">
                  <c:v>237</c:v>
                </c:pt>
                <c:pt idx="44">
                  <c:v>105</c:v>
                </c:pt>
                <c:pt idx="45">
                  <c:v>50</c:v>
                </c:pt>
                <c:pt idx="46">
                  <c:v>0</c:v>
                </c:pt>
                <c:pt idx="47">
                  <c:v>0</c:v>
                </c:pt>
                <c:pt idx="48">
                  <c:v>98</c:v>
                </c:pt>
                <c:pt idx="49">
                  <c:v>232</c:v>
                </c:pt>
                <c:pt idx="50">
                  <c:v>587</c:v>
                </c:pt>
                <c:pt idx="51">
                  <c:v>306</c:v>
                </c:pt>
                <c:pt idx="52">
                  <c:v>369</c:v>
                </c:pt>
                <c:pt idx="53">
                  <c:v>351</c:v>
                </c:pt>
                <c:pt idx="54">
                  <c:v>789</c:v>
                </c:pt>
                <c:pt idx="55">
                  <c:v>788</c:v>
                </c:pt>
                <c:pt idx="56">
                  <c:v>33</c:v>
                </c:pt>
                <c:pt idx="57">
                  <c:v>84</c:v>
                </c:pt>
                <c:pt idx="58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overlap val="100"/>
        <c:axId val="291478544"/>
        <c:axId val="291477760"/>
      </c:barChart>
      <c:catAx>
        <c:axId val="291478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2700000"/>
          <a:lstStyle/>
          <a:p>
            <a:pPr>
              <a:defRPr sz="1200" b="1"/>
            </a:pPr>
            <a:endParaRPr lang="en-US"/>
          </a:p>
        </c:txPr>
        <c:crossAx val="291477760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291477760"/>
        <c:scaling>
          <c:orientation val="minMax"/>
          <c:max val="27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+mn-lt"/>
                  </a:defRPr>
                </a:pPr>
                <a:r>
                  <a:rPr lang="es-ES" sz="1200">
                    <a:latin typeface="+mn-lt"/>
                  </a:rPr>
                  <a:t>'000t DAP (red,</a:t>
                </a:r>
                <a:r>
                  <a:rPr lang="es-ES" sz="1200" baseline="0">
                    <a:latin typeface="+mn-lt"/>
                  </a:rPr>
                  <a:t> </a:t>
                </a:r>
                <a:r>
                  <a:rPr lang="es-ES" sz="1200">
                    <a:latin typeface="+mn-lt"/>
                  </a:rPr>
                  <a:t>green),</a:t>
                </a:r>
                <a:r>
                  <a:rPr lang="es-ES" sz="1200" baseline="0">
                    <a:latin typeface="+mn-lt"/>
                  </a:rPr>
                  <a:t> all ferts '000t P</a:t>
                </a:r>
                <a:r>
                  <a:rPr lang="es-ES" sz="1200" baseline="0">
                    <a:latin typeface="+mn-lt"/>
                    <a:cs typeface="Calibri"/>
                  </a:rPr>
                  <a:t>₂</a:t>
                </a:r>
                <a:r>
                  <a:rPr lang="es-ES" sz="1200" baseline="0">
                    <a:latin typeface="+mn-lt"/>
                  </a:rPr>
                  <a:t>O</a:t>
                </a:r>
                <a:r>
                  <a:rPr lang="es-ES" sz="1200" baseline="0">
                    <a:latin typeface="+mn-lt"/>
                    <a:cs typeface="Calibri"/>
                  </a:rPr>
                  <a:t>₅</a:t>
                </a:r>
                <a:r>
                  <a:rPr lang="es-ES" sz="1200" baseline="0">
                    <a:latin typeface="+mn-lt"/>
                  </a:rPr>
                  <a:t> (white)</a:t>
                </a:r>
                <a:endParaRPr lang="es-ES" sz="120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021799896874042E-2"/>
              <c:y val="0.26735261856292258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91478544"/>
        <c:crosses val="autoZero"/>
        <c:crossBetween val="between"/>
        <c:majorUnit val="300"/>
      </c:valAx>
    </c:plotArea>
    <c:legend>
      <c:legendPos val="r"/>
      <c:layout>
        <c:manualLayout>
          <c:xMode val="edge"/>
          <c:yMode val="edge"/>
          <c:x val="3.4707199069360095E-2"/>
          <c:y val="0.9291161772702633"/>
          <c:w val="0.9250162118654085"/>
          <c:h val="4.9871460972258412E-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zh-CN" sz="2200" dirty="0" smtClean="0"/>
              <a:t>2010-2015</a:t>
            </a:r>
            <a:r>
              <a:rPr lang="zh-CN" altLang="en-US" sz="2200" dirty="0" smtClean="0"/>
              <a:t>印度二铵供需走势</a:t>
            </a:r>
            <a:r>
              <a:rPr lang="es-ES" sz="2200" baseline="0" dirty="0" smtClean="0"/>
              <a:t>: </a:t>
            </a:r>
            <a:r>
              <a:rPr lang="zh-CN" altLang="en-US" sz="2200" baseline="0" dirty="0" smtClean="0"/>
              <a:t>消费量下降</a:t>
            </a:r>
            <a:r>
              <a:rPr lang="es-ES" sz="2200" baseline="0" dirty="0" smtClean="0"/>
              <a:t>,</a:t>
            </a:r>
            <a:r>
              <a:rPr lang="zh-CN" altLang="en-US" sz="2200" baseline="0" dirty="0" smtClean="0"/>
              <a:t>库存量上升</a:t>
            </a:r>
            <a:endParaRPr lang="es-ES" sz="2200" baseline="0" dirty="0" smtClean="0"/>
          </a:p>
          <a:p>
            <a:pPr>
              <a:defRPr/>
            </a:pPr>
            <a:r>
              <a:rPr lang="es-ES" sz="1400" b="0" dirty="0" err="1" smtClean="0"/>
              <a:t>We</a:t>
            </a:r>
            <a:r>
              <a:rPr lang="es-ES" sz="1400" b="0" baseline="0" dirty="0" smtClean="0"/>
              <a:t> </a:t>
            </a:r>
            <a:r>
              <a:rPr lang="es-ES" sz="1400" b="0" baseline="0" dirty="0" err="1"/>
              <a:t>project</a:t>
            </a:r>
            <a:r>
              <a:rPr lang="es-ES" sz="1400" b="0" baseline="0" dirty="0"/>
              <a:t> </a:t>
            </a:r>
            <a:r>
              <a:rPr lang="es-ES" sz="1400" b="0" baseline="0" dirty="0" smtClean="0"/>
              <a:t>2m </a:t>
            </a:r>
            <a:r>
              <a:rPr lang="es-ES" sz="1400" b="0" baseline="0" dirty="0" err="1"/>
              <a:t>tonnes</a:t>
            </a:r>
            <a:r>
              <a:rPr lang="es-ES" sz="1400" b="0" baseline="0" dirty="0"/>
              <a:t> DAP </a:t>
            </a:r>
            <a:r>
              <a:rPr lang="es-ES" sz="1400" b="0" baseline="0" dirty="0" err="1"/>
              <a:t>imports</a:t>
            </a:r>
            <a:r>
              <a:rPr lang="es-ES" sz="1400" b="0" baseline="0" dirty="0"/>
              <a:t> </a:t>
            </a:r>
            <a:r>
              <a:rPr lang="es-ES" sz="1400" b="0" baseline="0" dirty="0" err="1"/>
              <a:t>needed</a:t>
            </a:r>
            <a:r>
              <a:rPr lang="es-ES" sz="1400" b="0" baseline="0" dirty="0"/>
              <a:t> (b) in Q2 </a:t>
            </a:r>
            <a:r>
              <a:rPr lang="es-ES" sz="1400" b="0" baseline="0" dirty="0" err="1"/>
              <a:t>to</a:t>
            </a:r>
            <a:r>
              <a:rPr lang="es-ES" sz="1400" b="0" baseline="0" dirty="0"/>
              <a:t> </a:t>
            </a:r>
            <a:r>
              <a:rPr lang="es-ES" sz="1400" b="0" baseline="0" dirty="0" err="1"/>
              <a:t>avert</a:t>
            </a:r>
            <a:r>
              <a:rPr lang="es-ES" sz="1400" b="0" baseline="0" dirty="0"/>
              <a:t> stock </a:t>
            </a:r>
            <a:r>
              <a:rPr lang="es-ES" sz="1400" b="0" baseline="0" dirty="0" smtClean="0"/>
              <a:t>crisis</a:t>
            </a:r>
            <a:endParaRPr lang="es-ES" sz="1400" b="0" baseline="0" dirty="0"/>
          </a:p>
        </c:rich>
      </c:tx>
      <c:layout>
        <c:manualLayout>
          <c:xMode val="edge"/>
          <c:yMode val="edge"/>
          <c:x val="0.18757810289848048"/>
          <c:y val="5.6567203944951723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851856628794607E-2"/>
          <c:y val="9.237283959869505E-2"/>
          <c:w val="0.88959246211036958"/>
          <c:h val="0.7586586444229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'Dap Charts'!$B$128</c:f>
              <c:strCache>
                <c:ptCount val="1"/>
                <c:pt idx="0">
                  <c:v>Local DAP Output (white bar)</c:v>
                </c:pt>
              </c:strCache>
            </c:strRef>
          </c:tx>
          <c:spPr>
            <a:solidFill>
              <a:schemeClr val="bg1"/>
            </a:solidFill>
            <a:ln w="3175">
              <a:solidFill>
                <a:srgbClr val="00AF4B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Charts'!$B$132:$B$200</c:f>
              <c:numCache>
                <c:formatCode>0</c:formatCode>
                <c:ptCount val="69"/>
                <c:pt idx="0">
                  <c:v>392</c:v>
                </c:pt>
                <c:pt idx="1">
                  <c:v>297</c:v>
                </c:pt>
                <c:pt idx="2">
                  <c:v>305.89999999999986</c:v>
                </c:pt>
                <c:pt idx="3">
                  <c:v>358.3</c:v>
                </c:pt>
                <c:pt idx="4">
                  <c:v>243.8</c:v>
                </c:pt>
                <c:pt idx="5">
                  <c:v>331</c:v>
                </c:pt>
                <c:pt idx="6">
                  <c:v>314</c:v>
                </c:pt>
                <c:pt idx="7">
                  <c:v>277</c:v>
                </c:pt>
                <c:pt idx="8">
                  <c:v>256</c:v>
                </c:pt>
                <c:pt idx="9">
                  <c:v>320</c:v>
                </c:pt>
                <c:pt idx="10">
                  <c:v>275</c:v>
                </c:pt>
                <c:pt idx="11">
                  <c:v>255</c:v>
                </c:pt>
                <c:pt idx="12">
                  <c:v>263</c:v>
                </c:pt>
                <c:pt idx="13">
                  <c:v>353</c:v>
                </c:pt>
                <c:pt idx="14">
                  <c:v>288</c:v>
                </c:pt>
                <c:pt idx="15">
                  <c:v>337</c:v>
                </c:pt>
                <c:pt idx="16">
                  <c:v>400</c:v>
                </c:pt>
                <c:pt idx="17">
                  <c:v>326</c:v>
                </c:pt>
                <c:pt idx="18">
                  <c:v>273</c:v>
                </c:pt>
                <c:pt idx="19">
                  <c:v>228</c:v>
                </c:pt>
                <c:pt idx="20">
                  <c:v>345</c:v>
                </c:pt>
                <c:pt idx="21">
                  <c:v>420</c:v>
                </c:pt>
                <c:pt idx="22">
                  <c:v>411</c:v>
                </c:pt>
                <c:pt idx="23">
                  <c:v>310</c:v>
                </c:pt>
                <c:pt idx="24">
                  <c:v>327</c:v>
                </c:pt>
                <c:pt idx="25">
                  <c:v>188</c:v>
                </c:pt>
                <c:pt idx="26">
                  <c:v>133</c:v>
                </c:pt>
                <c:pt idx="27">
                  <c:v>324</c:v>
                </c:pt>
                <c:pt idx="28">
                  <c:v>347</c:v>
                </c:pt>
                <c:pt idx="29">
                  <c:v>346</c:v>
                </c:pt>
                <c:pt idx="30">
                  <c:v>331</c:v>
                </c:pt>
                <c:pt idx="31">
                  <c:v>334</c:v>
                </c:pt>
                <c:pt idx="32">
                  <c:v>322</c:v>
                </c:pt>
                <c:pt idx="33">
                  <c:v>314</c:v>
                </c:pt>
                <c:pt idx="34">
                  <c:v>373</c:v>
                </c:pt>
                <c:pt idx="35">
                  <c:v>307</c:v>
                </c:pt>
                <c:pt idx="36">
                  <c:v>181</c:v>
                </c:pt>
                <c:pt idx="37">
                  <c:v>179</c:v>
                </c:pt>
                <c:pt idx="38">
                  <c:v>354</c:v>
                </c:pt>
                <c:pt idx="39">
                  <c:v>314</c:v>
                </c:pt>
                <c:pt idx="40">
                  <c:v>311</c:v>
                </c:pt>
                <c:pt idx="41">
                  <c:v>409</c:v>
                </c:pt>
                <c:pt idx="42">
                  <c:v>347</c:v>
                </c:pt>
                <c:pt idx="43">
                  <c:v>338</c:v>
                </c:pt>
                <c:pt idx="44">
                  <c:v>295</c:v>
                </c:pt>
                <c:pt idx="45">
                  <c:v>245</c:v>
                </c:pt>
                <c:pt idx="46">
                  <c:v>336</c:v>
                </c:pt>
                <c:pt idx="47">
                  <c:v>306</c:v>
                </c:pt>
                <c:pt idx="48">
                  <c:v>209</c:v>
                </c:pt>
                <c:pt idx="49">
                  <c:v>300</c:v>
                </c:pt>
                <c:pt idx="50">
                  <c:v>283</c:v>
                </c:pt>
                <c:pt idx="51">
                  <c:v>273</c:v>
                </c:pt>
                <c:pt idx="52">
                  <c:v>308</c:v>
                </c:pt>
                <c:pt idx="53">
                  <c:v>238</c:v>
                </c:pt>
                <c:pt idx="54">
                  <c:v>263</c:v>
                </c:pt>
                <c:pt idx="55">
                  <c:v>295</c:v>
                </c:pt>
                <c:pt idx="56">
                  <c:v>266</c:v>
                </c:pt>
                <c:pt idx="57">
                  <c:v>328</c:v>
                </c:pt>
                <c:pt idx="58">
                  <c:v>320</c:v>
                </c:pt>
              </c:numCache>
            </c:numRef>
          </c:val>
        </c:ser>
        <c:ser>
          <c:idx val="1"/>
          <c:order val="1"/>
          <c:tx>
            <c:strRef>
              <c:f>'Dap Charts'!$C$128</c:f>
              <c:strCache>
                <c:ptCount val="1"/>
                <c:pt idx="0">
                  <c:v>DAP Imports</c:v>
                </c:pt>
              </c:strCache>
            </c:strRef>
          </c:tx>
          <c:spPr>
            <a:solidFill>
              <a:srgbClr val="00A249"/>
            </a:solidFill>
            <a:ln w="3175">
              <a:solidFill>
                <a:srgbClr val="00A249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Charts'!$C$132:$C$200</c:f>
              <c:numCache>
                <c:formatCode>0</c:formatCode>
                <c:ptCount val="69"/>
                <c:pt idx="0">
                  <c:v>191.19</c:v>
                </c:pt>
                <c:pt idx="1">
                  <c:v>484.27</c:v>
                </c:pt>
                <c:pt idx="2">
                  <c:v>942.21</c:v>
                </c:pt>
                <c:pt idx="3">
                  <c:v>1320</c:v>
                </c:pt>
                <c:pt idx="4">
                  <c:v>1428.08</c:v>
                </c:pt>
                <c:pt idx="5">
                  <c:v>1200</c:v>
                </c:pt>
                <c:pt idx="6">
                  <c:v>623</c:v>
                </c:pt>
                <c:pt idx="7">
                  <c:v>675</c:v>
                </c:pt>
                <c:pt idx="8">
                  <c:v>340</c:v>
                </c:pt>
                <c:pt idx="9">
                  <c:v>175</c:v>
                </c:pt>
                <c:pt idx="10">
                  <c:v>146</c:v>
                </c:pt>
                <c:pt idx="11">
                  <c:v>0</c:v>
                </c:pt>
                <c:pt idx="12">
                  <c:v>30</c:v>
                </c:pt>
                <c:pt idx="13">
                  <c:v>80</c:v>
                </c:pt>
                <c:pt idx="14">
                  <c:v>841</c:v>
                </c:pt>
                <c:pt idx="15">
                  <c:v>1065</c:v>
                </c:pt>
                <c:pt idx="16">
                  <c:v>862</c:v>
                </c:pt>
                <c:pt idx="17">
                  <c:v>865</c:v>
                </c:pt>
                <c:pt idx="18">
                  <c:v>895</c:v>
                </c:pt>
                <c:pt idx="19">
                  <c:v>670</c:v>
                </c:pt>
                <c:pt idx="20">
                  <c:v>854</c:v>
                </c:pt>
                <c:pt idx="21">
                  <c:v>506</c:v>
                </c:pt>
                <c:pt idx="22">
                  <c:v>213</c:v>
                </c:pt>
                <c:pt idx="23">
                  <c:v>26</c:v>
                </c:pt>
                <c:pt idx="24">
                  <c:v>268</c:v>
                </c:pt>
                <c:pt idx="25">
                  <c:v>345</c:v>
                </c:pt>
                <c:pt idx="26">
                  <c:v>221</c:v>
                </c:pt>
                <c:pt idx="27">
                  <c:v>612</c:v>
                </c:pt>
                <c:pt idx="28">
                  <c:v>1398</c:v>
                </c:pt>
                <c:pt idx="29">
                  <c:v>1399</c:v>
                </c:pt>
                <c:pt idx="30">
                  <c:v>820</c:v>
                </c:pt>
                <c:pt idx="31">
                  <c:v>308</c:v>
                </c:pt>
                <c:pt idx="32">
                  <c:v>49</c:v>
                </c:pt>
                <c:pt idx="33">
                  <c:v>161</c:v>
                </c:pt>
                <c:pt idx="34">
                  <c:v>0</c:v>
                </c:pt>
                <c:pt idx="35">
                  <c:v>123</c:v>
                </c:pt>
                <c:pt idx="36">
                  <c:v>105</c:v>
                </c:pt>
                <c:pt idx="37">
                  <c:v>90</c:v>
                </c:pt>
                <c:pt idx="38">
                  <c:v>237</c:v>
                </c:pt>
                <c:pt idx="39">
                  <c:v>473</c:v>
                </c:pt>
                <c:pt idx="40">
                  <c:v>1042</c:v>
                </c:pt>
                <c:pt idx="41">
                  <c:v>547</c:v>
                </c:pt>
                <c:pt idx="42">
                  <c:v>377</c:v>
                </c:pt>
                <c:pt idx="43">
                  <c:v>237</c:v>
                </c:pt>
                <c:pt idx="44">
                  <c:v>105</c:v>
                </c:pt>
                <c:pt idx="45">
                  <c:v>50</c:v>
                </c:pt>
                <c:pt idx="46">
                  <c:v>0</c:v>
                </c:pt>
                <c:pt idx="47">
                  <c:v>0</c:v>
                </c:pt>
                <c:pt idx="48">
                  <c:v>98</c:v>
                </c:pt>
                <c:pt idx="49">
                  <c:v>232</c:v>
                </c:pt>
                <c:pt idx="50">
                  <c:v>587</c:v>
                </c:pt>
                <c:pt idx="51">
                  <c:v>306</c:v>
                </c:pt>
                <c:pt idx="52">
                  <c:v>369</c:v>
                </c:pt>
                <c:pt idx="53">
                  <c:v>351</c:v>
                </c:pt>
                <c:pt idx="54">
                  <c:v>789</c:v>
                </c:pt>
                <c:pt idx="55">
                  <c:v>788</c:v>
                </c:pt>
                <c:pt idx="56">
                  <c:v>33</c:v>
                </c:pt>
                <c:pt idx="57">
                  <c:v>84</c:v>
                </c:pt>
                <c:pt idx="58">
                  <c:v>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overlap val="100"/>
        <c:axId val="291481680"/>
        <c:axId val="291479720"/>
      </c:barChart>
      <c:lineChart>
        <c:grouping val="standard"/>
        <c:varyColors val="0"/>
        <c:ser>
          <c:idx val="2"/>
          <c:order val="2"/>
          <c:tx>
            <c:strRef>
              <c:f>'Dap Charts'!$D$128</c:f>
              <c:strCache>
                <c:ptCount val="1"/>
                <c:pt idx="0">
                  <c:v>Local DAP Sales</c:v>
                </c:pt>
              </c:strCache>
            </c:strRef>
          </c:tx>
          <c:spPr>
            <a:ln w="25400">
              <a:solidFill>
                <a:srgbClr val="C0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7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8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9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0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1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2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3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4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5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6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7"/>
            <c:bubble3D val="0"/>
            <c:spPr>
              <a:ln w="25400">
                <a:solidFill>
                  <a:srgbClr val="C00000"/>
                </a:solidFill>
                <a:prstDash val="sysDash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8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9"/>
            <c:bubble3D val="0"/>
            <c:spPr>
              <a:ln w="25400">
                <a:solidFill>
                  <a:srgbClr val="C00000"/>
                </a:solidFill>
                <a:prstDash val="sysDash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0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1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2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Charts'!$D$132:$D$200</c:f>
              <c:numCache>
                <c:formatCode>0</c:formatCode>
                <c:ptCount val="69"/>
                <c:pt idx="0">
                  <c:v>516.88</c:v>
                </c:pt>
                <c:pt idx="1">
                  <c:v>710</c:v>
                </c:pt>
                <c:pt idx="2">
                  <c:v>794</c:v>
                </c:pt>
                <c:pt idx="3">
                  <c:v>1541</c:v>
                </c:pt>
                <c:pt idx="4">
                  <c:v>1425</c:v>
                </c:pt>
                <c:pt idx="5">
                  <c:v>1594.59</c:v>
                </c:pt>
                <c:pt idx="6">
                  <c:v>1288.6399999999999</c:v>
                </c:pt>
                <c:pt idx="7">
                  <c:v>1179</c:v>
                </c:pt>
                <c:pt idx="8">
                  <c:v>779</c:v>
                </c:pt>
                <c:pt idx="9">
                  <c:v>685</c:v>
                </c:pt>
                <c:pt idx="10">
                  <c:v>421</c:v>
                </c:pt>
                <c:pt idx="11">
                  <c:v>385</c:v>
                </c:pt>
                <c:pt idx="12">
                  <c:v>173</c:v>
                </c:pt>
                <c:pt idx="13">
                  <c:v>465</c:v>
                </c:pt>
                <c:pt idx="14">
                  <c:v>787</c:v>
                </c:pt>
                <c:pt idx="15">
                  <c:v>1222</c:v>
                </c:pt>
                <c:pt idx="16">
                  <c:v>1102</c:v>
                </c:pt>
                <c:pt idx="17">
                  <c:v>1036</c:v>
                </c:pt>
                <c:pt idx="18">
                  <c:v>1163</c:v>
                </c:pt>
                <c:pt idx="19">
                  <c:v>1022</c:v>
                </c:pt>
                <c:pt idx="20">
                  <c:v>680</c:v>
                </c:pt>
                <c:pt idx="21">
                  <c:v>603</c:v>
                </c:pt>
                <c:pt idx="22">
                  <c:v>994</c:v>
                </c:pt>
                <c:pt idx="23">
                  <c:v>1298</c:v>
                </c:pt>
                <c:pt idx="24">
                  <c:v>192</c:v>
                </c:pt>
                <c:pt idx="25">
                  <c:v>529</c:v>
                </c:pt>
                <c:pt idx="26">
                  <c:v>576</c:v>
                </c:pt>
                <c:pt idx="27">
                  <c:v>597</c:v>
                </c:pt>
                <c:pt idx="28">
                  <c:v>834</c:v>
                </c:pt>
                <c:pt idx="29">
                  <c:v>1261</c:v>
                </c:pt>
                <c:pt idx="30">
                  <c:v>1283</c:v>
                </c:pt>
                <c:pt idx="31">
                  <c:v>770</c:v>
                </c:pt>
                <c:pt idx="32">
                  <c:v>682</c:v>
                </c:pt>
                <c:pt idx="33">
                  <c:v>946</c:v>
                </c:pt>
                <c:pt idx="34">
                  <c:v>635</c:v>
                </c:pt>
                <c:pt idx="35">
                  <c:v>841</c:v>
                </c:pt>
                <c:pt idx="36">
                  <c:v>74</c:v>
                </c:pt>
                <c:pt idx="37">
                  <c:v>169</c:v>
                </c:pt>
                <c:pt idx="38">
                  <c:v>622</c:v>
                </c:pt>
                <c:pt idx="39">
                  <c:v>579</c:v>
                </c:pt>
                <c:pt idx="40">
                  <c:v>746</c:v>
                </c:pt>
                <c:pt idx="41">
                  <c:v>1042</c:v>
                </c:pt>
                <c:pt idx="42">
                  <c:v>770</c:v>
                </c:pt>
                <c:pt idx="43">
                  <c:v>941</c:v>
                </c:pt>
                <c:pt idx="44">
                  <c:v>593</c:v>
                </c:pt>
                <c:pt idx="45">
                  <c:v>293</c:v>
                </c:pt>
                <c:pt idx="46">
                  <c:v>345</c:v>
                </c:pt>
                <c:pt idx="47">
                  <c:v>731</c:v>
                </c:pt>
                <c:pt idx="48">
                  <c:v>158</c:v>
                </c:pt>
                <c:pt idx="49">
                  <c:v>367</c:v>
                </c:pt>
                <c:pt idx="50">
                  <c:v>620</c:v>
                </c:pt>
                <c:pt idx="51">
                  <c:v>769</c:v>
                </c:pt>
                <c:pt idx="52">
                  <c:v>859</c:v>
                </c:pt>
                <c:pt idx="53">
                  <c:v>934</c:v>
                </c:pt>
                <c:pt idx="54">
                  <c:v>801</c:v>
                </c:pt>
                <c:pt idx="55">
                  <c:v>1116</c:v>
                </c:pt>
                <c:pt idx="56">
                  <c:v>483</c:v>
                </c:pt>
                <c:pt idx="57">
                  <c:v>296</c:v>
                </c:pt>
                <c:pt idx="58">
                  <c:v>359</c:v>
                </c:pt>
              </c:numCache>
            </c:numRef>
          </c:val>
          <c:smooth val="1"/>
        </c:ser>
        <c:ser>
          <c:idx val="4"/>
          <c:order val="3"/>
          <c:tx>
            <c:strRef>
              <c:f>'Dap Charts'!$F$128</c:f>
              <c:strCache>
                <c:ptCount val="1"/>
                <c:pt idx="0">
                  <c:v>Local DAP price (Rs/t x 10)</c:v>
                </c:pt>
              </c:strCache>
            </c:strRef>
          </c:tx>
          <c:spPr>
            <a:ln w="25400">
              <a:solidFill>
                <a:srgbClr val="00B0F0"/>
              </a:solidFill>
              <a:prstDash val="solid"/>
            </a:ln>
          </c:spPr>
          <c:marker>
            <c:symbol val="none"/>
          </c:marker>
          <c:dPt>
            <c:idx val="59"/>
            <c:bubble3D val="0"/>
            <c:spPr>
              <a:ln w="25400">
                <a:solidFill>
                  <a:srgbClr val="00B0F0"/>
                </a:solidFill>
                <a:prstDash val="sysDash"/>
              </a:ln>
            </c:spPr>
          </c:dPt>
          <c:dPt>
            <c:idx val="60"/>
            <c:bubble3D val="0"/>
            <c:spPr>
              <a:ln w="25400">
                <a:solidFill>
                  <a:srgbClr val="00B0F0"/>
                </a:solidFill>
                <a:prstDash val="sysDash"/>
              </a:ln>
            </c:spPr>
          </c:dPt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Charts'!$F$132:$F$200</c:f>
              <c:numCache>
                <c:formatCode>0</c:formatCode>
                <c:ptCount val="69"/>
                <c:pt idx="0">
                  <c:v>935</c:v>
                </c:pt>
                <c:pt idx="1">
                  <c:v>935</c:v>
                </c:pt>
                <c:pt idx="2">
                  <c:v>1100</c:v>
                </c:pt>
                <c:pt idx="3">
                  <c:v>1100</c:v>
                </c:pt>
                <c:pt idx="4">
                  <c:v>1220</c:v>
                </c:pt>
                <c:pt idx="5">
                  <c:v>1220</c:v>
                </c:pt>
                <c:pt idx="6">
                  <c:v>1300</c:v>
                </c:pt>
                <c:pt idx="7">
                  <c:v>1300</c:v>
                </c:pt>
                <c:pt idx="8">
                  <c:v>1300</c:v>
                </c:pt>
                <c:pt idx="9">
                  <c:v>1550</c:v>
                </c:pt>
                <c:pt idx="10">
                  <c:v>1550</c:v>
                </c:pt>
                <c:pt idx="11">
                  <c:v>1550</c:v>
                </c:pt>
                <c:pt idx="12">
                  <c:v>1800</c:v>
                </c:pt>
                <c:pt idx="13">
                  <c:v>1800</c:v>
                </c:pt>
                <c:pt idx="14">
                  <c:v>1800</c:v>
                </c:pt>
                <c:pt idx="15">
                  <c:v>2005</c:v>
                </c:pt>
                <c:pt idx="16">
                  <c:v>2005</c:v>
                </c:pt>
                <c:pt idx="17">
                  <c:v>2005</c:v>
                </c:pt>
                <c:pt idx="18">
                  <c:v>1900</c:v>
                </c:pt>
                <c:pt idx="19">
                  <c:v>1900</c:v>
                </c:pt>
                <c:pt idx="20">
                  <c:v>1900</c:v>
                </c:pt>
                <c:pt idx="21">
                  <c:v>1900</c:v>
                </c:pt>
                <c:pt idx="22">
                  <c:v>1820</c:v>
                </c:pt>
                <c:pt idx="23">
                  <c:v>1650</c:v>
                </c:pt>
                <c:pt idx="24">
                  <c:v>1650</c:v>
                </c:pt>
                <c:pt idx="25">
                  <c:v>1820</c:v>
                </c:pt>
                <c:pt idx="26">
                  <c:v>2200</c:v>
                </c:pt>
                <c:pt idx="27">
                  <c:v>2400</c:v>
                </c:pt>
                <c:pt idx="28">
                  <c:v>2400</c:v>
                </c:pt>
                <c:pt idx="29">
                  <c:v>2300</c:v>
                </c:pt>
                <c:pt idx="30">
                  <c:v>2400</c:v>
                </c:pt>
                <c:pt idx="31">
                  <c:v>2400</c:v>
                </c:pt>
                <c:pt idx="32">
                  <c:v>2400</c:v>
                </c:pt>
                <c:pt idx="33">
                  <c:v>2400</c:v>
                </c:pt>
                <c:pt idx="34">
                  <c:v>2400</c:v>
                </c:pt>
                <c:pt idx="35">
                  <c:v>2250</c:v>
                </c:pt>
                <c:pt idx="36">
                  <c:v>2250</c:v>
                </c:pt>
                <c:pt idx="37">
                  <c:v>2250</c:v>
                </c:pt>
                <c:pt idx="38">
                  <c:v>2250</c:v>
                </c:pt>
                <c:pt idx="39">
                  <c:v>2250</c:v>
                </c:pt>
                <c:pt idx="40">
                  <c:v>2000</c:v>
                </c:pt>
                <c:pt idx="41">
                  <c:v>1950</c:v>
                </c:pt>
                <c:pt idx="42">
                  <c:v>1950</c:v>
                </c:pt>
                <c:pt idx="43">
                  <c:v>1950</c:v>
                </c:pt>
                <c:pt idx="44">
                  <c:v>1950</c:v>
                </c:pt>
                <c:pt idx="45">
                  <c:v>1950</c:v>
                </c:pt>
                <c:pt idx="46">
                  <c:v>2000</c:v>
                </c:pt>
                <c:pt idx="47">
                  <c:v>2100</c:v>
                </c:pt>
                <c:pt idx="48">
                  <c:v>2250</c:v>
                </c:pt>
                <c:pt idx="49">
                  <c:v>2250</c:v>
                </c:pt>
                <c:pt idx="50">
                  <c:v>2250</c:v>
                </c:pt>
                <c:pt idx="51">
                  <c:v>2250</c:v>
                </c:pt>
                <c:pt idx="52">
                  <c:v>2250</c:v>
                </c:pt>
                <c:pt idx="53">
                  <c:v>2250</c:v>
                </c:pt>
                <c:pt idx="54">
                  <c:v>2250</c:v>
                </c:pt>
                <c:pt idx="55">
                  <c:v>2250</c:v>
                </c:pt>
                <c:pt idx="56">
                  <c:v>2250</c:v>
                </c:pt>
                <c:pt idx="57">
                  <c:v>2300</c:v>
                </c:pt>
                <c:pt idx="58">
                  <c:v>2300</c:v>
                </c:pt>
                <c:pt idx="59">
                  <c:v>2400</c:v>
                </c:pt>
                <c:pt idx="60">
                  <c:v>2400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481680"/>
        <c:axId val="291479720"/>
      </c:lineChart>
      <c:catAx>
        <c:axId val="291481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2700000"/>
          <a:lstStyle/>
          <a:p>
            <a:pPr>
              <a:defRPr sz="1200" b="1"/>
            </a:pPr>
            <a:endParaRPr lang="en-US"/>
          </a:p>
        </c:txPr>
        <c:crossAx val="291479720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291479720"/>
        <c:scaling>
          <c:orientation val="minMax"/>
          <c:max val="27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+mn-lt"/>
                  </a:defRPr>
                </a:pPr>
                <a:r>
                  <a:rPr lang="es-ES" sz="1200">
                    <a:latin typeface="+mn-lt"/>
                  </a:rPr>
                  <a:t>'000t DAP (red,</a:t>
                </a:r>
                <a:r>
                  <a:rPr lang="es-ES" sz="1200" baseline="0">
                    <a:latin typeface="+mn-lt"/>
                  </a:rPr>
                  <a:t> </a:t>
                </a:r>
                <a:r>
                  <a:rPr lang="es-ES" sz="1200">
                    <a:latin typeface="+mn-lt"/>
                  </a:rPr>
                  <a:t>green),</a:t>
                </a:r>
                <a:r>
                  <a:rPr lang="es-ES" sz="1200" baseline="0">
                    <a:latin typeface="+mn-lt"/>
                  </a:rPr>
                  <a:t> all ferts '000t P</a:t>
                </a:r>
                <a:r>
                  <a:rPr lang="es-ES" sz="1200" baseline="0">
                    <a:latin typeface="+mn-lt"/>
                    <a:cs typeface="Calibri"/>
                  </a:rPr>
                  <a:t>₂</a:t>
                </a:r>
                <a:r>
                  <a:rPr lang="es-ES" sz="1200" baseline="0">
                    <a:latin typeface="+mn-lt"/>
                  </a:rPr>
                  <a:t>O</a:t>
                </a:r>
                <a:r>
                  <a:rPr lang="es-ES" sz="1200" baseline="0">
                    <a:latin typeface="+mn-lt"/>
                    <a:cs typeface="Calibri"/>
                  </a:rPr>
                  <a:t>₅</a:t>
                </a:r>
                <a:r>
                  <a:rPr lang="es-ES" sz="1200" baseline="0">
                    <a:latin typeface="+mn-lt"/>
                  </a:rPr>
                  <a:t> (white)</a:t>
                </a:r>
                <a:endParaRPr lang="es-ES" sz="120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021799896874042E-2"/>
              <c:y val="0.26735261856292258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291481680"/>
        <c:crosses val="autoZero"/>
        <c:crossBetween val="between"/>
        <c:majorUnit val="300"/>
      </c:valAx>
    </c:plotArea>
    <c:legend>
      <c:legendPos val="r"/>
      <c:layout>
        <c:manualLayout>
          <c:xMode val="edge"/>
          <c:yMode val="edge"/>
          <c:x val="3.4707199069360095E-2"/>
          <c:y val="0.9291161772702633"/>
          <c:w val="0.9250162118654085"/>
          <c:h val="4.9871460972258412E-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altLang="zh-CN" sz="2200" dirty="0" smtClean="0"/>
              <a:t>2010-2015</a:t>
            </a:r>
            <a:r>
              <a:rPr lang="zh-CN" altLang="en-US" sz="2200" dirty="0" smtClean="0"/>
              <a:t>印度二铵供需走势</a:t>
            </a:r>
            <a:r>
              <a:rPr lang="es-ES" sz="2200" baseline="0" dirty="0" smtClean="0"/>
              <a:t>: </a:t>
            </a:r>
            <a:r>
              <a:rPr lang="zh-CN" altLang="en-US" sz="2200" baseline="0" dirty="0" smtClean="0"/>
              <a:t>消费量下降</a:t>
            </a:r>
            <a:r>
              <a:rPr lang="es-ES" sz="2200" baseline="0" dirty="0" smtClean="0"/>
              <a:t>,</a:t>
            </a:r>
            <a:r>
              <a:rPr lang="zh-CN" altLang="en-US" sz="2200" baseline="0" dirty="0" smtClean="0"/>
              <a:t>库存量上升</a:t>
            </a:r>
            <a:endParaRPr lang="es-ES" sz="2200" baseline="0" dirty="0" smtClean="0"/>
          </a:p>
          <a:p>
            <a:pPr>
              <a:defRPr/>
            </a:pPr>
            <a:r>
              <a:rPr lang="es-ES" sz="1400" b="0" dirty="0" err="1" smtClean="0"/>
              <a:t>We</a:t>
            </a:r>
            <a:r>
              <a:rPr lang="es-ES" sz="1400" b="0" baseline="0" dirty="0" smtClean="0"/>
              <a:t> </a:t>
            </a:r>
            <a:r>
              <a:rPr lang="es-ES" sz="1400" b="0" baseline="0" dirty="0" err="1"/>
              <a:t>project</a:t>
            </a:r>
            <a:r>
              <a:rPr lang="es-ES" sz="1400" b="0" baseline="0" dirty="0"/>
              <a:t> </a:t>
            </a:r>
            <a:r>
              <a:rPr lang="es-ES" sz="1400" b="0" baseline="0" dirty="0" smtClean="0"/>
              <a:t>2m </a:t>
            </a:r>
            <a:r>
              <a:rPr lang="es-ES" sz="1400" b="0" baseline="0" dirty="0" err="1"/>
              <a:t>tonnes</a:t>
            </a:r>
            <a:r>
              <a:rPr lang="es-ES" sz="1400" b="0" baseline="0" dirty="0"/>
              <a:t> DAP </a:t>
            </a:r>
            <a:r>
              <a:rPr lang="es-ES" sz="1400" b="0" baseline="0" dirty="0" err="1"/>
              <a:t>imports</a:t>
            </a:r>
            <a:r>
              <a:rPr lang="es-ES" sz="1400" b="0" baseline="0" dirty="0"/>
              <a:t> </a:t>
            </a:r>
            <a:r>
              <a:rPr lang="es-ES" sz="1400" b="0" baseline="0" dirty="0" err="1"/>
              <a:t>needed</a:t>
            </a:r>
            <a:r>
              <a:rPr lang="es-ES" sz="1400" b="0" baseline="0" dirty="0"/>
              <a:t> (b) in Q2 </a:t>
            </a:r>
            <a:r>
              <a:rPr lang="es-ES" sz="1400" b="0" baseline="0" dirty="0" err="1"/>
              <a:t>to</a:t>
            </a:r>
            <a:r>
              <a:rPr lang="es-ES" sz="1400" b="0" baseline="0" dirty="0"/>
              <a:t> </a:t>
            </a:r>
            <a:r>
              <a:rPr lang="es-ES" sz="1400" b="0" baseline="0" dirty="0" err="1"/>
              <a:t>avert</a:t>
            </a:r>
            <a:r>
              <a:rPr lang="es-ES" sz="1400" b="0" baseline="0" dirty="0"/>
              <a:t> stock </a:t>
            </a:r>
            <a:r>
              <a:rPr lang="es-ES" sz="1400" b="0" baseline="0" dirty="0" smtClean="0"/>
              <a:t>crisis</a:t>
            </a:r>
            <a:endParaRPr lang="es-ES" sz="1400" b="0" baseline="0" dirty="0"/>
          </a:p>
        </c:rich>
      </c:tx>
      <c:layout>
        <c:manualLayout>
          <c:xMode val="edge"/>
          <c:yMode val="edge"/>
          <c:x val="0.18757810289848048"/>
          <c:y val="5.6567203944951723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3851856628794607E-2"/>
          <c:y val="9.237283959869505E-2"/>
          <c:w val="0.88959246211036958"/>
          <c:h val="0.75865864442295838"/>
        </c:manualLayout>
      </c:layout>
      <c:areaChart>
        <c:grouping val="stacked"/>
        <c:varyColors val="0"/>
        <c:ser>
          <c:idx val="3"/>
          <c:order val="1"/>
          <c:tx>
            <c:strRef>
              <c:f>'Dap Charts'!$E$128</c:f>
              <c:strCache>
                <c:ptCount val="1"/>
                <c:pt idx="0">
                  <c:v>DAP stocks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dPt>
            <c:idx val="24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  <a:prstDash val="solid"/>
              </a:ln>
              <a:effectLst/>
            </c:spPr>
          </c:dPt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Charts'!$E$132:$E$187</c:f>
              <c:numCache>
                <c:formatCode>0</c:formatCode>
                <c:ptCount val="56"/>
                <c:pt idx="0">
                  <c:v>375</c:v>
                </c:pt>
                <c:pt idx="1">
                  <c:v>446.27</c:v>
                </c:pt>
                <c:pt idx="2">
                  <c:v>900.38000000000011</c:v>
                </c:pt>
                <c:pt idx="3">
                  <c:v>1037.6799999999998</c:v>
                </c:pt>
                <c:pt idx="4">
                  <c:v>1284.5600000000004</c:v>
                </c:pt>
                <c:pt idx="5">
                  <c:v>1220.9700000000005</c:v>
                </c:pt>
                <c:pt idx="6">
                  <c:v>869.32999999999993</c:v>
                </c:pt>
                <c:pt idx="7">
                  <c:v>642.32999999999993</c:v>
                </c:pt>
                <c:pt idx="8">
                  <c:v>459.33000000000015</c:v>
                </c:pt>
                <c:pt idx="9">
                  <c:v>269.33000000000015</c:v>
                </c:pt>
                <c:pt idx="10">
                  <c:v>269.33000000000015</c:v>
                </c:pt>
                <c:pt idx="11">
                  <c:v>139.33000000000021</c:v>
                </c:pt>
                <c:pt idx="12">
                  <c:v>259.33000000000015</c:v>
                </c:pt>
                <c:pt idx="13">
                  <c:v>227.33000000000021</c:v>
                </c:pt>
                <c:pt idx="14">
                  <c:v>569.32999999999993</c:v>
                </c:pt>
                <c:pt idx="15">
                  <c:v>749.32999999999993</c:v>
                </c:pt>
                <c:pt idx="16">
                  <c:v>909.32999999999993</c:v>
                </c:pt>
                <c:pt idx="17">
                  <c:v>1064.33</c:v>
                </c:pt>
                <c:pt idx="18">
                  <c:v>1069.33</c:v>
                </c:pt>
                <c:pt idx="19">
                  <c:v>945.3299999999997</c:v>
                </c:pt>
                <c:pt idx="20">
                  <c:v>1464.33</c:v>
                </c:pt>
                <c:pt idx="21">
                  <c:v>1787.33</c:v>
                </c:pt>
                <c:pt idx="22">
                  <c:v>1417.33</c:v>
                </c:pt>
                <c:pt idx="23">
                  <c:v>455.32999999999993</c:v>
                </c:pt>
                <c:pt idx="24">
                  <c:v>858.3299999999997</c:v>
                </c:pt>
                <c:pt idx="25">
                  <c:v>862.3299999999997</c:v>
                </c:pt>
                <c:pt idx="26">
                  <c:v>640.3299999999997</c:v>
                </c:pt>
                <c:pt idx="27">
                  <c:v>979.3299999999997</c:v>
                </c:pt>
                <c:pt idx="28">
                  <c:v>1890.33</c:v>
                </c:pt>
                <c:pt idx="29">
                  <c:v>2374.3300000000008</c:v>
                </c:pt>
                <c:pt idx="30">
                  <c:v>2242.3300000000008</c:v>
                </c:pt>
                <c:pt idx="31">
                  <c:v>2114.3300000000008</c:v>
                </c:pt>
                <c:pt idx="32">
                  <c:v>1803.33</c:v>
                </c:pt>
                <c:pt idx="33">
                  <c:v>1332.33</c:v>
                </c:pt>
                <c:pt idx="34">
                  <c:v>1070.33</c:v>
                </c:pt>
                <c:pt idx="35">
                  <c:v>659.3299999999997</c:v>
                </c:pt>
                <c:pt idx="36">
                  <c:v>871.3299999999997</c:v>
                </c:pt>
                <c:pt idx="37">
                  <c:v>971.3299999999997</c:v>
                </c:pt>
                <c:pt idx="38">
                  <c:v>940.3299999999997</c:v>
                </c:pt>
                <c:pt idx="39">
                  <c:v>1148.33</c:v>
                </c:pt>
                <c:pt idx="40">
                  <c:v>1755.33</c:v>
                </c:pt>
                <c:pt idx="41">
                  <c:v>1669.33</c:v>
                </c:pt>
                <c:pt idx="42">
                  <c:v>1623.33</c:v>
                </c:pt>
                <c:pt idx="43">
                  <c:v>1257.33</c:v>
                </c:pt>
                <c:pt idx="44">
                  <c:v>1064.33</c:v>
                </c:pt>
                <c:pt idx="45">
                  <c:v>1066.33</c:v>
                </c:pt>
                <c:pt idx="46">
                  <c:v>1057.33</c:v>
                </c:pt>
                <c:pt idx="47">
                  <c:v>632.3299999999997</c:v>
                </c:pt>
                <c:pt idx="48">
                  <c:v>781.3299999999997</c:v>
                </c:pt>
                <c:pt idx="49">
                  <c:v>946.3299999999997</c:v>
                </c:pt>
                <c:pt idx="50">
                  <c:v>1196.33</c:v>
                </c:pt>
                <c:pt idx="51">
                  <c:v>1006.3299999999997</c:v>
                </c:pt>
                <c:pt idx="52">
                  <c:v>824.3299999999997</c:v>
                </c:pt>
                <c:pt idx="53">
                  <c:v>479.32999999999993</c:v>
                </c:pt>
                <c:pt idx="54">
                  <c:v>730.3299999999997</c:v>
                </c:pt>
                <c:pt idx="55">
                  <c:v>697.3299999999997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7023200"/>
        <c:axId val="367027904"/>
      </c:areaChart>
      <c:lineChart>
        <c:grouping val="standard"/>
        <c:varyColors val="0"/>
        <c:ser>
          <c:idx val="2"/>
          <c:order val="0"/>
          <c:tx>
            <c:strRef>
              <c:f>'Dap Charts'!$D$128</c:f>
              <c:strCache>
                <c:ptCount val="1"/>
                <c:pt idx="0">
                  <c:v>Local DAP Sales</c:v>
                </c:pt>
              </c:strCache>
            </c:strRef>
          </c:tx>
          <c:spPr>
            <a:ln w="25400">
              <a:solidFill>
                <a:srgbClr val="C0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27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8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9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0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1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2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3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4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5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6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7"/>
            <c:bubble3D val="0"/>
            <c:spPr>
              <a:ln w="25400">
                <a:solidFill>
                  <a:srgbClr val="C00000"/>
                </a:solidFill>
                <a:prstDash val="sysDash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8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9"/>
            <c:bubble3D val="0"/>
            <c:spPr>
              <a:ln w="25400">
                <a:solidFill>
                  <a:srgbClr val="C00000"/>
                </a:solidFill>
                <a:prstDash val="sysDash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0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1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2"/>
            <c:bubble3D val="0"/>
            <c:spPr>
              <a:ln w="25400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Charts'!$D$132:$D$200</c:f>
              <c:numCache>
                <c:formatCode>0</c:formatCode>
                <c:ptCount val="69"/>
                <c:pt idx="0">
                  <c:v>516.88</c:v>
                </c:pt>
                <c:pt idx="1">
                  <c:v>710</c:v>
                </c:pt>
                <c:pt idx="2">
                  <c:v>794</c:v>
                </c:pt>
                <c:pt idx="3">
                  <c:v>1541</c:v>
                </c:pt>
                <c:pt idx="4">
                  <c:v>1425</c:v>
                </c:pt>
                <c:pt idx="5">
                  <c:v>1594.59</c:v>
                </c:pt>
                <c:pt idx="6">
                  <c:v>1288.6399999999999</c:v>
                </c:pt>
                <c:pt idx="7">
                  <c:v>1179</c:v>
                </c:pt>
                <c:pt idx="8">
                  <c:v>779</c:v>
                </c:pt>
                <c:pt idx="9">
                  <c:v>685</c:v>
                </c:pt>
                <c:pt idx="10">
                  <c:v>421</c:v>
                </c:pt>
                <c:pt idx="11">
                  <c:v>385</c:v>
                </c:pt>
                <c:pt idx="12">
                  <c:v>173</c:v>
                </c:pt>
                <c:pt idx="13">
                  <c:v>465</c:v>
                </c:pt>
                <c:pt idx="14">
                  <c:v>787</c:v>
                </c:pt>
                <c:pt idx="15">
                  <c:v>1222</c:v>
                </c:pt>
                <c:pt idx="16">
                  <c:v>1102</c:v>
                </c:pt>
                <c:pt idx="17">
                  <c:v>1036</c:v>
                </c:pt>
                <c:pt idx="18">
                  <c:v>1163</c:v>
                </c:pt>
                <c:pt idx="19">
                  <c:v>1022</c:v>
                </c:pt>
                <c:pt idx="20">
                  <c:v>680</c:v>
                </c:pt>
                <c:pt idx="21">
                  <c:v>603</c:v>
                </c:pt>
                <c:pt idx="22">
                  <c:v>994</c:v>
                </c:pt>
                <c:pt idx="23">
                  <c:v>1298</c:v>
                </c:pt>
                <c:pt idx="24">
                  <c:v>192</c:v>
                </c:pt>
                <c:pt idx="25">
                  <c:v>529</c:v>
                </c:pt>
                <c:pt idx="26">
                  <c:v>576</c:v>
                </c:pt>
                <c:pt idx="27">
                  <c:v>597</c:v>
                </c:pt>
                <c:pt idx="28">
                  <c:v>834</c:v>
                </c:pt>
                <c:pt idx="29">
                  <c:v>1261</c:v>
                </c:pt>
                <c:pt idx="30">
                  <c:v>1283</c:v>
                </c:pt>
                <c:pt idx="31">
                  <c:v>770</c:v>
                </c:pt>
                <c:pt idx="32">
                  <c:v>682</c:v>
                </c:pt>
                <c:pt idx="33">
                  <c:v>946</c:v>
                </c:pt>
                <c:pt idx="34">
                  <c:v>635</c:v>
                </c:pt>
                <c:pt idx="35">
                  <c:v>841</c:v>
                </c:pt>
                <c:pt idx="36">
                  <c:v>74</c:v>
                </c:pt>
                <c:pt idx="37">
                  <c:v>169</c:v>
                </c:pt>
                <c:pt idx="38">
                  <c:v>622</c:v>
                </c:pt>
                <c:pt idx="39">
                  <c:v>579</c:v>
                </c:pt>
                <c:pt idx="40">
                  <c:v>746</c:v>
                </c:pt>
                <c:pt idx="41">
                  <c:v>1042</c:v>
                </c:pt>
                <c:pt idx="42">
                  <c:v>770</c:v>
                </c:pt>
                <c:pt idx="43">
                  <c:v>941</c:v>
                </c:pt>
                <c:pt idx="44">
                  <c:v>593</c:v>
                </c:pt>
                <c:pt idx="45">
                  <c:v>293</c:v>
                </c:pt>
                <c:pt idx="46">
                  <c:v>345</c:v>
                </c:pt>
                <c:pt idx="47">
                  <c:v>731</c:v>
                </c:pt>
                <c:pt idx="48">
                  <c:v>158</c:v>
                </c:pt>
                <c:pt idx="49">
                  <c:v>367</c:v>
                </c:pt>
                <c:pt idx="50">
                  <c:v>620</c:v>
                </c:pt>
                <c:pt idx="51">
                  <c:v>769</c:v>
                </c:pt>
                <c:pt idx="52">
                  <c:v>859</c:v>
                </c:pt>
                <c:pt idx="53">
                  <c:v>934</c:v>
                </c:pt>
                <c:pt idx="54">
                  <c:v>801</c:v>
                </c:pt>
                <c:pt idx="55">
                  <c:v>1116</c:v>
                </c:pt>
                <c:pt idx="56">
                  <c:v>483</c:v>
                </c:pt>
                <c:pt idx="57">
                  <c:v>296</c:v>
                </c:pt>
                <c:pt idx="58">
                  <c:v>359</c:v>
                </c:pt>
              </c:numCache>
            </c:numRef>
          </c:val>
          <c:smooth val="1"/>
        </c:ser>
        <c:ser>
          <c:idx val="4"/>
          <c:order val="2"/>
          <c:tx>
            <c:strRef>
              <c:f>'Dap Charts'!$F$128</c:f>
              <c:strCache>
                <c:ptCount val="1"/>
                <c:pt idx="0">
                  <c:v>Local DAP price (Rs/t x 10)</c:v>
                </c:pt>
              </c:strCache>
            </c:strRef>
          </c:tx>
          <c:spPr>
            <a:ln w="25400">
              <a:solidFill>
                <a:srgbClr val="00B0F0"/>
              </a:solidFill>
              <a:prstDash val="solid"/>
            </a:ln>
          </c:spPr>
          <c:marker>
            <c:symbol val="none"/>
          </c:marker>
          <c:dPt>
            <c:idx val="59"/>
            <c:bubble3D val="0"/>
            <c:spPr>
              <a:ln w="25400">
                <a:solidFill>
                  <a:srgbClr val="00B0F0"/>
                </a:solidFill>
                <a:prstDash val="sysDash"/>
              </a:ln>
            </c:spPr>
          </c:dPt>
          <c:dPt>
            <c:idx val="60"/>
            <c:bubble3D val="0"/>
            <c:spPr>
              <a:ln w="25400">
                <a:solidFill>
                  <a:srgbClr val="00B0F0"/>
                </a:solidFill>
                <a:prstDash val="sysDash"/>
              </a:ln>
            </c:spPr>
          </c:dPt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Charts'!$F$132:$F$200</c:f>
              <c:numCache>
                <c:formatCode>0</c:formatCode>
                <c:ptCount val="69"/>
                <c:pt idx="0">
                  <c:v>935</c:v>
                </c:pt>
                <c:pt idx="1">
                  <c:v>935</c:v>
                </c:pt>
                <c:pt idx="2">
                  <c:v>1100</c:v>
                </c:pt>
                <c:pt idx="3">
                  <c:v>1100</c:v>
                </c:pt>
                <c:pt idx="4">
                  <c:v>1220</c:v>
                </c:pt>
                <c:pt idx="5">
                  <c:v>1220</c:v>
                </c:pt>
                <c:pt idx="6">
                  <c:v>1300</c:v>
                </c:pt>
                <c:pt idx="7">
                  <c:v>1300</c:v>
                </c:pt>
                <c:pt idx="8">
                  <c:v>1300</c:v>
                </c:pt>
                <c:pt idx="9">
                  <c:v>1550</c:v>
                </c:pt>
                <c:pt idx="10">
                  <c:v>1550</c:v>
                </c:pt>
                <c:pt idx="11">
                  <c:v>1550</c:v>
                </c:pt>
                <c:pt idx="12">
                  <c:v>1800</c:v>
                </c:pt>
                <c:pt idx="13">
                  <c:v>1800</c:v>
                </c:pt>
                <c:pt idx="14">
                  <c:v>1800</c:v>
                </c:pt>
                <c:pt idx="15">
                  <c:v>2005</c:v>
                </c:pt>
                <c:pt idx="16">
                  <c:v>2005</c:v>
                </c:pt>
                <c:pt idx="17">
                  <c:v>2005</c:v>
                </c:pt>
                <c:pt idx="18">
                  <c:v>1900</c:v>
                </c:pt>
                <c:pt idx="19">
                  <c:v>1900</c:v>
                </c:pt>
                <c:pt idx="20">
                  <c:v>1900</c:v>
                </c:pt>
                <c:pt idx="21">
                  <c:v>1900</c:v>
                </c:pt>
                <c:pt idx="22">
                  <c:v>1820</c:v>
                </c:pt>
                <c:pt idx="23">
                  <c:v>1650</c:v>
                </c:pt>
                <c:pt idx="24">
                  <c:v>1650</c:v>
                </c:pt>
                <c:pt idx="25">
                  <c:v>1820</c:v>
                </c:pt>
                <c:pt idx="26">
                  <c:v>2200</c:v>
                </c:pt>
                <c:pt idx="27">
                  <c:v>2400</c:v>
                </c:pt>
                <c:pt idx="28">
                  <c:v>2400</c:v>
                </c:pt>
                <c:pt idx="29">
                  <c:v>2300</c:v>
                </c:pt>
                <c:pt idx="30">
                  <c:v>2400</c:v>
                </c:pt>
                <c:pt idx="31">
                  <c:v>2400</c:v>
                </c:pt>
                <c:pt idx="32">
                  <c:v>2400</c:v>
                </c:pt>
                <c:pt idx="33">
                  <c:v>2400</c:v>
                </c:pt>
                <c:pt idx="34">
                  <c:v>2400</c:v>
                </c:pt>
                <c:pt idx="35">
                  <c:v>2250</c:v>
                </c:pt>
                <c:pt idx="36">
                  <c:v>2250</c:v>
                </c:pt>
                <c:pt idx="37">
                  <c:v>2250</c:v>
                </c:pt>
                <c:pt idx="38">
                  <c:v>2250</c:v>
                </c:pt>
                <c:pt idx="39">
                  <c:v>2250</c:v>
                </c:pt>
                <c:pt idx="40">
                  <c:v>2000</c:v>
                </c:pt>
                <c:pt idx="41">
                  <c:v>1950</c:v>
                </c:pt>
                <c:pt idx="42">
                  <c:v>1950</c:v>
                </c:pt>
                <c:pt idx="43">
                  <c:v>1950</c:v>
                </c:pt>
                <c:pt idx="44">
                  <c:v>1950</c:v>
                </c:pt>
                <c:pt idx="45">
                  <c:v>1950</c:v>
                </c:pt>
                <c:pt idx="46">
                  <c:v>2000</c:v>
                </c:pt>
                <c:pt idx="47">
                  <c:v>2100</c:v>
                </c:pt>
                <c:pt idx="48">
                  <c:v>2250</c:v>
                </c:pt>
                <c:pt idx="49">
                  <c:v>2250</c:v>
                </c:pt>
                <c:pt idx="50">
                  <c:v>2250</c:v>
                </c:pt>
                <c:pt idx="51">
                  <c:v>2250</c:v>
                </c:pt>
                <c:pt idx="52">
                  <c:v>2250</c:v>
                </c:pt>
                <c:pt idx="53">
                  <c:v>2250</c:v>
                </c:pt>
                <c:pt idx="54">
                  <c:v>2250</c:v>
                </c:pt>
                <c:pt idx="55">
                  <c:v>2250</c:v>
                </c:pt>
                <c:pt idx="56">
                  <c:v>2250</c:v>
                </c:pt>
                <c:pt idx="57">
                  <c:v>2300</c:v>
                </c:pt>
                <c:pt idx="58">
                  <c:v>2300</c:v>
                </c:pt>
                <c:pt idx="59">
                  <c:v>2400</c:v>
                </c:pt>
                <c:pt idx="60">
                  <c:v>2400</c:v>
                </c:pt>
              </c:numCache>
            </c:numRef>
          </c:val>
          <c:smooth val="0"/>
        </c:ser>
        <c:ser>
          <c:idx val="5"/>
          <c:order val="3"/>
          <c:tx>
            <c:strRef>
              <c:f>'Dap Charts'!$G$128</c:f>
              <c:strCache>
                <c:ptCount val="1"/>
                <c:pt idx="0">
                  <c:v>Sales total P₂O₅ (yellow line)</c:v>
                </c:pt>
              </c:strCache>
            </c:strRef>
          </c:tx>
          <c:spPr>
            <a:ln w="25400">
              <a:solidFill>
                <a:srgbClr val="FFFF00"/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34"/>
            <c:bubble3D val="0"/>
            <c:spPr>
              <a:ln w="25400">
                <a:solidFill>
                  <a:srgbClr val="FFFF00"/>
                </a:solidFill>
                <a:prstDash val="sysDash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'Dap Charts'!$A$132:$A$200</c:f>
              <c:strCache>
                <c:ptCount val="69"/>
                <c:pt idx="0">
                  <c:v>April '10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'11</c:v>
                </c:pt>
                <c:pt idx="10">
                  <c:v>Feb ´11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'12</c:v>
                </c:pt>
                <c:pt idx="22">
                  <c:v>Feb '12</c:v>
                </c:pt>
                <c:pt idx="23">
                  <c:v>Mar </c:v>
                </c:pt>
                <c:pt idx="24">
                  <c:v>April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</c:v>
                </c:pt>
                <c:pt idx="34">
                  <c:v>Feb '13</c:v>
                </c:pt>
                <c:pt idx="35">
                  <c:v>Mar </c:v>
                </c:pt>
                <c:pt idx="36">
                  <c:v>April</c:v>
                </c:pt>
                <c:pt idx="37">
                  <c:v>May</c:v>
                </c:pt>
                <c:pt idx="38">
                  <c:v>Jun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</c:v>
                </c:pt>
                <c:pt idx="46">
                  <c:v>Feb '14</c:v>
                </c:pt>
                <c:pt idx="47">
                  <c:v>Mar </c:v>
                </c:pt>
                <c:pt idx="48">
                  <c:v>April</c:v>
                </c:pt>
                <c:pt idx="49">
                  <c:v>May</c:v>
                </c:pt>
                <c:pt idx="50">
                  <c:v>Jun</c:v>
                </c:pt>
                <c:pt idx="51">
                  <c:v>July 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</c:v>
                </c:pt>
                <c:pt idx="58">
                  <c:v>Feb '15</c:v>
                </c:pt>
                <c:pt idx="59">
                  <c:v>Mar </c:v>
                </c:pt>
                <c:pt idx="60">
                  <c:v>April</c:v>
                </c:pt>
                <c:pt idx="61">
                  <c:v>May</c:v>
                </c:pt>
                <c:pt idx="62">
                  <c:v>Jun</c:v>
                </c:pt>
                <c:pt idx="63">
                  <c:v>July </c:v>
                </c:pt>
                <c:pt idx="64">
                  <c:v>Aug</c:v>
                </c:pt>
                <c:pt idx="65">
                  <c:v>Sept</c:v>
                </c:pt>
                <c:pt idx="66">
                  <c:v>Oct</c:v>
                </c:pt>
                <c:pt idx="67">
                  <c:v>Nov</c:v>
                </c:pt>
                <c:pt idx="68">
                  <c:v>Dec</c:v>
                </c:pt>
              </c:strCache>
            </c:strRef>
          </c:cat>
          <c:val>
            <c:numRef>
              <c:f>'Dap Charts'!$G$132:$G$200</c:f>
              <c:numCache>
                <c:formatCode>General</c:formatCode>
                <c:ptCount val="69"/>
                <c:pt idx="0">
                  <c:v>369</c:v>
                </c:pt>
                <c:pt idx="1">
                  <c:v>500</c:v>
                </c:pt>
                <c:pt idx="2">
                  <c:v>625</c:v>
                </c:pt>
                <c:pt idx="3">
                  <c:v>986</c:v>
                </c:pt>
                <c:pt idx="4">
                  <c:v>873</c:v>
                </c:pt>
                <c:pt idx="5">
                  <c:v>1041</c:v>
                </c:pt>
                <c:pt idx="6">
                  <c:v>854</c:v>
                </c:pt>
                <c:pt idx="7">
                  <c:v>811</c:v>
                </c:pt>
                <c:pt idx="8">
                  <c:v>629</c:v>
                </c:pt>
                <c:pt idx="9">
                  <c:v>580</c:v>
                </c:pt>
                <c:pt idx="10">
                  <c:v>397</c:v>
                </c:pt>
                <c:pt idx="11">
                  <c:v>388</c:v>
                </c:pt>
                <c:pt idx="12">
                  <c:v>210</c:v>
                </c:pt>
                <c:pt idx="13">
                  <c:v>414</c:v>
                </c:pt>
                <c:pt idx="14">
                  <c:v>652</c:v>
                </c:pt>
                <c:pt idx="15">
                  <c:v>876</c:v>
                </c:pt>
                <c:pt idx="16">
                  <c:v>812</c:v>
                </c:pt>
                <c:pt idx="17">
                  <c:v>832</c:v>
                </c:pt>
                <c:pt idx="18">
                  <c:v>877</c:v>
                </c:pt>
                <c:pt idx="19">
                  <c:v>800</c:v>
                </c:pt>
                <c:pt idx="20">
                  <c:v>529</c:v>
                </c:pt>
                <c:pt idx="21" formatCode="0">
                  <c:v>360</c:v>
                </c:pt>
                <c:pt idx="22" formatCode="0">
                  <c:v>430</c:v>
                </c:pt>
                <c:pt idx="23" formatCode="0">
                  <c:v>332</c:v>
                </c:pt>
                <c:pt idx="24" formatCode="0">
                  <c:v>120</c:v>
                </c:pt>
                <c:pt idx="25" formatCode="0">
                  <c:v>335</c:v>
                </c:pt>
                <c:pt idx="26" formatCode="0">
                  <c:v>414</c:v>
                </c:pt>
                <c:pt idx="27" formatCode="0">
                  <c:v>384</c:v>
                </c:pt>
                <c:pt idx="28" formatCode="0">
                  <c:v>472</c:v>
                </c:pt>
                <c:pt idx="29" formatCode="0">
                  <c:v>666</c:v>
                </c:pt>
                <c:pt idx="30" formatCode="0">
                  <c:v>507</c:v>
                </c:pt>
                <c:pt idx="31" formatCode="0">
                  <c:v>263</c:v>
                </c:pt>
                <c:pt idx="32" formatCode="0">
                  <c:v>260</c:v>
                </c:pt>
                <c:pt idx="33" formatCode="0">
                  <c:v>316</c:v>
                </c:pt>
                <c:pt idx="34" formatCode="0">
                  <c:v>260</c:v>
                </c:pt>
                <c:pt idx="35" formatCode="0">
                  <c:v>538</c:v>
                </c:pt>
                <c:pt idx="36" formatCode="0">
                  <c:v>35</c:v>
                </c:pt>
                <c:pt idx="37" formatCode="0">
                  <c:v>123</c:v>
                </c:pt>
                <c:pt idx="38" formatCode="0">
                  <c:v>414</c:v>
                </c:pt>
                <c:pt idx="39" formatCode="0">
                  <c:v>520</c:v>
                </c:pt>
                <c:pt idx="40" formatCode="0">
                  <c:v>575</c:v>
                </c:pt>
                <c:pt idx="41" formatCode="0">
                  <c:v>600</c:v>
                </c:pt>
                <c:pt idx="42" formatCode="0">
                  <c:v>580</c:v>
                </c:pt>
                <c:pt idx="43" formatCode="0">
                  <c:v>560</c:v>
                </c:pt>
                <c:pt idx="44" formatCode="0">
                  <c:v>375</c:v>
                </c:pt>
                <c:pt idx="45" formatCode="0">
                  <c:v>200</c:v>
                </c:pt>
                <c:pt idx="46" formatCode="0">
                  <c:v>225</c:v>
                </c:pt>
                <c:pt idx="47" formatCode="0">
                  <c:v>227</c:v>
                </c:pt>
                <c:pt idx="48" formatCode="0">
                  <c:v>117</c:v>
                </c:pt>
                <c:pt idx="49" formatCode="0">
                  <c:v>263</c:v>
                </c:pt>
                <c:pt idx="50" formatCode="0">
                  <c:v>430</c:v>
                </c:pt>
                <c:pt idx="51" formatCode="0">
                  <c:v>425</c:v>
                </c:pt>
                <c:pt idx="52" formatCode="0">
                  <c:v>600</c:v>
                </c:pt>
                <c:pt idx="53" formatCode="0">
                  <c:v>700</c:v>
                </c:pt>
                <c:pt idx="54" formatCode="0">
                  <c:v>622</c:v>
                </c:pt>
                <c:pt idx="55" formatCode="0">
                  <c:v>725</c:v>
                </c:pt>
                <c:pt idx="56" formatCode="0">
                  <c:v>265</c:v>
                </c:pt>
                <c:pt idx="57" formatCode="0">
                  <c:v>145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023200"/>
        <c:axId val="367027904"/>
      </c:lineChart>
      <c:catAx>
        <c:axId val="367023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2700000"/>
          <a:lstStyle/>
          <a:p>
            <a:pPr>
              <a:defRPr sz="1200" b="1"/>
            </a:pPr>
            <a:endParaRPr lang="en-US"/>
          </a:p>
        </c:txPr>
        <c:crossAx val="367027904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367027904"/>
        <c:scaling>
          <c:orientation val="minMax"/>
          <c:max val="275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+mn-lt"/>
                  </a:defRPr>
                </a:pPr>
                <a:r>
                  <a:rPr lang="es-ES" sz="1200">
                    <a:latin typeface="+mn-lt"/>
                  </a:rPr>
                  <a:t>'000t DAP (red,</a:t>
                </a:r>
                <a:r>
                  <a:rPr lang="es-ES" sz="1200" baseline="0">
                    <a:latin typeface="+mn-lt"/>
                  </a:rPr>
                  <a:t> </a:t>
                </a:r>
                <a:r>
                  <a:rPr lang="es-ES" sz="1200">
                    <a:latin typeface="+mn-lt"/>
                  </a:rPr>
                  <a:t>green),</a:t>
                </a:r>
                <a:r>
                  <a:rPr lang="es-ES" sz="1200" baseline="0">
                    <a:latin typeface="+mn-lt"/>
                  </a:rPr>
                  <a:t> all ferts '000t P</a:t>
                </a:r>
                <a:r>
                  <a:rPr lang="es-ES" sz="1200" baseline="0">
                    <a:latin typeface="+mn-lt"/>
                    <a:cs typeface="Calibri"/>
                  </a:rPr>
                  <a:t>₂</a:t>
                </a:r>
                <a:r>
                  <a:rPr lang="es-ES" sz="1200" baseline="0">
                    <a:latin typeface="+mn-lt"/>
                  </a:rPr>
                  <a:t>O</a:t>
                </a:r>
                <a:r>
                  <a:rPr lang="es-ES" sz="1200" baseline="0">
                    <a:latin typeface="+mn-lt"/>
                    <a:cs typeface="Calibri"/>
                  </a:rPr>
                  <a:t>₅</a:t>
                </a:r>
                <a:r>
                  <a:rPr lang="es-ES" sz="1200" baseline="0">
                    <a:latin typeface="+mn-lt"/>
                  </a:rPr>
                  <a:t> (white)</a:t>
                </a:r>
                <a:endParaRPr lang="es-ES" sz="1200"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1.021799896874042E-2"/>
              <c:y val="0.26735261856292258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67023200"/>
        <c:crosses val="autoZero"/>
        <c:crossBetween val="between"/>
        <c:majorUnit val="300"/>
      </c:valAx>
    </c:plotArea>
    <c:legend>
      <c:legendPos val="r"/>
      <c:layout>
        <c:manualLayout>
          <c:xMode val="edge"/>
          <c:yMode val="edge"/>
          <c:x val="3.4707199069360095E-2"/>
          <c:y val="0.9291161772702633"/>
          <c:w val="0.9250162118654085"/>
          <c:h val="4.9871460972258412E-2"/>
        </c:manualLayout>
      </c:layout>
      <c:overlay val="0"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CN" altLang="en-US" sz="2200" baseline="0" dirty="0" smtClean="0"/>
              <a:t>印度二铵进口量的下降</a:t>
            </a:r>
            <a:r>
              <a:rPr lang="es-ES" sz="2200" baseline="0" dirty="0" smtClean="0"/>
              <a:t>: </a:t>
            </a:r>
            <a:r>
              <a:rPr lang="zh-CN" altLang="en-US" sz="2200" baseline="0" dirty="0" smtClean="0"/>
              <a:t>国际二铵价格下跌的主因</a:t>
            </a:r>
            <a:endParaRPr lang="es-ES" sz="2200" dirty="0"/>
          </a:p>
          <a:p>
            <a:pPr>
              <a:defRPr/>
            </a:pPr>
            <a:r>
              <a:rPr lang="es-ES" sz="1500" b="1" i="1" baseline="0" dirty="0" err="1" smtClean="0"/>
              <a:t>Close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correlation</a:t>
            </a:r>
            <a:r>
              <a:rPr lang="es-ES" sz="1500" b="1" i="1" baseline="0" dirty="0" smtClean="0"/>
              <a:t> DAP </a:t>
            </a:r>
            <a:r>
              <a:rPr lang="es-ES" sz="1500" b="1" i="1" baseline="0" dirty="0" err="1" smtClean="0"/>
              <a:t>prices</a:t>
            </a:r>
            <a:r>
              <a:rPr lang="es-ES" sz="1500" b="1" i="1" baseline="0" dirty="0" smtClean="0"/>
              <a:t> &amp; </a:t>
            </a:r>
            <a:r>
              <a:rPr lang="es-ES" sz="1500" b="1" i="1" baseline="0" dirty="0" err="1" smtClean="0"/>
              <a:t>Indian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import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levels</a:t>
            </a:r>
            <a:r>
              <a:rPr lang="es-ES" sz="1500" b="1" i="1" baseline="0" dirty="0" smtClean="0"/>
              <a:t>; Q2 2015 </a:t>
            </a:r>
            <a:r>
              <a:rPr lang="es-ES" sz="1500" b="1" i="1" baseline="0" dirty="0" err="1" smtClean="0"/>
              <a:t>likely</a:t>
            </a:r>
            <a:r>
              <a:rPr lang="es-ES" sz="1500" b="1" i="1" baseline="0" dirty="0" smtClean="0"/>
              <a:t> </a:t>
            </a:r>
            <a:r>
              <a:rPr lang="es-ES" sz="1500" b="1" i="1" baseline="0" dirty="0" err="1" smtClean="0"/>
              <a:t>bigger</a:t>
            </a:r>
            <a:endParaRPr lang="es-ES" sz="1500" b="1" i="1" dirty="0"/>
          </a:p>
        </c:rich>
      </c:tx>
      <c:layout>
        <c:manualLayout>
          <c:xMode val="edge"/>
          <c:yMode val="edge"/>
          <c:x val="0.17172669621672021"/>
          <c:y val="1.572649519730482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2265437813181473E-2"/>
          <c:y val="0.12930352213124968"/>
          <c:w val="0.87122183083934213"/>
          <c:h val="0.72526029593982444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'price chart - vs imports'!$D$3</c:f>
              <c:strCache>
                <c:ptCount val="1"/>
                <c:pt idx="0">
                  <c:v>India DAP imports</c:v>
                </c:pt>
              </c:strCache>
            </c:strRef>
          </c:tx>
          <c:spPr>
            <a:solidFill>
              <a:srgbClr val="00AF4B"/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invertIfNegative val="0"/>
          <c:cat>
            <c:strRef>
              <c:f>'price chart - vs imports'!$B$4:$B$70</c:f>
              <c:strCache>
                <c:ptCount val="61"/>
                <c:pt idx="0">
                  <c:v>April 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11</c:v>
                </c:pt>
                <c:pt idx="10">
                  <c:v>Feb '11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12</c:v>
                </c:pt>
                <c:pt idx="22">
                  <c:v>Feb '12</c:v>
                </c:pt>
                <c:pt idx="23">
                  <c:v>Mar</c:v>
                </c:pt>
                <c:pt idx="24">
                  <c:v>April 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13</c:v>
                </c:pt>
                <c:pt idx="34">
                  <c:v>Feb '13</c:v>
                </c:pt>
                <c:pt idx="35">
                  <c:v>Mar</c:v>
                </c:pt>
                <c:pt idx="36">
                  <c:v>April </c:v>
                </c:pt>
                <c:pt idx="37">
                  <c:v>May</c:v>
                </c:pt>
                <c:pt idx="38">
                  <c:v>June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14</c:v>
                </c:pt>
                <c:pt idx="46">
                  <c:v>Feb '14</c:v>
                </c:pt>
                <c:pt idx="47">
                  <c:v>Mar</c:v>
                </c:pt>
                <c:pt idx="48">
                  <c:v>April </c:v>
                </c:pt>
                <c:pt idx="49">
                  <c:v>May</c:v>
                </c:pt>
                <c:pt idx="50">
                  <c:v>June</c:v>
                </c:pt>
                <c:pt idx="51">
                  <c:v>July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'15</c:v>
                </c:pt>
                <c:pt idx="58">
                  <c:v>Feb</c:v>
                </c:pt>
                <c:pt idx="59">
                  <c:v>Mar</c:v>
                </c:pt>
                <c:pt idx="60">
                  <c:v>April</c:v>
                </c:pt>
              </c:strCache>
            </c:strRef>
          </c:cat>
          <c:val>
            <c:numRef>
              <c:f>'price chart - vs imports'!$D$4:$D$70</c:f>
              <c:numCache>
                <c:formatCode>0</c:formatCode>
                <c:ptCount val="67"/>
                <c:pt idx="0">
                  <c:v>191.19</c:v>
                </c:pt>
                <c:pt idx="1">
                  <c:v>484.27</c:v>
                </c:pt>
                <c:pt idx="2">
                  <c:v>942.21</c:v>
                </c:pt>
                <c:pt idx="3">
                  <c:v>1320</c:v>
                </c:pt>
                <c:pt idx="4">
                  <c:v>1428.08</c:v>
                </c:pt>
                <c:pt idx="5">
                  <c:v>1151.1299999999999</c:v>
                </c:pt>
                <c:pt idx="6">
                  <c:v>623</c:v>
                </c:pt>
                <c:pt idx="7">
                  <c:v>675</c:v>
                </c:pt>
                <c:pt idx="8">
                  <c:v>340</c:v>
                </c:pt>
                <c:pt idx="9">
                  <c:v>112</c:v>
                </c:pt>
                <c:pt idx="10">
                  <c:v>146</c:v>
                </c:pt>
                <c:pt idx="11">
                  <c:v>0</c:v>
                </c:pt>
                <c:pt idx="12">
                  <c:v>30</c:v>
                </c:pt>
                <c:pt idx="13">
                  <c:v>80</c:v>
                </c:pt>
                <c:pt idx="14">
                  <c:v>841</c:v>
                </c:pt>
                <c:pt idx="15">
                  <c:v>1065</c:v>
                </c:pt>
                <c:pt idx="16">
                  <c:v>862</c:v>
                </c:pt>
                <c:pt idx="17">
                  <c:v>865</c:v>
                </c:pt>
                <c:pt idx="18">
                  <c:v>895</c:v>
                </c:pt>
                <c:pt idx="19">
                  <c:v>670</c:v>
                </c:pt>
                <c:pt idx="20">
                  <c:v>854</c:v>
                </c:pt>
                <c:pt idx="21">
                  <c:v>505</c:v>
                </c:pt>
                <c:pt idx="22">
                  <c:v>213</c:v>
                </c:pt>
                <c:pt idx="23">
                  <c:v>26</c:v>
                </c:pt>
                <c:pt idx="24" formatCode="General">
                  <c:v>268</c:v>
                </c:pt>
                <c:pt idx="25" formatCode="General">
                  <c:v>345</c:v>
                </c:pt>
                <c:pt idx="26" formatCode="General">
                  <c:v>221</c:v>
                </c:pt>
                <c:pt idx="27" formatCode="General">
                  <c:v>612</c:v>
                </c:pt>
                <c:pt idx="28" formatCode="General">
                  <c:v>1397</c:v>
                </c:pt>
                <c:pt idx="29" formatCode="General">
                  <c:v>1398</c:v>
                </c:pt>
                <c:pt idx="30" formatCode="General">
                  <c:v>820</c:v>
                </c:pt>
                <c:pt idx="31" formatCode="General">
                  <c:v>308</c:v>
                </c:pt>
                <c:pt idx="32" formatCode="General">
                  <c:v>49</c:v>
                </c:pt>
                <c:pt idx="33" formatCode="General">
                  <c:v>161</c:v>
                </c:pt>
                <c:pt idx="34" formatCode="General">
                  <c:v>0</c:v>
                </c:pt>
                <c:pt idx="35" formatCode="General">
                  <c:v>124</c:v>
                </c:pt>
                <c:pt idx="36" formatCode="General">
                  <c:v>104</c:v>
                </c:pt>
                <c:pt idx="37" formatCode="General">
                  <c:v>90</c:v>
                </c:pt>
                <c:pt idx="38" formatCode="General">
                  <c:v>236</c:v>
                </c:pt>
                <c:pt idx="39" formatCode="General">
                  <c:v>473</c:v>
                </c:pt>
                <c:pt idx="40" formatCode="General">
                  <c:v>1041</c:v>
                </c:pt>
                <c:pt idx="41" formatCode="General">
                  <c:v>548</c:v>
                </c:pt>
                <c:pt idx="42" formatCode="General">
                  <c:v>378</c:v>
                </c:pt>
                <c:pt idx="43" formatCode="General">
                  <c:v>237</c:v>
                </c:pt>
                <c:pt idx="44" formatCode="General">
                  <c:v>104</c:v>
                </c:pt>
                <c:pt idx="45" formatCode="General">
                  <c:v>50</c:v>
                </c:pt>
                <c:pt idx="46" formatCode="General">
                  <c:v>0</c:v>
                </c:pt>
                <c:pt idx="47">
                  <c:v>0</c:v>
                </c:pt>
                <c:pt idx="48">
                  <c:v>98</c:v>
                </c:pt>
                <c:pt idx="49">
                  <c:v>232</c:v>
                </c:pt>
                <c:pt idx="50">
                  <c:v>587</c:v>
                </c:pt>
                <c:pt idx="51">
                  <c:v>306</c:v>
                </c:pt>
                <c:pt idx="52">
                  <c:v>359</c:v>
                </c:pt>
                <c:pt idx="53">
                  <c:v>351</c:v>
                </c:pt>
                <c:pt idx="54">
                  <c:v>788</c:v>
                </c:pt>
                <c:pt idx="55">
                  <c:v>789</c:v>
                </c:pt>
                <c:pt idx="56" formatCode="General">
                  <c:v>275</c:v>
                </c:pt>
                <c:pt idx="57">
                  <c:v>100</c:v>
                </c:pt>
                <c:pt idx="58">
                  <c:v>35</c:v>
                </c:pt>
                <c:pt idx="59">
                  <c:v>250</c:v>
                </c:pt>
                <c:pt idx="60">
                  <c:v>300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1477368"/>
        <c:axId val="291476584"/>
      </c:barChart>
      <c:lineChart>
        <c:grouping val="standard"/>
        <c:varyColors val="0"/>
        <c:ser>
          <c:idx val="0"/>
          <c:order val="0"/>
          <c:tx>
            <c:strRef>
              <c:f>'price chart - vs imports'!$C$3</c:f>
              <c:strCache>
                <c:ptCount val="1"/>
                <c:pt idx="0">
                  <c:v>DAP fob Tampa (month end)</c:v>
                </c:pt>
              </c:strCache>
            </c:strRef>
          </c:tx>
          <c:spPr>
            <a:ln w="25400">
              <a:solidFill>
                <a:srgbClr val="C00000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32"/>
            <c:bubble3D val="0"/>
            <c:spPr>
              <a:ln w="28575">
                <a:solidFill>
                  <a:srgbClr val="C00000"/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'price chart - vs imports'!$B$4:$B$70</c:f>
              <c:strCache>
                <c:ptCount val="61"/>
                <c:pt idx="0">
                  <c:v>April 10</c:v>
                </c:pt>
                <c:pt idx="1">
                  <c:v>May</c:v>
                </c:pt>
                <c:pt idx="2">
                  <c:v>June</c:v>
                </c:pt>
                <c:pt idx="3">
                  <c:v>July</c:v>
                </c:pt>
                <c:pt idx="4">
                  <c:v>Aug</c:v>
                </c:pt>
                <c:pt idx="5">
                  <c:v>Sept</c:v>
                </c:pt>
                <c:pt idx="6">
                  <c:v>Oct</c:v>
                </c:pt>
                <c:pt idx="7">
                  <c:v>Nov</c:v>
                </c:pt>
                <c:pt idx="8">
                  <c:v>Dec</c:v>
                </c:pt>
                <c:pt idx="9">
                  <c:v>Jan 11</c:v>
                </c:pt>
                <c:pt idx="10">
                  <c:v>Feb '11</c:v>
                </c:pt>
                <c:pt idx="11">
                  <c:v>Mar</c:v>
                </c:pt>
                <c:pt idx="12">
                  <c:v>April</c:v>
                </c:pt>
                <c:pt idx="13">
                  <c:v>May</c:v>
                </c:pt>
                <c:pt idx="14">
                  <c:v>June</c:v>
                </c:pt>
                <c:pt idx="15">
                  <c:v>July</c:v>
                </c:pt>
                <c:pt idx="16">
                  <c:v>Aug</c:v>
                </c:pt>
                <c:pt idx="17">
                  <c:v>Sept</c:v>
                </c:pt>
                <c:pt idx="18">
                  <c:v>Oct</c:v>
                </c:pt>
                <c:pt idx="19">
                  <c:v>Nov</c:v>
                </c:pt>
                <c:pt idx="20">
                  <c:v>Dec</c:v>
                </c:pt>
                <c:pt idx="21">
                  <c:v>Jan 12</c:v>
                </c:pt>
                <c:pt idx="22">
                  <c:v>Feb '12</c:v>
                </c:pt>
                <c:pt idx="23">
                  <c:v>Mar</c:v>
                </c:pt>
                <c:pt idx="24">
                  <c:v>April </c:v>
                </c:pt>
                <c:pt idx="25">
                  <c:v>May</c:v>
                </c:pt>
                <c:pt idx="26">
                  <c:v>June</c:v>
                </c:pt>
                <c:pt idx="27">
                  <c:v>July</c:v>
                </c:pt>
                <c:pt idx="28">
                  <c:v>Aug</c:v>
                </c:pt>
                <c:pt idx="29">
                  <c:v>Sept</c:v>
                </c:pt>
                <c:pt idx="30">
                  <c:v>Oct</c:v>
                </c:pt>
                <c:pt idx="31">
                  <c:v>Nov</c:v>
                </c:pt>
                <c:pt idx="32">
                  <c:v>Dec</c:v>
                </c:pt>
                <c:pt idx="33">
                  <c:v>Jan 13</c:v>
                </c:pt>
                <c:pt idx="34">
                  <c:v>Feb '13</c:v>
                </c:pt>
                <c:pt idx="35">
                  <c:v>Mar</c:v>
                </c:pt>
                <c:pt idx="36">
                  <c:v>April </c:v>
                </c:pt>
                <c:pt idx="37">
                  <c:v>May</c:v>
                </c:pt>
                <c:pt idx="38">
                  <c:v>June</c:v>
                </c:pt>
                <c:pt idx="39">
                  <c:v>July</c:v>
                </c:pt>
                <c:pt idx="40">
                  <c:v>Aug</c:v>
                </c:pt>
                <c:pt idx="41">
                  <c:v>Sept</c:v>
                </c:pt>
                <c:pt idx="42">
                  <c:v>Oct</c:v>
                </c:pt>
                <c:pt idx="43">
                  <c:v>Nov</c:v>
                </c:pt>
                <c:pt idx="44">
                  <c:v>Dec</c:v>
                </c:pt>
                <c:pt idx="45">
                  <c:v>Jan 14</c:v>
                </c:pt>
                <c:pt idx="46">
                  <c:v>Feb '14</c:v>
                </c:pt>
                <c:pt idx="47">
                  <c:v>Mar</c:v>
                </c:pt>
                <c:pt idx="48">
                  <c:v>April </c:v>
                </c:pt>
                <c:pt idx="49">
                  <c:v>May</c:v>
                </c:pt>
                <c:pt idx="50">
                  <c:v>June</c:v>
                </c:pt>
                <c:pt idx="51">
                  <c:v>July</c:v>
                </c:pt>
                <c:pt idx="52">
                  <c:v>Aug</c:v>
                </c:pt>
                <c:pt idx="53">
                  <c:v>Sept</c:v>
                </c:pt>
                <c:pt idx="54">
                  <c:v>Oct</c:v>
                </c:pt>
                <c:pt idx="55">
                  <c:v>Nov</c:v>
                </c:pt>
                <c:pt idx="56">
                  <c:v>Dec</c:v>
                </c:pt>
                <c:pt idx="57">
                  <c:v>Jan '15</c:v>
                </c:pt>
                <c:pt idx="58">
                  <c:v>Feb</c:v>
                </c:pt>
                <c:pt idx="59">
                  <c:v>Mar</c:v>
                </c:pt>
                <c:pt idx="60">
                  <c:v>April</c:v>
                </c:pt>
              </c:strCache>
            </c:strRef>
          </c:cat>
          <c:val>
            <c:numRef>
              <c:f>'price chart - vs imports'!$C$4:$C$70</c:f>
              <c:numCache>
                <c:formatCode>#,##0</c:formatCode>
                <c:ptCount val="67"/>
                <c:pt idx="0">
                  <c:v>468</c:v>
                </c:pt>
                <c:pt idx="1">
                  <c:v>447</c:v>
                </c:pt>
                <c:pt idx="2">
                  <c:v>453</c:v>
                </c:pt>
                <c:pt idx="3">
                  <c:v>473</c:v>
                </c:pt>
                <c:pt idx="4">
                  <c:v>512</c:v>
                </c:pt>
                <c:pt idx="5">
                  <c:v>570</c:v>
                </c:pt>
                <c:pt idx="6">
                  <c:v>593</c:v>
                </c:pt>
                <c:pt idx="7">
                  <c:v>600</c:v>
                </c:pt>
                <c:pt idx="8">
                  <c:v>600</c:v>
                </c:pt>
                <c:pt idx="9">
                  <c:v>600</c:v>
                </c:pt>
                <c:pt idx="10">
                  <c:v>614</c:v>
                </c:pt>
                <c:pt idx="11">
                  <c:v>618</c:v>
                </c:pt>
                <c:pt idx="12">
                  <c:v>612</c:v>
                </c:pt>
                <c:pt idx="13">
                  <c:v>612</c:v>
                </c:pt>
                <c:pt idx="14">
                  <c:v>645</c:v>
                </c:pt>
                <c:pt idx="15">
                  <c:v>655</c:v>
                </c:pt>
                <c:pt idx="16">
                  <c:v>655</c:v>
                </c:pt>
                <c:pt idx="17">
                  <c:v>637</c:v>
                </c:pt>
                <c:pt idx="18">
                  <c:v>625</c:v>
                </c:pt>
                <c:pt idx="19">
                  <c:v>600</c:v>
                </c:pt>
                <c:pt idx="20">
                  <c:v>550</c:v>
                </c:pt>
                <c:pt idx="21">
                  <c:v>522</c:v>
                </c:pt>
                <c:pt idx="22">
                  <c:v>512</c:v>
                </c:pt>
                <c:pt idx="23">
                  <c:v>500</c:v>
                </c:pt>
                <c:pt idx="24" formatCode="0">
                  <c:v>525</c:v>
                </c:pt>
                <c:pt idx="25" formatCode="0">
                  <c:v>565</c:v>
                </c:pt>
                <c:pt idx="26">
                  <c:v>570</c:v>
                </c:pt>
                <c:pt idx="27">
                  <c:v>555</c:v>
                </c:pt>
                <c:pt idx="28" formatCode="General">
                  <c:v>570</c:v>
                </c:pt>
                <c:pt idx="29" formatCode="General">
                  <c:v>565</c:v>
                </c:pt>
                <c:pt idx="30" formatCode="General">
                  <c:v>560</c:v>
                </c:pt>
                <c:pt idx="31" formatCode="General">
                  <c:v>540</c:v>
                </c:pt>
                <c:pt idx="32" formatCode="General">
                  <c:v>500</c:v>
                </c:pt>
                <c:pt idx="33" formatCode="General">
                  <c:v>480</c:v>
                </c:pt>
                <c:pt idx="34" formatCode="General">
                  <c:v>460</c:v>
                </c:pt>
                <c:pt idx="35" formatCode="General">
                  <c:v>515</c:v>
                </c:pt>
                <c:pt idx="36" formatCode="General">
                  <c:v>500</c:v>
                </c:pt>
                <c:pt idx="37">
                  <c:v>475</c:v>
                </c:pt>
                <c:pt idx="38">
                  <c:v>466</c:v>
                </c:pt>
                <c:pt idx="39">
                  <c:v>450</c:v>
                </c:pt>
                <c:pt idx="40">
                  <c:v>410</c:v>
                </c:pt>
                <c:pt idx="41">
                  <c:v>402</c:v>
                </c:pt>
                <c:pt idx="42">
                  <c:v>360</c:v>
                </c:pt>
                <c:pt idx="43">
                  <c:v>337</c:v>
                </c:pt>
                <c:pt idx="44">
                  <c:v>378</c:v>
                </c:pt>
                <c:pt idx="45">
                  <c:v>470</c:v>
                </c:pt>
                <c:pt idx="46">
                  <c:v>500</c:v>
                </c:pt>
                <c:pt idx="47">
                  <c:v>500</c:v>
                </c:pt>
                <c:pt idx="48">
                  <c:v>452</c:v>
                </c:pt>
                <c:pt idx="49">
                  <c:v>440</c:v>
                </c:pt>
                <c:pt idx="50">
                  <c:v>450</c:v>
                </c:pt>
                <c:pt idx="51">
                  <c:v>485</c:v>
                </c:pt>
                <c:pt idx="52">
                  <c:v>510</c:v>
                </c:pt>
                <c:pt idx="53">
                  <c:v>485</c:v>
                </c:pt>
                <c:pt idx="54">
                  <c:v>465</c:v>
                </c:pt>
                <c:pt idx="55">
                  <c:v>440</c:v>
                </c:pt>
                <c:pt idx="56" formatCode="General">
                  <c:v>480</c:v>
                </c:pt>
                <c:pt idx="57" formatCode="General">
                  <c:v>485</c:v>
                </c:pt>
                <c:pt idx="58">
                  <c:v>482</c:v>
                </c:pt>
                <c:pt idx="59">
                  <c:v>475</c:v>
                </c:pt>
                <c:pt idx="60">
                  <c:v>470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481288"/>
        <c:axId val="291479328"/>
      </c:lineChart>
      <c:catAx>
        <c:axId val="291477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 sz="1200"/>
            </a:pPr>
            <a:endParaRPr lang="en-US"/>
          </a:p>
        </c:txPr>
        <c:crossAx val="291476584"/>
        <c:crosses val="autoZero"/>
        <c:auto val="1"/>
        <c:lblAlgn val="ctr"/>
        <c:lblOffset val="100"/>
        <c:tickLblSkip val="3"/>
        <c:noMultiLvlLbl val="0"/>
      </c:catAx>
      <c:valAx>
        <c:axId val="2914765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s-ES" sz="1200"/>
                  <a:t>'ooot DAP</a:t>
                </a:r>
              </a:p>
            </c:rich>
          </c:tx>
          <c:layout>
            <c:manualLayout>
              <c:xMode val="edge"/>
              <c:yMode val="edge"/>
              <c:x val="2.3124003882257502E-3"/>
              <c:y val="0.4408088619419592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1477368"/>
        <c:crosses val="autoZero"/>
        <c:crossBetween val="between"/>
      </c:valAx>
      <c:valAx>
        <c:axId val="291479328"/>
        <c:scaling>
          <c:orientation val="minMax"/>
          <c:min val="200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s-ES" sz="1200"/>
                  <a:t>$pt fob Tampa</a:t>
                </a:r>
              </a:p>
            </c:rich>
          </c:tx>
          <c:layout>
            <c:manualLayout>
              <c:xMode val="edge"/>
              <c:yMode val="edge"/>
              <c:x val="0.97308735702966531"/>
              <c:y val="0.4220177124295809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1481288"/>
        <c:crosses val="max"/>
        <c:crossBetween val="between"/>
      </c:valAx>
      <c:catAx>
        <c:axId val="291481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147932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6.2388987090899524E-2"/>
          <c:y val="0.9354457983386687"/>
          <c:w val="0.85637510936132977"/>
          <c:h val="6.0308470804478174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200" b="1" baseline="0" dirty="0" smtClean="0">
                <a:solidFill>
                  <a:srgbClr val="2B892B"/>
                </a:solidFill>
              </a:rPr>
              <a:t>巴西磷肥消费</a:t>
            </a:r>
            <a:r>
              <a:rPr lang="es-ES" sz="2200" b="1" baseline="0" dirty="0" smtClean="0">
                <a:solidFill>
                  <a:srgbClr val="2B892B"/>
                </a:solidFill>
              </a:rPr>
              <a:t>: </a:t>
            </a:r>
            <a:r>
              <a:rPr lang="zh-CN" altLang="en-US" sz="2200" b="1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中国</a:t>
            </a:r>
            <a:r>
              <a:rPr lang="en-US" altLang="zh-CN" sz="2200" b="1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</a:t>
            </a:r>
            <a:r>
              <a:rPr lang="es-ES" sz="2200" b="1" baseline="0" dirty="0" smtClean="0">
                <a:solidFill>
                  <a:schemeClr val="tx1"/>
                </a:solidFill>
              </a:rPr>
              <a:t>11-44 </a:t>
            </a:r>
            <a:r>
              <a:rPr lang="zh-CN" altLang="en-US" sz="2200" b="1" baseline="0" dirty="0" smtClean="0">
                <a:solidFill>
                  <a:schemeClr val="tx1"/>
                </a:solidFill>
              </a:rPr>
              <a:t>进口量增加</a:t>
            </a:r>
            <a:endParaRPr lang="es-ES" sz="2200" b="1" baseline="0" dirty="0" smtClean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zh-CN" altLang="en-US" sz="2200" b="1" baseline="0" dirty="0" smtClean="0">
                <a:solidFill>
                  <a:schemeClr val="tx1"/>
                </a:solidFill>
              </a:rPr>
              <a:t>但还无法满足其需求量的上升</a:t>
            </a:r>
            <a:endParaRPr lang="es-ES" sz="2200" b="1" baseline="0" dirty="0" smtClean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endParaRPr lang="es-ES" sz="1000" b="1" baseline="0" dirty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zh-CN" altLang="en-US" sz="1500" b="1" dirty="0" smtClean="0"/>
              <a:t>巴西国内产能较低，进口依赖将持续很长时间</a:t>
            </a:r>
            <a:endParaRPr lang="es-ES" sz="1500" b="1" dirty="0"/>
          </a:p>
        </c:rich>
      </c:tx>
      <c:layout>
        <c:manualLayout>
          <c:xMode val="edge"/>
          <c:yMode val="edge"/>
          <c:x val="0.24210890212089464"/>
          <c:y val="1.12090036150107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719472171776936E-2"/>
          <c:y val="0.11616572824855755"/>
          <c:w val="0.86649211112200741"/>
          <c:h val="0.740538501099325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Hoja1!$C$5</c:f>
              <c:strCache>
                <c:ptCount val="1"/>
                <c:pt idx="0">
                  <c:v>Local production 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8000"/>
              </a:solidFill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Hoja1!$C$7:$C$22</c:f>
              <c:numCache>
                <c:formatCode>#,##0</c:formatCode>
                <c:ptCount val="16"/>
                <c:pt idx="0">
                  <c:v>1722</c:v>
                </c:pt>
                <c:pt idx="1">
                  <c:v>1847</c:v>
                </c:pt>
                <c:pt idx="2">
                  <c:v>2107</c:v>
                </c:pt>
                <c:pt idx="3">
                  <c:v>1970</c:v>
                </c:pt>
                <c:pt idx="4">
                  <c:v>1813</c:v>
                </c:pt>
                <c:pt idx="5">
                  <c:v>2004</c:v>
                </c:pt>
                <c:pt idx="6">
                  <c:v>2011</c:v>
                </c:pt>
                <c:pt idx="7">
                  <c:v>2179</c:v>
                </c:pt>
                <c:pt idx="8">
                  <c:v>2100</c:v>
                </c:pt>
                <c:pt idx="9">
                  <c:v>2100</c:v>
                </c:pt>
                <c:pt idx="10">
                  <c:v>2100</c:v>
                </c:pt>
                <c:pt idx="11">
                  <c:v>2100</c:v>
                </c:pt>
                <c:pt idx="12">
                  <c:v>2175</c:v>
                </c:pt>
              </c:numCache>
            </c:numRef>
          </c:val>
        </c:ser>
        <c:ser>
          <c:idx val="1"/>
          <c:order val="1"/>
          <c:tx>
            <c:strRef>
              <c:f>Hoja1!$D$5</c:f>
              <c:strCache>
                <c:ptCount val="1"/>
                <c:pt idx="0">
                  <c:v>All imports (MAP light blue)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3175">
              <a:solidFill>
                <a:sysClr val="window" lastClr="FFFFFF">
                  <a:lumMod val="50000"/>
                </a:sysClr>
              </a:solidFill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Hoja1!$D$7:$D$22</c:f>
              <c:numCache>
                <c:formatCode>#,##0</c:formatCode>
                <c:ptCount val="16"/>
                <c:pt idx="0">
                  <c:v>1297</c:v>
                </c:pt>
                <c:pt idx="1">
                  <c:v>1326</c:v>
                </c:pt>
                <c:pt idx="2">
                  <c:v>2208</c:v>
                </c:pt>
                <c:pt idx="3">
                  <c:v>1703</c:v>
                </c:pt>
                <c:pt idx="4">
                  <c:v>1127</c:v>
                </c:pt>
                <c:pt idx="5" formatCode="General">
                  <c:v>594</c:v>
                </c:pt>
                <c:pt idx="6">
                  <c:v>1035</c:v>
                </c:pt>
                <c:pt idx="7">
                  <c:v>917</c:v>
                </c:pt>
                <c:pt idx="8">
                  <c:v>1232</c:v>
                </c:pt>
                <c:pt idx="9">
                  <c:v>1200</c:v>
                </c:pt>
              </c:numCache>
            </c:numRef>
          </c:val>
        </c:ser>
        <c:ser>
          <c:idx val="2"/>
          <c:order val="2"/>
          <c:tx>
            <c:strRef>
              <c:f>Hoja1!$E$5</c:f>
              <c:strCache>
                <c:ptCount val="1"/>
                <c:pt idx="0">
                  <c:v>TSP import</c:v>
                </c:pt>
              </c:strCache>
            </c:strRef>
          </c:tx>
          <c:spPr>
            <a:solidFill>
              <a:sysClr val="windowText" lastClr="000000"/>
            </a:solidFill>
            <a:ln w="6350"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Hoja1!$E$7:$E$22</c:f>
              <c:numCache>
                <c:formatCode>General</c:formatCode>
                <c:ptCount val="16"/>
                <c:pt idx="5">
                  <c:v>447</c:v>
                </c:pt>
                <c:pt idx="6" formatCode="#,##0">
                  <c:v>465</c:v>
                </c:pt>
                <c:pt idx="7" formatCode="#,##0">
                  <c:v>481</c:v>
                </c:pt>
                <c:pt idx="8" formatCode="#,##0">
                  <c:v>504</c:v>
                </c:pt>
                <c:pt idx="9" formatCode="#,##0">
                  <c:v>500</c:v>
                </c:pt>
              </c:numCache>
            </c:numRef>
          </c:val>
        </c:ser>
        <c:ser>
          <c:idx val="3"/>
          <c:order val="3"/>
          <c:tx>
            <c:strRef>
              <c:f>Hoja1!$F$5</c:f>
              <c:strCache>
                <c:ptCount val="1"/>
                <c:pt idx="0">
                  <c:v>DAP imports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" lastClr="FFFFFF">
                  <a:lumMod val="65000"/>
                </a:sysClr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Hoja1!$F$7:$F$22</c:f>
              <c:numCache>
                <c:formatCode>General</c:formatCode>
                <c:ptCount val="16"/>
                <c:pt idx="5">
                  <c:v>170</c:v>
                </c:pt>
                <c:pt idx="6" formatCode="#,##0">
                  <c:v>215</c:v>
                </c:pt>
                <c:pt idx="7" formatCode="#,##0">
                  <c:v>322</c:v>
                </c:pt>
                <c:pt idx="8" formatCode="#,##0">
                  <c:v>308</c:v>
                </c:pt>
                <c:pt idx="9" formatCode="#,##0">
                  <c:v>300</c:v>
                </c:pt>
              </c:numCache>
            </c:numRef>
          </c:val>
        </c:ser>
        <c:ser>
          <c:idx val="4"/>
          <c:order val="4"/>
          <c:tx>
            <c:strRef>
              <c:f>Hoja1!$G$5</c:f>
              <c:strCache>
                <c:ptCount val="1"/>
                <c:pt idx="0">
                  <c:v>SSP imports</c:v>
                </c:pt>
              </c:strCache>
            </c:strRef>
          </c:tx>
          <c:spPr>
            <a:solidFill>
              <a:schemeClr val="accent5"/>
            </a:solidFill>
            <a:ln w="9525" cap="rnd">
              <a:solidFill>
                <a:srgbClr val="0070C0"/>
              </a:solidFill>
              <a:round/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Hoja1!$G$7:$G$22</c:f>
              <c:numCache>
                <c:formatCode>General</c:formatCode>
                <c:ptCount val="16"/>
                <c:pt idx="5">
                  <c:v>57</c:v>
                </c:pt>
                <c:pt idx="6" formatCode="#,##0">
                  <c:v>115</c:v>
                </c:pt>
                <c:pt idx="7" formatCode="#,##0">
                  <c:v>121</c:v>
                </c:pt>
                <c:pt idx="8" formatCode="#,##0">
                  <c:v>156</c:v>
                </c:pt>
                <c:pt idx="9" formatCode="#,##0">
                  <c:v>156</c:v>
                </c:pt>
              </c:numCache>
            </c:numRef>
          </c:val>
        </c:ser>
        <c:ser>
          <c:idx val="5"/>
          <c:order val="5"/>
          <c:tx>
            <c:strRef>
              <c:f>Hoja1!$H$5</c:f>
              <c:strCache>
                <c:ptCount val="1"/>
                <c:pt idx="0">
                  <c:v>NP/K Imports¹</c:v>
                </c:pt>
              </c:strCache>
            </c:strRef>
          </c:tx>
          <c:spPr>
            <a:solidFill>
              <a:srgbClr val="C00000"/>
            </a:solidFill>
            <a:ln w="6350">
              <a:solidFill>
                <a:srgbClr val="C00000"/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Hoja1!$H$7:$H$22</c:f>
              <c:numCache>
                <c:formatCode>General</c:formatCode>
                <c:ptCount val="16"/>
                <c:pt idx="5">
                  <c:v>261</c:v>
                </c:pt>
                <c:pt idx="6" formatCode="#,##0">
                  <c:v>456</c:v>
                </c:pt>
                <c:pt idx="7" formatCode="#,##0">
                  <c:v>428</c:v>
                </c:pt>
                <c:pt idx="8" formatCode="#,##0">
                  <c:v>545</c:v>
                </c:pt>
                <c:pt idx="9" formatCode="#,##0">
                  <c:v>650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1475408"/>
        <c:axId val="291476192"/>
      </c:barChart>
      <c:lineChart>
        <c:grouping val="standard"/>
        <c:varyColors val="0"/>
        <c:ser>
          <c:idx val="6"/>
          <c:order val="6"/>
          <c:tx>
            <c:strRef>
              <c:f>Hoja1!$I$5</c:f>
              <c:strCache>
                <c:ptCount val="1"/>
                <c:pt idx="0">
                  <c:v>Local deliveries (all P2O5)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5400" cap="rnd">
                <a:solidFill>
                  <a:srgbClr val="FFC000">
                    <a:alpha val="0"/>
                  </a:srgbClr>
                </a:solidFill>
                <a:round/>
              </a:ln>
              <a:effectLst/>
            </c:spPr>
          </c:dPt>
          <c:dPt>
            <c:idx val="12"/>
            <c:marker>
              <c:symbol val="none"/>
            </c:marker>
            <c:bubble3D val="0"/>
            <c:spPr>
              <a:ln w="25400" cap="rnd">
                <a:solidFill>
                  <a:srgbClr val="FFC000">
                    <a:alpha val="0"/>
                  </a:srgbClr>
                </a:solidFill>
                <a:round/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Hoja1!$I$7:$I$22</c:f>
              <c:numCache>
                <c:formatCode>#,##0</c:formatCode>
                <c:ptCount val="16"/>
                <c:pt idx="0">
                  <c:v>2898</c:v>
                </c:pt>
                <c:pt idx="1">
                  <c:v>3149</c:v>
                </c:pt>
                <c:pt idx="2">
                  <c:v>3659</c:v>
                </c:pt>
                <c:pt idx="3">
                  <c:v>3196</c:v>
                </c:pt>
                <c:pt idx="4">
                  <c:v>3343</c:v>
                </c:pt>
                <c:pt idx="5">
                  <c:v>3385</c:v>
                </c:pt>
                <c:pt idx="6">
                  <c:v>3859</c:v>
                </c:pt>
                <c:pt idx="7">
                  <c:v>4325</c:v>
                </c:pt>
                <c:pt idx="8">
                  <c:v>4641</c:v>
                </c:pt>
                <c:pt idx="9">
                  <c:v>4873.05</c:v>
                </c:pt>
                <c:pt idx="10">
                  <c:v>5067.9720000000007</c:v>
                </c:pt>
                <c:pt idx="11">
                  <c:v>5220.0111600000027</c:v>
                </c:pt>
                <c:pt idx="12">
                  <c:v>5376.6114948000031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475408"/>
        <c:axId val="291476192"/>
      </c:lineChart>
      <c:catAx>
        <c:axId val="291475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476192"/>
        <c:crosses val="autoZero"/>
        <c:auto val="1"/>
        <c:lblAlgn val="ctr"/>
        <c:lblOffset val="100"/>
        <c:noMultiLvlLbl val="0"/>
      </c:catAx>
      <c:valAx>
        <c:axId val="29147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200" dirty="0" smtClean="0"/>
                  <a:t>‘000t P2O5</a:t>
                </a:r>
                <a:endParaRPr lang="en-CA" sz="1200" dirty="0"/>
              </a:p>
            </c:rich>
          </c:tx>
          <c:layout>
            <c:manualLayout>
              <c:xMode val="edge"/>
              <c:yMode val="edge"/>
              <c:x val="2.0009694201080747E-2"/>
              <c:y val="0.423599599105876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47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282964629421342E-2"/>
          <c:y val="0.92803245042056159"/>
          <c:w val="0.96371696688598851"/>
          <c:h val="6.44552562762828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200" b="1" baseline="0" dirty="0" smtClean="0">
                <a:solidFill>
                  <a:srgbClr val="2B892B"/>
                </a:solidFill>
              </a:rPr>
              <a:t>巴西磷肥消费</a:t>
            </a:r>
            <a:r>
              <a:rPr lang="es-ES" sz="2200" b="1" baseline="0" dirty="0" smtClean="0">
                <a:solidFill>
                  <a:srgbClr val="2B892B"/>
                </a:solidFill>
              </a:rPr>
              <a:t>: </a:t>
            </a:r>
            <a:r>
              <a:rPr lang="zh-CN" altLang="en-US" sz="2200" b="1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中国</a:t>
            </a:r>
            <a:r>
              <a:rPr lang="en-US" altLang="zh-CN" sz="2200" b="1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</a:t>
            </a:r>
            <a:r>
              <a:rPr lang="es-ES" sz="2200" b="1" baseline="0" dirty="0" smtClean="0">
                <a:solidFill>
                  <a:schemeClr val="tx1"/>
                </a:solidFill>
              </a:rPr>
              <a:t>11-44 </a:t>
            </a:r>
            <a:r>
              <a:rPr lang="zh-CN" altLang="en-US" sz="2200" b="1" baseline="0" dirty="0" smtClean="0">
                <a:solidFill>
                  <a:schemeClr val="tx1"/>
                </a:solidFill>
              </a:rPr>
              <a:t>进口量增加</a:t>
            </a:r>
            <a:endParaRPr lang="es-ES" sz="2200" b="1" baseline="0" dirty="0" smtClean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zh-CN" altLang="en-US" sz="2200" b="1" baseline="0" dirty="0" smtClean="0">
                <a:solidFill>
                  <a:schemeClr val="tx1"/>
                </a:solidFill>
              </a:rPr>
              <a:t>但还无法满足其需求量的上升</a:t>
            </a:r>
            <a:endParaRPr lang="es-ES" sz="2200" b="1" baseline="0" dirty="0" smtClean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endParaRPr lang="es-ES" sz="1000" b="1" baseline="0" dirty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zh-CN" altLang="en-US" sz="1500" b="1" dirty="0" smtClean="0"/>
              <a:t>巴西国内产能较低，进口依赖将持续很长时间</a:t>
            </a:r>
            <a:endParaRPr lang="es-ES" sz="1500" b="1" dirty="0"/>
          </a:p>
        </c:rich>
      </c:tx>
      <c:layout>
        <c:manualLayout>
          <c:xMode val="edge"/>
          <c:yMode val="edge"/>
          <c:x val="0.16506487600981617"/>
          <c:y val="5.504567366278207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719472171776936E-2"/>
          <c:y val="0.11616572824855755"/>
          <c:w val="0.86649211112200741"/>
          <c:h val="0.740538501099325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Hoja1!$C$5</c:f>
              <c:strCache>
                <c:ptCount val="1"/>
                <c:pt idx="0">
                  <c:v>Local production 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8000"/>
              </a:solidFill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Hoja1!$C$7:$C$22</c:f>
              <c:numCache>
                <c:formatCode>#,##0</c:formatCode>
                <c:ptCount val="16"/>
                <c:pt idx="0">
                  <c:v>1722</c:v>
                </c:pt>
                <c:pt idx="1">
                  <c:v>1847</c:v>
                </c:pt>
                <c:pt idx="2">
                  <c:v>2107</c:v>
                </c:pt>
                <c:pt idx="3">
                  <c:v>1970</c:v>
                </c:pt>
                <c:pt idx="4">
                  <c:v>1813</c:v>
                </c:pt>
                <c:pt idx="5">
                  <c:v>2004</c:v>
                </c:pt>
                <c:pt idx="6">
                  <c:v>2011</c:v>
                </c:pt>
                <c:pt idx="7">
                  <c:v>2179</c:v>
                </c:pt>
                <c:pt idx="8">
                  <c:v>2100</c:v>
                </c:pt>
                <c:pt idx="9">
                  <c:v>2100</c:v>
                </c:pt>
                <c:pt idx="10">
                  <c:v>2100</c:v>
                </c:pt>
                <c:pt idx="11">
                  <c:v>2100</c:v>
                </c:pt>
                <c:pt idx="12">
                  <c:v>2175</c:v>
                </c:pt>
              </c:numCache>
            </c:numRef>
          </c:val>
        </c:ser>
        <c:ser>
          <c:idx val="1"/>
          <c:order val="1"/>
          <c:tx>
            <c:strRef>
              <c:f>Hoja1!$D$5</c:f>
              <c:strCache>
                <c:ptCount val="1"/>
                <c:pt idx="0">
                  <c:v>All imports (MAP light blue)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3175">
              <a:solidFill>
                <a:sysClr val="window" lastClr="FFFFFF">
                  <a:lumMod val="50000"/>
                </a:sysClr>
              </a:solidFill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Hoja1!$D$7:$D$22</c:f>
              <c:numCache>
                <c:formatCode>#,##0</c:formatCode>
                <c:ptCount val="16"/>
                <c:pt idx="0">
                  <c:v>1297</c:v>
                </c:pt>
                <c:pt idx="1">
                  <c:v>1326</c:v>
                </c:pt>
                <c:pt idx="2">
                  <c:v>2208</c:v>
                </c:pt>
                <c:pt idx="3">
                  <c:v>1703</c:v>
                </c:pt>
                <c:pt idx="4">
                  <c:v>1127</c:v>
                </c:pt>
                <c:pt idx="5" formatCode="General">
                  <c:v>594</c:v>
                </c:pt>
                <c:pt idx="6">
                  <c:v>1035</c:v>
                </c:pt>
                <c:pt idx="7">
                  <c:v>917</c:v>
                </c:pt>
                <c:pt idx="8">
                  <c:v>1232</c:v>
                </c:pt>
                <c:pt idx="9">
                  <c:v>1200</c:v>
                </c:pt>
              </c:numCache>
            </c:numRef>
          </c:val>
        </c:ser>
        <c:ser>
          <c:idx val="2"/>
          <c:order val="2"/>
          <c:tx>
            <c:strRef>
              <c:f>Hoja1!$E$5</c:f>
              <c:strCache>
                <c:ptCount val="1"/>
                <c:pt idx="0">
                  <c:v>TSP import</c:v>
                </c:pt>
              </c:strCache>
            </c:strRef>
          </c:tx>
          <c:spPr>
            <a:solidFill>
              <a:sysClr val="windowText" lastClr="000000"/>
            </a:solidFill>
            <a:ln w="6350"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Hoja1!$E$7:$E$22</c:f>
              <c:numCache>
                <c:formatCode>General</c:formatCode>
                <c:ptCount val="16"/>
                <c:pt idx="5">
                  <c:v>447</c:v>
                </c:pt>
                <c:pt idx="6" formatCode="#,##0">
                  <c:v>465</c:v>
                </c:pt>
                <c:pt idx="7" formatCode="#,##0">
                  <c:v>481</c:v>
                </c:pt>
                <c:pt idx="8" formatCode="#,##0">
                  <c:v>504</c:v>
                </c:pt>
                <c:pt idx="9" formatCode="#,##0">
                  <c:v>500</c:v>
                </c:pt>
              </c:numCache>
            </c:numRef>
          </c:val>
        </c:ser>
        <c:ser>
          <c:idx val="3"/>
          <c:order val="3"/>
          <c:tx>
            <c:strRef>
              <c:f>Hoja1!$F$5</c:f>
              <c:strCache>
                <c:ptCount val="1"/>
                <c:pt idx="0">
                  <c:v>DAP imports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" lastClr="FFFFFF">
                  <a:lumMod val="65000"/>
                </a:sysClr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Hoja1!$F$7:$F$22</c:f>
              <c:numCache>
                <c:formatCode>General</c:formatCode>
                <c:ptCount val="16"/>
                <c:pt idx="5">
                  <c:v>170</c:v>
                </c:pt>
                <c:pt idx="6" formatCode="#,##0">
                  <c:v>215</c:v>
                </c:pt>
                <c:pt idx="7" formatCode="#,##0">
                  <c:v>322</c:v>
                </c:pt>
                <c:pt idx="8" formatCode="#,##0">
                  <c:v>308</c:v>
                </c:pt>
                <c:pt idx="9" formatCode="#,##0">
                  <c:v>300</c:v>
                </c:pt>
              </c:numCache>
            </c:numRef>
          </c:val>
        </c:ser>
        <c:ser>
          <c:idx val="4"/>
          <c:order val="4"/>
          <c:tx>
            <c:strRef>
              <c:f>Hoja1!$G$5</c:f>
              <c:strCache>
                <c:ptCount val="1"/>
                <c:pt idx="0">
                  <c:v>SSP imports</c:v>
                </c:pt>
              </c:strCache>
            </c:strRef>
          </c:tx>
          <c:spPr>
            <a:solidFill>
              <a:schemeClr val="accent5"/>
            </a:solidFill>
            <a:ln w="9525" cap="rnd">
              <a:solidFill>
                <a:srgbClr val="0070C0"/>
              </a:solidFill>
              <a:round/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Hoja1!$G$7:$G$22</c:f>
              <c:numCache>
                <c:formatCode>General</c:formatCode>
                <c:ptCount val="16"/>
                <c:pt idx="5">
                  <c:v>57</c:v>
                </c:pt>
                <c:pt idx="6" formatCode="#,##0">
                  <c:v>115</c:v>
                </c:pt>
                <c:pt idx="7" formatCode="#,##0">
                  <c:v>121</c:v>
                </c:pt>
                <c:pt idx="8" formatCode="#,##0">
                  <c:v>156</c:v>
                </c:pt>
                <c:pt idx="9" formatCode="#,##0">
                  <c:v>156</c:v>
                </c:pt>
              </c:numCache>
            </c:numRef>
          </c:val>
        </c:ser>
        <c:ser>
          <c:idx val="5"/>
          <c:order val="5"/>
          <c:tx>
            <c:strRef>
              <c:f>Hoja1!$H$5</c:f>
              <c:strCache>
                <c:ptCount val="1"/>
                <c:pt idx="0">
                  <c:v>NP/K Imports¹</c:v>
                </c:pt>
              </c:strCache>
            </c:strRef>
          </c:tx>
          <c:spPr>
            <a:solidFill>
              <a:srgbClr val="C00000"/>
            </a:solidFill>
            <a:ln w="6350">
              <a:solidFill>
                <a:srgbClr val="C00000"/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Hoja1!$H$7:$H$22</c:f>
              <c:numCache>
                <c:formatCode>General</c:formatCode>
                <c:ptCount val="16"/>
                <c:pt idx="5">
                  <c:v>261</c:v>
                </c:pt>
                <c:pt idx="6" formatCode="#,##0">
                  <c:v>456</c:v>
                </c:pt>
                <c:pt idx="7" formatCode="#,##0">
                  <c:v>428</c:v>
                </c:pt>
                <c:pt idx="8" formatCode="#,##0">
                  <c:v>545</c:v>
                </c:pt>
                <c:pt idx="9" formatCode="#,##0">
                  <c:v>650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4763584"/>
        <c:axId val="364783576"/>
      </c:barChart>
      <c:lineChart>
        <c:grouping val="standard"/>
        <c:varyColors val="0"/>
        <c:ser>
          <c:idx val="6"/>
          <c:order val="6"/>
          <c:tx>
            <c:strRef>
              <c:f>Hoja1!$I$5</c:f>
              <c:strCache>
                <c:ptCount val="1"/>
                <c:pt idx="0">
                  <c:v>Local deliveries (all P2O5)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5400" cap="rnd">
                <a:solidFill>
                  <a:srgbClr val="FFC000">
                    <a:alpha val="0"/>
                  </a:srgbClr>
                </a:solidFill>
                <a:round/>
              </a:ln>
              <a:effectLst/>
            </c:spPr>
          </c:dPt>
          <c:dPt>
            <c:idx val="12"/>
            <c:marker>
              <c:symbol val="none"/>
            </c:marker>
            <c:bubble3D val="0"/>
            <c:spPr>
              <a:ln w="25400" cap="rnd">
                <a:solidFill>
                  <a:srgbClr val="FFC000">
                    <a:alpha val="0"/>
                  </a:srgbClr>
                </a:solidFill>
                <a:round/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Hoja1!$I$7:$I$22</c:f>
              <c:numCache>
                <c:formatCode>#,##0</c:formatCode>
                <c:ptCount val="16"/>
                <c:pt idx="0">
                  <c:v>2898</c:v>
                </c:pt>
                <c:pt idx="1">
                  <c:v>3149</c:v>
                </c:pt>
                <c:pt idx="2">
                  <c:v>3659</c:v>
                </c:pt>
                <c:pt idx="3">
                  <c:v>3196</c:v>
                </c:pt>
                <c:pt idx="4">
                  <c:v>3343</c:v>
                </c:pt>
                <c:pt idx="5">
                  <c:v>3385</c:v>
                </c:pt>
                <c:pt idx="6">
                  <c:v>3859</c:v>
                </c:pt>
                <c:pt idx="7">
                  <c:v>4325</c:v>
                </c:pt>
                <c:pt idx="8">
                  <c:v>4641</c:v>
                </c:pt>
                <c:pt idx="9">
                  <c:v>4873.05</c:v>
                </c:pt>
                <c:pt idx="10">
                  <c:v>5067.9720000000007</c:v>
                </c:pt>
                <c:pt idx="11">
                  <c:v>5220.0111600000027</c:v>
                </c:pt>
                <c:pt idx="12">
                  <c:v>5376.6114948000031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4763584"/>
        <c:axId val="364783576"/>
      </c:lineChart>
      <c:catAx>
        <c:axId val="36476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783576"/>
        <c:crosses val="autoZero"/>
        <c:auto val="1"/>
        <c:lblAlgn val="ctr"/>
        <c:lblOffset val="100"/>
        <c:noMultiLvlLbl val="0"/>
      </c:catAx>
      <c:valAx>
        <c:axId val="364783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200" dirty="0" smtClean="0"/>
                  <a:t>‘000t P2O5</a:t>
                </a:r>
                <a:endParaRPr lang="en-CA" sz="1200" dirty="0"/>
              </a:p>
            </c:rich>
          </c:tx>
          <c:layout>
            <c:manualLayout>
              <c:xMode val="edge"/>
              <c:yMode val="edge"/>
              <c:x val="2.0009694201080747E-2"/>
              <c:y val="0.423599599105876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476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282964629421342E-2"/>
          <c:y val="0.92803245042056159"/>
          <c:w val="0.96371696688598851"/>
          <c:h val="6.44552562762828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200" b="1" baseline="0" dirty="0" smtClean="0">
                <a:solidFill>
                  <a:srgbClr val="2B892B"/>
                </a:solidFill>
              </a:rPr>
              <a:t>巴西磷肥消费</a:t>
            </a:r>
            <a:r>
              <a:rPr lang="es-ES" sz="2200" b="1" baseline="0" dirty="0" smtClean="0">
                <a:solidFill>
                  <a:srgbClr val="2B892B"/>
                </a:solidFill>
              </a:rPr>
              <a:t>: </a:t>
            </a:r>
            <a:r>
              <a:rPr lang="zh-CN" altLang="en-US" sz="2200" b="1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中国</a:t>
            </a:r>
            <a:r>
              <a:rPr lang="en-US" altLang="zh-CN" sz="2200" b="1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MAP</a:t>
            </a:r>
            <a:r>
              <a:rPr lang="es-ES" sz="2200" b="1" baseline="0" dirty="0" smtClean="0">
                <a:solidFill>
                  <a:schemeClr val="tx1"/>
                </a:solidFill>
              </a:rPr>
              <a:t>11-44 </a:t>
            </a:r>
            <a:r>
              <a:rPr lang="zh-CN" altLang="en-US" sz="2200" b="1" baseline="0" dirty="0" smtClean="0">
                <a:solidFill>
                  <a:schemeClr val="tx1"/>
                </a:solidFill>
              </a:rPr>
              <a:t>进口量增加</a:t>
            </a:r>
            <a:endParaRPr lang="es-ES" sz="2200" b="1" baseline="0" dirty="0" smtClean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zh-CN" altLang="en-US" sz="2200" b="1" baseline="0" dirty="0" smtClean="0">
                <a:solidFill>
                  <a:schemeClr val="tx1"/>
                </a:solidFill>
              </a:rPr>
              <a:t>但还无法满足其需求量的上升</a:t>
            </a:r>
            <a:endParaRPr lang="es-ES" sz="2200" b="1" baseline="0" dirty="0" smtClean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endParaRPr lang="es-ES" sz="1000" b="1" baseline="0" dirty="0">
              <a:solidFill>
                <a:schemeClr val="tx1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zh-CN" altLang="en-US" sz="1500" b="1" dirty="0" smtClean="0"/>
              <a:t>巴西国内产能较低，进口依赖将持续很长时间</a:t>
            </a:r>
            <a:endParaRPr lang="es-ES" sz="1500" b="1" dirty="0"/>
          </a:p>
        </c:rich>
      </c:tx>
      <c:layout>
        <c:manualLayout>
          <c:xMode val="edge"/>
          <c:yMode val="edge"/>
          <c:x val="0.27402714150976998"/>
          <c:y val="1.12090036150107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719472171776936E-2"/>
          <c:y val="0.11616572824855755"/>
          <c:w val="0.86649211112200741"/>
          <c:h val="0.740538501099325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Hoja1!$C$5</c:f>
              <c:strCache>
                <c:ptCount val="1"/>
                <c:pt idx="0">
                  <c:v>Local production </c:v>
                </c:pt>
              </c:strCache>
            </c:strRef>
          </c:tx>
          <c:spPr>
            <a:solidFill>
              <a:srgbClr val="008000"/>
            </a:solidFill>
            <a:ln w="12700">
              <a:solidFill>
                <a:srgbClr val="008000"/>
              </a:solidFill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008000">
                  <a:alpha val="0"/>
                </a:srgbClr>
              </a:solidFill>
              <a:ln w="12700">
                <a:noFill/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Hoja1!$C$7:$C$22</c:f>
              <c:numCache>
                <c:formatCode>#,##0</c:formatCode>
                <c:ptCount val="16"/>
                <c:pt idx="0">
                  <c:v>1722</c:v>
                </c:pt>
                <c:pt idx="1">
                  <c:v>1847</c:v>
                </c:pt>
                <c:pt idx="2">
                  <c:v>2107</c:v>
                </c:pt>
                <c:pt idx="3">
                  <c:v>1970</c:v>
                </c:pt>
                <c:pt idx="4">
                  <c:v>1813</c:v>
                </c:pt>
                <c:pt idx="5">
                  <c:v>2004</c:v>
                </c:pt>
                <c:pt idx="6">
                  <c:v>2011</c:v>
                </c:pt>
                <c:pt idx="7">
                  <c:v>2179</c:v>
                </c:pt>
                <c:pt idx="8">
                  <c:v>2100</c:v>
                </c:pt>
                <c:pt idx="9">
                  <c:v>2100</c:v>
                </c:pt>
                <c:pt idx="10">
                  <c:v>2100</c:v>
                </c:pt>
                <c:pt idx="11">
                  <c:v>2100</c:v>
                </c:pt>
                <c:pt idx="12">
                  <c:v>2175</c:v>
                </c:pt>
              </c:numCache>
            </c:numRef>
          </c:val>
        </c:ser>
        <c:ser>
          <c:idx val="1"/>
          <c:order val="1"/>
          <c:tx>
            <c:strRef>
              <c:f>Hoja1!$D$5</c:f>
              <c:strCache>
                <c:ptCount val="1"/>
                <c:pt idx="0">
                  <c:v>All imports (MAP light blue)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 w="3175">
              <a:solidFill>
                <a:sysClr val="window" lastClr="FFFFFF">
                  <a:lumMod val="50000"/>
                </a:sysClr>
              </a:solidFill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4BACC6">
                  <a:lumMod val="60000"/>
                  <a:lumOff val="40000"/>
                </a:srgbClr>
              </a:solidFill>
              <a:ln w="3175">
                <a:solidFill>
                  <a:sysClr val="window" lastClr="FFFFFF">
                    <a:lumMod val="50000"/>
                  </a:sysClr>
                </a:solidFill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Hoja1!$D$7:$D$22</c:f>
              <c:numCache>
                <c:formatCode>#,##0</c:formatCode>
                <c:ptCount val="16"/>
                <c:pt idx="0">
                  <c:v>1297</c:v>
                </c:pt>
                <c:pt idx="1">
                  <c:v>1326</c:v>
                </c:pt>
                <c:pt idx="2">
                  <c:v>2208</c:v>
                </c:pt>
                <c:pt idx="3">
                  <c:v>1703</c:v>
                </c:pt>
                <c:pt idx="4">
                  <c:v>1127</c:v>
                </c:pt>
                <c:pt idx="5" formatCode="General">
                  <c:v>594</c:v>
                </c:pt>
                <c:pt idx="6">
                  <c:v>1035</c:v>
                </c:pt>
                <c:pt idx="7">
                  <c:v>917</c:v>
                </c:pt>
                <c:pt idx="8">
                  <c:v>1232</c:v>
                </c:pt>
                <c:pt idx="9">
                  <c:v>1200</c:v>
                </c:pt>
              </c:numCache>
            </c:numRef>
          </c:val>
        </c:ser>
        <c:ser>
          <c:idx val="2"/>
          <c:order val="2"/>
          <c:tx>
            <c:strRef>
              <c:f>Hoja1!$E$5</c:f>
              <c:strCache>
                <c:ptCount val="1"/>
                <c:pt idx="0">
                  <c:v>TSP import</c:v>
                </c:pt>
              </c:strCache>
            </c:strRef>
          </c:tx>
          <c:spPr>
            <a:solidFill>
              <a:sysClr val="windowText" lastClr="000000"/>
            </a:solidFill>
            <a:ln w="6350">
              <a:solidFill>
                <a:sysClr val="windowText" lastClr="000000"/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Hoja1!$E$7:$E$22</c:f>
              <c:numCache>
                <c:formatCode>General</c:formatCode>
                <c:ptCount val="16"/>
                <c:pt idx="5">
                  <c:v>447</c:v>
                </c:pt>
                <c:pt idx="6" formatCode="#,##0">
                  <c:v>465</c:v>
                </c:pt>
                <c:pt idx="7" formatCode="#,##0">
                  <c:v>481</c:v>
                </c:pt>
                <c:pt idx="8" formatCode="#,##0">
                  <c:v>504</c:v>
                </c:pt>
                <c:pt idx="9" formatCode="#,##0">
                  <c:v>500</c:v>
                </c:pt>
              </c:numCache>
            </c:numRef>
          </c:val>
        </c:ser>
        <c:ser>
          <c:idx val="3"/>
          <c:order val="3"/>
          <c:tx>
            <c:strRef>
              <c:f>Hoja1!$F$5</c:f>
              <c:strCache>
                <c:ptCount val="1"/>
                <c:pt idx="0">
                  <c:v>DAP imports</c:v>
                </c:pt>
              </c:strCache>
            </c:strRef>
          </c:tx>
          <c:spPr>
            <a:solidFill>
              <a:sysClr val="window" lastClr="FFFFFF"/>
            </a:solidFill>
            <a:ln>
              <a:solidFill>
                <a:sysClr val="window" lastClr="FFFFFF">
                  <a:lumMod val="65000"/>
                </a:sysClr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Hoja1!$F$7:$F$22</c:f>
              <c:numCache>
                <c:formatCode>General</c:formatCode>
                <c:ptCount val="16"/>
                <c:pt idx="5">
                  <c:v>170</c:v>
                </c:pt>
                <c:pt idx="6" formatCode="#,##0">
                  <c:v>215</c:v>
                </c:pt>
                <c:pt idx="7" formatCode="#,##0">
                  <c:v>322</c:v>
                </c:pt>
                <c:pt idx="8" formatCode="#,##0">
                  <c:v>308</c:v>
                </c:pt>
                <c:pt idx="9" formatCode="#,##0">
                  <c:v>300</c:v>
                </c:pt>
              </c:numCache>
            </c:numRef>
          </c:val>
        </c:ser>
        <c:ser>
          <c:idx val="4"/>
          <c:order val="4"/>
          <c:tx>
            <c:strRef>
              <c:f>Hoja1!$G$5</c:f>
              <c:strCache>
                <c:ptCount val="1"/>
                <c:pt idx="0">
                  <c:v>SSP imports</c:v>
                </c:pt>
              </c:strCache>
            </c:strRef>
          </c:tx>
          <c:spPr>
            <a:solidFill>
              <a:schemeClr val="accent5"/>
            </a:solidFill>
            <a:ln w="9525" cap="rnd">
              <a:solidFill>
                <a:srgbClr val="0070C0"/>
              </a:solidFill>
              <a:round/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Hoja1!$G$7:$G$22</c:f>
              <c:numCache>
                <c:formatCode>General</c:formatCode>
                <c:ptCount val="16"/>
                <c:pt idx="5">
                  <c:v>57</c:v>
                </c:pt>
                <c:pt idx="6" formatCode="#,##0">
                  <c:v>115</c:v>
                </c:pt>
                <c:pt idx="7" formatCode="#,##0">
                  <c:v>121</c:v>
                </c:pt>
                <c:pt idx="8" formatCode="#,##0">
                  <c:v>156</c:v>
                </c:pt>
                <c:pt idx="9" formatCode="#,##0">
                  <c:v>156</c:v>
                </c:pt>
              </c:numCache>
            </c:numRef>
          </c:val>
        </c:ser>
        <c:ser>
          <c:idx val="5"/>
          <c:order val="5"/>
          <c:tx>
            <c:strRef>
              <c:f>Hoja1!$H$5</c:f>
              <c:strCache>
                <c:ptCount val="1"/>
                <c:pt idx="0">
                  <c:v>NP/K Imports¹</c:v>
                </c:pt>
              </c:strCache>
            </c:strRef>
          </c:tx>
          <c:spPr>
            <a:solidFill>
              <a:srgbClr val="C00000"/>
            </a:solidFill>
            <a:ln w="6350">
              <a:solidFill>
                <a:srgbClr val="C00000"/>
              </a:solidFill>
            </a:ln>
            <a:effectLst/>
          </c:spPr>
          <c:invertIfNegative val="0"/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Hoja1!$H$7:$H$22</c:f>
              <c:numCache>
                <c:formatCode>General</c:formatCode>
                <c:ptCount val="16"/>
                <c:pt idx="5">
                  <c:v>261</c:v>
                </c:pt>
                <c:pt idx="6" formatCode="#,##0">
                  <c:v>456</c:v>
                </c:pt>
                <c:pt idx="7" formatCode="#,##0">
                  <c:v>428</c:v>
                </c:pt>
                <c:pt idx="8" formatCode="#,##0">
                  <c:v>545</c:v>
                </c:pt>
                <c:pt idx="9" formatCode="#,##0">
                  <c:v>650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1480112"/>
        <c:axId val="291482464"/>
      </c:barChart>
      <c:lineChart>
        <c:grouping val="standard"/>
        <c:varyColors val="0"/>
        <c:ser>
          <c:idx val="6"/>
          <c:order val="6"/>
          <c:tx>
            <c:strRef>
              <c:f>Hoja1!$I$5</c:f>
              <c:strCache>
                <c:ptCount val="1"/>
                <c:pt idx="0">
                  <c:v>Local deliveries (all P2O5)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5400" cap="rnd">
                <a:solidFill>
                  <a:srgbClr val="FFC000">
                    <a:alpha val="0"/>
                  </a:srgbClr>
                </a:solidFill>
                <a:round/>
              </a:ln>
              <a:effectLst/>
            </c:spPr>
          </c:dPt>
          <c:dPt>
            <c:idx val="12"/>
            <c:marker>
              <c:symbol val="none"/>
            </c:marker>
            <c:bubble3D val="0"/>
            <c:spPr>
              <a:ln w="25400" cap="rnd">
                <a:solidFill>
                  <a:srgbClr val="FFC000">
                    <a:alpha val="0"/>
                  </a:srgbClr>
                </a:solidFill>
                <a:round/>
              </a:ln>
              <a:effectLst/>
            </c:spPr>
          </c:dPt>
          <c:cat>
            <c:numRef>
              <c:f>Hoja1!$B$7:$B$22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Hoja1!$I$7:$I$22</c:f>
              <c:numCache>
                <c:formatCode>#,##0</c:formatCode>
                <c:ptCount val="16"/>
                <c:pt idx="0">
                  <c:v>2898</c:v>
                </c:pt>
                <c:pt idx="1">
                  <c:v>3149</c:v>
                </c:pt>
                <c:pt idx="2">
                  <c:v>3659</c:v>
                </c:pt>
                <c:pt idx="3">
                  <c:v>3196</c:v>
                </c:pt>
                <c:pt idx="4">
                  <c:v>3343</c:v>
                </c:pt>
                <c:pt idx="5">
                  <c:v>3385</c:v>
                </c:pt>
                <c:pt idx="6">
                  <c:v>3859</c:v>
                </c:pt>
                <c:pt idx="7">
                  <c:v>4325</c:v>
                </c:pt>
                <c:pt idx="8">
                  <c:v>4641</c:v>
                </c:pt>
                <c:pt idx="9">
                  <c:v>4873.05</c:v>
                </c:pt>
                <c:pt idx="10">
                  <c:v>5067.9720000000007</c:v>
                </c:pt>
                <c:pt idx="11">
                  <c:v>5220.0111600000027</c:v>
                </c:pt>
                <c:pt idx="12">
                  <c:v>5376.6114948000031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1480112"/>
        <c:axId val="291482464"/>
      </c:lineChart>
      <c:catAx>
        <c:axId val="29148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482464"/>
        <c:crosses val="autoZero"/>
        <c:auto val="1"/>
        <c:lblAlgn val="ctr"/>
        <c:lblOffset val="100"/>
        <c:noMultiLvlLbl val="0"/>
      </c:catAx>
      <c:valAx>
        <c:axId val="29148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1200" dirty="0" smtClean="0"/>
                  <a:t>‘000t P2O5</a:t>
                </a:r>
                <a:endParaRPr lang="en-CA" sz="1200" dirty="0"/>
              </a:p>
            </c:rich>
          </c:tx>
          <c:layout>
            <c:manualLayout>
              <c:xMode val="edge"/>
              <c:yMode val="edge"/>
              <c:x val="2.0009694201080747E-2"/>
              <c:y val="0.423599599105876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148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6282964629421342E-2"/>
          <c:y val="0.92803245042056159"/>
          <c:w val="0.96371696688598851"/>
          <c:h val="6.44552562762828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zh-CN" altLang="en-US" sz="2200" dirty="0" smtClean="0"/>
              <a:t>国际</a:t>
            </a:r>
            <a:r>
              <a:rPr lang="en-US" altLang="zh-CN" sz="2200" dirty="0" smtClean="0"/>
              <a:t>DAP</a:t>
            </a:r>
            <a:r>
              <a:rPr lang="zh-CN" altLang="en-US" sz="2200" dirty="0" smtClean="0"/>
              <a:t>成本结构</a:t>
            </a:r>
            <a:r>
              <a:rPr lang="es-ES" sz="2200" baseline="0" dirty="0" smtClean="0"/>
              <a:t> </a:t>
            </a:r>
            <a:r>
              <a:rPr lang="es-ES" sz="1600" baseline="0" dirty="0" smtClean="0"/>
              <a:t>(to </a:t>
            </a:r>
            <a:r>
              <a:rPr lang="es-ES" sz="1600" baseline="0" dirty="0"/>
              <a:t>fob export point</a:t>
            </a:r>
            <a:r>
              <a:rPr lang="es-ES" sz="1600" baseline="0" dirty="0" smtClean="0"/>
              <a:t>)</a:t>
            </a:r>
            <a:endParaRPr lang="es-ES" sz="2200" baseline="0" dirty="0"/>
          </a:p>
        </c:rich>
      </c:tx>
      <c:layout>
        <c:manualLayout>
          <c:xMode val="edge"/>
          <c:yMode val="edge"/>
          <c:x val="0.17299096189059529"/>
          <c:y val="1.194408950188116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9687250967214634E-2"/>
          <c:y val="8.0624556662105162E-2"/>
          <c:w val="0.71266764132304949"/>
          <c:h val="0.859421305456287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Hoja1!$F$1146</c:f>
              <c:strCache>
                <c:ptCount val="1"/>
                <c:pt idx="0">
                  <c:v>Rock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dPt>
            <c:idx val="8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Hoja1!$F$1147:$F$1155</c:f>
              <c:numCache>
                <c:formatCode>0</c:formatCode>
                <c:ptCount val="9"/>
                <c:pt idx="0">
                  <c:v>90</c:v>
                </c:pt>
                <c:pt idx="1">
                  <c:v>127</c:v>
                </c:pt>
                <c:pt idx="2">
                  <c:v>100</c:v>
                </c:pt>
                <c:pt idx="3">
                  <c:v>73</c:v>
                </c:pt>
                <c:pt idx="4">
                  <c:v>105</c:v>
                </c:pt>
                <c:pt idx="5">
                  <c:v>115</c:v>
                </c:pt>
                <c:pt idx="6">
                  <c:v>212</c:v>
                </c:pt>
                <c:pt idx="7">
                  <c:v>225</c:v>
                </c:pt>
                <c:pt idx="8">
                  <c:v>378</c:v>
                </c:pt>
              </c:numCache>
            </c:numRef>
          </c:val>
        </c:ser>
        <c:ser>
          <c:idx val="1"/>
          <c:order val="1"/>
          <c:tx>
            <c:strRef>
              <c:f>Hoja1!$G$1146</c:f>
              <c:strCache>
                <c:ptCount val="1"/>
                <c:pt idx="0">
                  <c:v>Ammonia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 w="3175"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Hoja1!$G$1147:$G$1155</c:f>
              <c:numCache>
                <c:formatCode>0</c:formatCode>
                <c:ptCount val="9"/>
                <c:pt idx="0">
                  <c:v>20</c:v>
                </c:pt>
                <c:pt idx="1">
                  <c:v>42</c:v>
                </c:pt>
                <c:pt idx="2">
                  <c:v>67</c:v>
                </c:pt>
                <c:pt idx="3">
                  <c:v>112</c:v>
                </c:pt>
                <c:pt idx="4">
                  <c:v>118</c:v>
                </c:pt>
                <c:pt idx="5">
                  <c:v>125</c:v>
                </c:pt>
                <c:pt idx="6">
                  <c:v>85</c:v>
                </c:pt>
                <c:pt idx="7">
                  <c:v>133</c:v>
                </c:pt>
                <c:pt idx="8">
                  <c:v>133</c:v>
                </c:pt>
              </c:numCache>
            </c:numRef>
          </c:val>
        </c:ser>
        <c:ser>
          <c:idx val="4"/>
          <c:order val="2"/>
          <c:tx>
            <c:strRef>
              <c:f>Hoja1!$M$1146</c:f>
              <c:strCache>
                <c:ptCount val="1"/>
                <c:pt idx="0">
                  <c:v>Sulphur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Hoja1!$M$1147:$M$1155</c:f>
              <c:numCache>
                <c:formatCode>0</c:formatCode>
                <c:ptCount val="9"/>
                <c:pt idx="0">
                  <c:v>45</c:v>
                </c:pt>
                <c:pt idx="1">
                  <c:v>25</c:v>
                </c:pt>
                <c:pt idx="2">
                  <c:v>92</c:v>
                </c:pt>
                <c:pt idx="3">
                  <c:v>63</c:v>
                </c:pt>
                <c:pt idx="4">
                  <c:v>59</c:v>
                </c:pt>
                <c:pt idx="5">
                  <c:v>92</c:v>
                </c:pt>
                <c:pt idx="6">
                  <c:v>55</c:v>
                </c:pt>
                <c:pt idx="7">
                  <c:v>80</c:v>
                </c:pt>
                <c:pt idx="8">
                  <c:v>0</c:v>
                </c:pt>
              </c:numCache>
            </c:numRef>
          </c:val>
        </c:ser>
        <c:ser>
          <c:idx val="5"/>
          <c:order val="3"/>
          <c:tx>
            <c:strRef>
              <c:f>Hoja1!$N$1146</c:f>
              <c:strCache>
                <c:ptCount val="1"/>
                <c:pt idx="0">
                  <c:v>Process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Hoja1!$N$1147:$N$1155</c:f>
              <c:numCache>
                <c:formatCode>0</c:formatCode>
                <c:ptCount val="9"/>
                <c:pt idx="0">
                  <c:v>40</c:v>
                </c:pt>
                <c:pt idx="1">
                  <c:v>37</c:v>
                </c:pt>
                <c:pt idx="2">
                  <c:v>45</c:v>
                </c:pt>
                <c:pt idx="3">
                  <c:v>42</c:v>
                </c:pt>
                <c:pt idx="4">
                  <c:v>46</c:v>
                </c:pt>
                <c:pt idx="5">
                  <c:v>40</c:v>
                </c:pt>
                <c:pt idx="6">
                  <c:v>52</c:v>
                </c:pt>
                <c:pt idx="7">
                  <c:v>55</c:v>
                </c:pt>
                <c:pt idx="8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2169200"/>
        <c:axId val="292168024"/>
      </c:barChart>
      <c:catAx>
        <c:axId val="29216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CA" sz="1400"/>
            </a:pPr>
            <a:endParaRPr lang="en-US"/>
          </a:p>
        </c:txPr>
        <c:crossAx val="292168024"/>
        <c:crosses val="autoZero"/>
        <c:auto val="1"/>
        <c:lblAlgn val="ctr"/>
        <c:lblOffset val="100"/>
        <c:noMultiLvlLbl val="0"/>
      </c:catAx>
      <c:valAx>
        <c:axId val="2921680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/>
                  <a:t>Cost per tonne of DAP ($)</a:t>
                </a:r>
              </a:p>
            </c:rich>
          </c:tx>
          <c:layout>
            <c:manualLayout>
              <c:xMode val="edge"/>
              <c:yMode val="edge"/>
              <c:x val="7.9729435801410616E-3"/>
              <c:y val="0.3640729077207869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2169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809627325758936"/>
          <c:y val="0.16092231433713411"/>
          <c:w val="0.15119931212732801"/>
          <c:h val="0.68812197473571268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zh-CN" altLang="en-US" sz="1800" dirty="0" smtClean="0"/>
              <a:t>坦帕港</a:t>
            </a:r>
            <a:r>
              <a:rPr lang="es-ES" sz="1800" dirty="0" smtClean="0"/>
              <a:t>DAP</a:t>
            </a:r>
            <a:r>
              <a:rPr lang="zh-CN" altLang="en-US" sz="1800" dirty="0" smtClean="0"/>
              <a:t>价格走势</a:t>
            </a:r>
            <a:endParaRPr lang="es-ES" sz="1800" dirty="0" smtClean="0"/>
          </a:p>
          <a:p>
            <a:pPr>
              <a:defRPr sz="1000"/>
            </a:pPr>
            <a:endParaRPr lang="es-ES" sz="100" dirty="0"/>
          </a:p>
          <a:p>
            <a:pPr>
              <a:defRPr sz="1000"/>
            </a:pPr>
            <a:r>
              <a:rPr lang="zh-CN" altLang="en-US" sz="1600" b="0" i="1" u="none" strike="noStrike" baseline="0" dirty="0" smtClean="0"/>
              <a:t>在市场相对冷清的</a:t>
            </a:r>
            <a:r>
              <a:rPr lang="en-US" altLang="zh-CN" sz="1600" b="0" i="1" u="none" strike="noStrike" baseline="0" dirty="0" smtClean="0"/>
              <a:t>14-15</a:t>
            </a:r>
            <a:r>
              <a:rPr lang="zh-CN" altLang="en-US" sz="1600" b="0" i="1" u="none" strike="noStrike" baseline="0" dirty="0" smtClean="0"/>
              <a:t>年，</a:t>
            </a:r>
            <a:r>
              <a:rPr lang="en-US" altLang="zh-CN" sz="1600" b="0" i="1" u="none" strike="noStrike" baseline="0" dirty="0" smtClean="0"/>
              <a:t>DAP</a:t>
            </a:r>
            <a:r>
              <a:rPr lang="zh-CN" altLang="en-US" sz="1600" b="0" i="1" u="none" strike="noStrike" baseline="0" dirty="0" smtClean="0"/>
              <a:t>价格波动也达到</a:t>
            </a:r>
            <a:r>
              <a:rPr lang="en-US" altLang="zh-CN" sz="1600" b="0" i="1" u="none" strike="noStrike" baseline="0" dirty="0" smtClean="0"/>
              <a:t>60</a:t>
            </a:r>
            <a:r>
              <a:rPr lang="zh-CN" altLang="en-US" sz="1600" b="0" i="1" u="none" strike="noStrike" baseline="0" dirty="0" smtClean="0"/>
              <a:t>美元</a:t>
            </a:r>
            <a:endParaRPr lang="es-ES" sz="1600" b="0" baseline="0" dirty="0"/>
          </a:p>
        </c:rich>
      </c:tx>
      <c:layout>
        <c:manualLayout>
          <c:xMode val="edge"/>
          <c:yMode val="edge"/>
          <c:x val="0.15099355992885605"/>
          <c:y val="1.813099902367276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99748598618851"/>
          <c:y val="0.12298724567089599"/>
          <c:w val="0.85064930948190132"/>
          <c:h val="0.79278255592272273"/>
        </c:manualLayout>
      </c:layout>
      <c:stockChart>
        <c:ser>
          <c:idx val="0"/>
          <c:order val="0"/>
          <c:tx>
            <c:strRef>
              <c:f>TAMPA!$C$40</c:f>
              <c:strCache>
                <c:ptCount val="1"/>
                <c:pt idx="0">
                  <c:v>Open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TAMPA!$C$85:$C$176</c:f>
              <c:numCache>
                <c:formatCode>#,##0</c:formatCode>
                <c:ptCount val="92"/>
                <c:pt idx="0">
                  <c:v>1145</c:v>
                </c:pt>
                <c:pt idx="1">
                  <c:v>990</c:v>
                </c:pt>
                <c:pt idx="2">
                  <c:v>550</c:v>
                </c:pt>
                <c:pt idx="3">
                  <c:v>500</c:v>
                </c:pt>
                <c:pt idx="4">
                  <c:v>357.5</c:v>
                </c:pt>
                <c:pt idx="5">
                  <c:v>362.5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272.5</c:v>
                </c:pt>
                <c:pt idx="10">
                  <c:v>287</c:v>
                </c:pt>
                <c:pt idx="11">
                  <c:v>307.5</c:v>
                </c:pt>
                <c:pt idx="12">
                  <c:v>321</c:v>
                </c:pt>
                <c:pt idx="13">
                  <c:v>309</c:v>
                </c:pt>
                <c:pt idx="14">
                  <c:v>290</c:v>
                </c:pt>
                <c:pt idx="15">
                  <c:v>305</c:v>
                </c:pt>
                <c:pt idx="16">
                  <c:v>389</c:v>
                </c:pt>
                <c:pt idx="17">
                  <c:v>470</c:v>
                </c:pt>
                <c:pt idx="18">
                  <c:v>505</c:v>
                </c:pt>
                <c:pt idx="19">
                  <c:v>455</c:v>
                </c:pt>
                <c:pt idx="20">
                  <c:v>465</c:v>
                </c:pt>
                <c:pt idx="21">
                  <c:v>450</c:v>
                </c:pt>
                <c:pt idx="22">
                  <c:v>447</c:v>
                </c:pt>
                <c:pt idx="23">
                  <c:v>480</c:v>
                </c:pt>
                <c:pt idx="24">
                  <c:v>517</c:v>
                </c:pt>
                <c:pt idx="25">
                  <c:v>570</c:v>
                </c:pt>
                <c:pt idx="26">
                  <c:v>585</c:v>
                </c:pt>
                <c:pt idx="27">
                  <c:v>597</c:v>
                </c:pt>
                <c:pt idx="28">
                  <c:v>592</c:v>
                </c:pt>
                <c:pt idx="29">
                  <c:v>595</c:v>
                </c:pt>
                <c:pt idx="30">
                  <c:v>615</c:v>
                </c:pt>
                <c:pt idx="31">
                  <c:v>620</c:v>
                </c:pt>
                <c:pt idx="32">
                  <c:v>610</c:v>
                </c:pt>
                <c:pt idx="33">
                  <c:v>607</c:v>
                </c:pt>
                <c:pt idx="34">
                  <c:v>646</c:v>
                </c:pt>
                <c:pt idx="35">
                  <c:v>655</c:v>
                </c:pt>
                <c:pt idx="36">
                  <c:v>650</c:v>
                </c:pt>
                <c:pt idx="37">
                  <c:v>635</c:v>
                </c:pt>
                <c:pt idx="38">
                  <c:v>623</c:v>
                </c:pt>
                <c:pt idx="39">
                  <c:v>605</c:v>
                </c:pt>
                <c:pt idx="40">
                  <c:v>540</c:v>
                </c:pt>
                <c:pt idx="41">
                  <c:v>530</c:v>
                </c:pt>
                <c:pt idx="42">
                  <c:v>511</c:v>
                </c:pt>
                <c:pt idx="43">
                  <c:v>500</c:v>
                </c:pt>
                <c:pt idx="44">
                  <c:v>540</c:v>
                </c:pt>
                <c:pt idx="45">
                  <c:v>563</c:v>
                </c:pt>
                <c:pt idx="46">
                  <c:v>560</c:v>
                </c:pt>
                <c:pt idx="47">
                  <c:v>560</c:v>
                </c:pt>
                <c:pt idx="48">
                  <c:v>560</c:v>
                </c:pt>
                <c:pt idx="49">
                  <c:v>555</c:v>
                </c:pt>
                <c:pt idx="50">
                  <c:v>542</c:v>
                </c:pt>
                <c:pt idx="51">
                  <c:v>505</c:v>
                </c:pt>
                <c:pt idx="52">
                  <c:v>495</c:v>
                </c:pt>
                <c:pt idx="53">
                  <c:v>468</c:v>
                </c:pt>
                <c:pt idx="54">
                  <c:v>486</c:v>
                </c:pt>
                <c:pt idx="55">
                  <c:v>511</c:v>
                </c:pt>
                <c:pt idx="56">
                  <c:v>495</c:v>
                </c:pt>
                <c:pt idx="57">
                  <c:v>478</c:v>
                </c:pt>
                <c:pt idx="58">
                  <c:v>465</c:v>
                </c:pt>
                <c:pt idx="59">
                  <c:v>454</c:v>
                </c:pt>
                <c:pt idx="60">
                  <c:v>405</c:v>
                </c:pt>
                <c:pt idx="61">
                  <c:v>400</c:v>
                </c:pt>
                <c:pt idx="62">
                  <c:v>355</c:v>
                </c:pt>
                <c:pt idx="63">
                  <c:v>347</c:v>
                </c:pt>
                <c:pt idx="64">
                  <c:v>395</c:v>
                </c:pt>
                <c:pt idx="65">
                  <c:v>470</c:v>
                </c:pt>
                <c:pt idx="66">
                  <c:v>495</c:v>
                </c:pt>
                <c:pt idx="67">
                  <c:v>465</c:v>
                </c:pt>
                <c:pt idx="68">
                  <c:v>455</c:v>
                </c:pt>
                <c:pt idx="69">
                  <c:v>445</c:v>
                </c:pt>
                <c:pt idx="70">
                  <c:v>490</c:v>
                </c:pt>
                <c:pt idx="71">
                  <c:v>510</c:v>
                </c:pt>
                <c:pt idx="72">
                  <c:v>495</c:v>
                </c:pt>
                <c:pt idx="73">
                  <c:v>465</c:v>
                </c:pt>
                <c:pt idx="74">
                  <c:v>461</c:v>
                </c:pt>
                <c:pt idx="75">
                  <c:v>450</c:v>
                </c:pt>
                <c:pt idx="76">
                  <c:v>475</c:v>
                </c:pt>
                <c:pt idx="77">
                  <c:v>483</c:v>
                </c:pt>
                <c:pt idx="78">
                  <c:v>483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TAMPA!$D$40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TAMPA!$D$85:$D$176</c:f>
              <c:numCache>
                <c:formatCode>#,##0</c:formatCode>
                <c:ptCount val="92"/>
                <c:pt idx="0">
                  <c:v>1145</c:v>
                </c:pt>
                <c:pt idx="1">
                  <c:v>1012.5</c:v>
                </c:pt>
                <c:pt idx="2">
                  <c:v>590</c:v>
                </c:pt>
                <c:pt idx="3">
                  <c:v>505</c:v>
                </c:pt>
                <c:pt idx="4">
                  <c:v>370</c:v>
                </c:pt>
                <c:pt idx="5">
                  <c:v>374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286</c:v>
                </c:pt>
                <c:pt idx="10">
                  <c:v>305</c:v>
                </c:pt>
                <c:pt idx="11">
                  <c:v>322</c:v>
                </c:pt>
                <c:pt idx="12">
                  <c:v>321</c:v>
                </c:pt>
                <c:pt idx="13">
                  <c:v>310</c:v>
                </c:pt>
                <c:pt idx="14">
                  <c:v>320</c:v>
                </c:pt>
                <c:pt idx="15">
                  <c:v>385</c:v>
                </c:pt>
                <c:pt idx="16">
                  <c:v>475</c:v>
                </c:pt>
                <c:pt idx="17">
                  <c:v>512</c:v>
                </c:pt>
                <c:pt idx="18">
                  <c:v>510</c:v>
                </c:pt>
                <c:pt idx="19">
                  <c:v>470</c:v>
                </c:pt>
                <c:pt idx="20">
                  <c:v>467</c:v>
                </c:pt>
                <c:pt idx="21">
                  <c:v>450</c:v>
                </c:pt>
                <c:pt idx="22">
                  <c:v>475</c:v>
                </c:pt>
                <c:pt idx="23">
                  <c:v>515</c:v>
                </c:pt>
                <c:pt idx="24">
                  <c:v>575</c:v>
                </c:pt>
                <c:pt idx="25">
                  <c:v>595</c:v>
                </c:pt>
                <c:pt idx="26">
                  <c:v>601</c:v>
                </c:pt>
                <c:pt idx="27">
                  <c:v>600</c:v>
                </c:pt>
                <c:pt idx="28">
                  <c:v>600</c:v>
                </c:pt>
                <c:pt idx="29">
                  <c:v>615</c:v>
                </c:pt>
                <c:pt idx="30">
                  <c:v>625</c:v>
                </c:pt>
                <c:pt idx="31">
                  <c:v>627</c:v>
                </c:pt>
                <c:pt idx="32">
                  <c:v>618</c:v>
                </c:pt>
                <c:pt idx="33">
                  <c:v>646</c:v>
                </c:pt>
                <c:pt idx="34">
                  <c:v>660</c:v>
                </c:pt>
                <c:pt idx="35">
                  <c:v>660</c:v>
                </c:pt>
                <c:pt idx="36">
                  <c:v>650</c:v>
                </c:pt>
                <c:pt idx="37">
                  <c:v>637</c:v>
                </c:pt>
                <c:pt idx="38">
                  <c:v>600</c:v>
                </c:pt>
                <c:pt idx="39">
                  <c:v>607</c:v>
                </c:pt>
                <c:pt idx="40">
                  <c:v>545</c:v>
                </c:pt>
                <c:pt idx="41">
                  <c:v>535</c:v>
                </c:pt>
                <c:pt idx="42">
                  <c:v>495</c:v>
                </c:pt>
                <c:pt idx="43">
                  <c:v>494</c:v>
                </c:pt>
                <c:pt idx="44">
                  <c:v>550</c:v>
                </c:pt>
                <c:pt idx="45">
                  <c:v>560</c:v>
                </c:pt>
                <c:pt idx="46">
                  <c:v>570</c:v>
                </c:pt>
                <c:pt idx="47">
                  <c:v>570</c:v>
                </c:pt>
                <c:pt idx="48">
                  <c:v>570</c:v>
                </c:pt>
                <c:pt idx="49">
                  <c:v>560</c:v>
                </c:pt>
                <c:pt idx="50">
                  <c:v>543</c:v>
                </c:pt>
                <c:pt idx="51">
                  <c:v>495</c:v>
                </c:pt>
                <c:pt idx="52">
                  <c:v>496</c:v>
                </c:pt>
                <c:pt idx="53">
                  <c:v>486</c:v>
                </c:pt>
                <c:pt idx="54">
                  <c:v>510</c:v>
                </c:pt>
                <c:pt idx="55">
                  <c:v>515</c:v>
                </c:pt>
                <c:pt idx="56">
                  <c:v>500</c:v>
                </c:pt>
                <c:pt idx="57">
                  <c:v>482</c:v>
                </c:pt>
                <c:pt idx="58">
                  <c:v>460</c:v>
                </c:pt>
                <c:pt idx="59">
                  <c:v>455</c:v>
                </c:pt>
                <c:pt idx="60">
                  <c:v>407</c:v>
                </c:pt>
                <c:pt idx="61">
                  <c:v>402</c:v>
                </c:pt>
                <c:pt idx="62">
                  <c:v>360</c:v>
                </c:pt>
                <c:pt idx="63">
                  <c:v>345</c:v>
                </c:pt>
                <c:pt idx="64">
                  <c:v>445</c:v>
                </c:pt>
                <c:pt idx="65">
                  <c:v>500</c:v>
                </c:pt>
                <c:pt idx="66">
                  <c:v>500</c:v>
                </c:pt>
                <c:pt idx="67">
                  <c:v>475</c:v>
                </c:pt>
                <c:pt idx="68">
                  <c:v>455</c:v>
                </c:pt>
                <c:pt idx="69">
                  <c:v>480</c:v>
                </c:pt>
                <c:pt idx="70">
                  <c:v>511</c:v>
                </c:pt>
                <c:pt idx="71">
                  <c:v>511</c:v>
                </c:pt>
                <c:pt idx="72">
                  <c:v>500</c:v>
                </c:pt>
                <c:pt idx="73">
                  <c:v>470</c:v>
                </c:pt>
                <c:pt idx="74">
                  <c:v>462</c:v>
                </c:pt>
                <c:pt idx="75">
                  <c:v>472</c:v>
                </c:pt>
                <c:pt idx="76">
                  <c:v>487</c:v>
                </c:pt>
                <c:pt idx="77">
                  <c:v>487</c:v>
                </c:pt>
                <c:pt idx="78">
                  <c:v>485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TAMPA!$E$40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TAMPA!$E$85:$E$176</c:f>
              <c:numCache>
                <c:formatCode>#,##0</c:formatCode>
                <c:ptCount val="92"/>
                <c:pt idx="0">
                  <c:v>1050</c:v>
                </c:pt>
                <c:pt idx="1">
                  <c:v>550</c:v>
                </c:pt>
                <c:pt idx="2">
                  <c:v>520</c:v>
                </c:pt>
                <c:pt idx="3">
                  <c:v>375</c:v>
                </c:pt>
                <c:pt idx="4">
                  <c:v>330</c:v>
                </c:pt>
                <c:pt idx="5">
                  <c:v>360</c:v>
                </c:pt>
                <c:pt idx="6">
                  <c:v>335</c:v>
                </c:pt>
                <c:pt idx="7">
                  <c:v>312</c:v>
                </c:pt>
                <c:pt idx="8">
                  <c:v>270</c:v>
                </c:pt>
                <c:pt idx="9">
                  <c:v>270</c:v>
                </c:pt>
                <c:pt idx="10">
                  <c:v>285</c:v>
                </c:pt>
                <c:pt idx="11">
                  <c:v>305</c:v>
                </c:pt>
                <c:pt idx="12">
                  <c:v>310</c:v>
                </c:pt>
                <c:pt idx="13">
                  <c:v>297</c:v>
                </c:pt>
                <c:pt idx="14">
                  <c:v>280</c:v>
                </c:pt>
                <c:pt idx="15">
                  <c:v>300</c:v>
                </c:pt>
                <c:pt idx="16">
                  <c:v>388</c:v>
                </c:pt>
                <c:pt idx="17">
                  <c:v>465</c:v>
                </c:pt>
                <c:pt idx="18">
                  <c:v>450</c:v>
                </c:pt>
                <c:pt idx="19">
                  <c:v>455</c:v>
                </c:pt>
                <c:pt idx="20">
                  <c:v>447</c:v>
                </c:pt>
                <c:pt idx="21">
                  <c:v>442</c:v>
                </c:pt>
                <c:pt idx="22">
                  <c:v>450</c:v>
                </c:pt>
                <c:pt idx="23">
                  <c:v>477</c:v>
                </c:pt>
                <c:pt idx="24">
                  <c:v>515</c:v>
                </c:pt>
                <c:pt idx="25">
                  <c:v>569</c:v>
                </c:pt>
                <c:pt idx="26">
                  <c:v>582</c:v>
                </c:pt>
                <c:pt idx="27">
                  <c:v>585</c:v>
                </c:pt>
                <c:pt idx="28">
                  <c:v>590</c:v>
                </c:pt>
                <c:pt idx="29">
                  <c:v>595</c:v>
                </c:pt>
                <c:pt idx="30">
                  <c:v>615</c:v>
                </c:pt>
                <c:pt idx="31">
                  <c:v>610</c:v>
                </c:pt>
                <c:pt idx="32">
                  <c:v>602</c:v>
                </c:pt>
                <c:pt idx="33">
                  <c:v>607</c:v>
                </c:pt>
                <c:pt idx="34">
                  <c:v>646</c:v>
                </c:pt>
                <c:pt idx="35">
                  <c:v>650</c:v>
                </c:pt>
                <c:pt idx="36">
                  <c:v>630</c:v>
                </c:pt>
                <c:pt idx="37">
                  <c:v>620</c:v>
                </c:pt>
                <c:pt idx="38">
                  <c:v>630</c:v>
                </c:pt>
                <c:pt idx="39">
                  <c:v>550</c:v>
                </c:pt>
                <c:pt idx="40">
                  <c:v>520</c:v>
                </c:pt>
                <c:pt idx="41">
                  <c:v>520</c:v>
                </c:pt>
                <c:pt idx="42">
                  <c:v>517</c:v>
                </c:pt>
                <c:pt idx="43">
                  <c:v>550</c:v>
                </c:pt>
                <c:pt idx="44">
                  <c:v>580</c:v>
                </c:pt>
                <c:pt idx="45">
                  <c:v>580</c:v>
                </c:pt>
                <c:pt idx="46">
                  <c:v>555</c:v>
                </c:pt>
                <c:pt idx="47">
                  <c:v>548</c:v>
                </c:pt>
                <c:pt idx="48">
                  <c:v>559</c:v>
                </c:pt>
                <c:pt idx="49">
                  <c:v>538</c:v>
                </c:pt>
                <c:pt idx="50">
                  <c:v>500</c:v>
                </c:pt>
                <c:pt idx="51">
                  <c:v>495</c:v>
                </c:pt>
                <c:pt idx="52">
                  <c:v>460</c:v>
                </c:pt>
                <c:pt idx="53">
                  <c:v>460</c:v>
                </c:pt>
                <c:pt idx="54">
                  <c:v>484</c:v>
                </c:pt>
                <c:pt idx="55">
                  <c:v>505</c:v>
                </c:pt>
                <c:pt idx="56">
                  <c:v>470</c:v>
                </c:pt>
                <c:pt idx="57">
                  <c:v>465</c:v>
                </c:pt>
                <c:pt idx="58">
                  <c:v>450</c:v>
                </c:pt>
                <c:pt idx="59">
                  <c:v>407</c:v>
                </c:pt>
                <c:pt idx="60">
                  <c:v>400</c:v>
                </c:pt>
                <c:pt idx="61">
                  <c:v>358</c:v>
                </c:pt>
                <c:pt idx="62">
                  <c:v>335</c:v>
                </c:pt>
                <c:pt idx="63">
                  <c:v>380</c:v>
                </c:pt>
                <c:pt idx="64">
                  <c:v>475</c:v>
                </c:pt>
                <c:pt idx="65">
                  <c:v>470</c:v>
                </c:pt>
                <c:pt idx="66">
                  <c:v>495</c:v>
                </c:pt>
                <c:pt idx="67">
                  <c:v>450</c:v>
                </c:pt>
                <c:pt idx="68">
                  <c:v>440</c:v>
                </c:pt>
                <c:pt idx="69">
                  <c:v>445</c:v>
                </c:pt>
                <c:pt idx="70">
                  <c:v>488</c:v>
                </c:pt>
                <c:pt idx="71">
                  <c:v>490</c:v>
                </c:pt>
                <c:pt idx="72">
                  <c:v>462</c:v>
                </c:pt>
                <c:pt idx="73">
                  <c:v>460</c:v>
                </c:pt>
                <c:pt idx="74">
                  <c:v>442</c:v>
                </c:pt>
                <c:pt idx="75">
                  <c:v>448</c:v>
                </c:pt>
                <c:pt idx="76">
                  <c:v>474</c:v>
                </c:pt>
                <c:pt idx="77">
                  <c:v>480</c:v>
                </c:pt>
                <c:pt idx="78">
                  <c:v>470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TAMPA!$F$40</c:f>
              <c:strCache>
                <c:ptCount val="1"/>
                <c:pt idx="0">
                  <c:v>Close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TAMPA!$F$85:$F$176</c:f>
              <c:numCache>
                <c:formatCode>#,##0</c:formatCode>
                <c:ptCount val="92"/>
                <c:pt idx="0">
                  <c:v>1050</c:v>
                </c:pt>
                <c:pt idx="1">
                  <c:v>575</c:v>
                </c:pt>
                <c:pt idx="2">
                  <c:v>520</c:v>
                </c:pt>
                <c:pt idx="3">
                  <c:v>395</c:v>
                </c:pt>
                <c:pt idx="4">
                  <c:v>370</c:v>
                </c:pt>
                <c:pt idx="5">
                  <c:v>368</c:v>
                </c:pt>
                <c:pt idx="6">
                  <c:v>345</c:v>
                </c:pt>
                <c:pt idx="7">
                  <c:v>339</c:v>
                </c:pt>
                <c:pt idx="8">
                  <c:v>290</c:v>
                </c:pt>
                <c:pt idx="9">
                  <c:v>280</c:v>
                </c:pt>
                <c:pt idx="10">
                  <c:v>300</c:v>
                </c:pt>
                <c:pt idx="11">
                  <c:v>322</c:v>
                </c:pt>
                <c:pt idx="12">
                  <c:v>310</c:v>
                </c:pt>
                <c:pt idx="13">
                  <c:v>298</c:v>
                </c:pt>
                <c:pt idx="14">
                  <c:v>315</c:v>
                </c:pt>
                <c:pt idx="15">
                  <c:v>380</c:v>
                </c:pt>
                <c:pt idx="16">
                  <c:v>470</c:v>
                </c:pt>
                <c:pt idx="17">
                  <c:v>500</c:v>
                </c:pt>
                <c:pt idx="18">
                  <c:v>460</c:v>
                </c:pt>
                <c:pt idx="19">
                  <c:v>468</c:v>
                </c:pt>
                <c:pt idx="20">
                  <c:v>447</c:v>
                </c:pt>
                <c:pt idx="21">
                  <c:v>453</c:v>
                </c:pt>
                <c:pt idx="22">
                  <c:v>473</c:v>
                </c:pt>
                <c:pt idx="23">
                  <c:v>512</c:v>
                </c:pt>
                <c:pt idx="24">
                  <c:v>570</c:v>
                </c:pt>
                <c:pt idx="25">
                  <c:v>593</c:v>
                </c:pt>
                <c:pt idx="26">
                  <c:v>600</c:v>
                </c:pt>
                <c:pt idx="27">
                  <c:v>600</c:v>
                </c:pt>
                <c:pt idx="28">
                  <c:v>600</c:v>
                </c:pt>
                <c:pt idx="29">
                  <c:v>614</c:v>
                </c:pt>
                <c:pt idx="30">
                  <c:v>618</c:v>
                </c:pt>
                <c:pt idx="31">
                  <c:v>612</c:v>
                </c:pt>
                <c:pt idx="32">
                  <c:v>612</c:v>
                </c:pt>
                <c:pt idx="33">
                  <c:v>645</c:v>
                </c:pt>
                <c:pt idx="34">
                  <c:v>655</c:v>
                </c:pt>
                <c:pt idx="35">
                  <c:v>655</c:v>
                </c:pt>
                <c:pt idx="36">
                  <c:v>637</c:v>
                </c:pt>
                <c:pt idx="37">
                  <c:v>625</c:v>
                </c:pt>
                <c:pt idx="38">
                  <c:v>600</c:v>
                </c:pt>
                <c:pt idx="39">
                  <c:v>550</c:v>
                </c:pt>
                <c:pt idx="40">
                  <c:v>522</c:v>
                </c:pt>
                <c:pt idx="41">
                  <c:v>510</c:v>
                </c:pt>
                <c:pt idx="42">
                  <c:v>500</c:v>
                </c:pt>
                <c:pt idx="43">
                  <c:v>545</c:v>
                </c:pt>
                <c:pt idx="44">
                  <c:v>575</c:v>
                </c:pt>
                <c:pt idx="45">
                  <c:v>565</c:v>
                </c:pt>
                <c:pt idx="46">
                  <c:v>560</c:v>
                </c:pt>
                <c:pt idx="47">
                  <c:v>560</c:v>
                </c:pt>
                <c:pt idx="48">
                  <c:v>568</c:v>
                </c:pt>
                <c:pt idx="49">
                  <c:v>540</c:v>
                </c:pt>
                <c:pt idx="50">
                  <c:v>500</c:v>
                </c:pt>
                <c:pt idx="51">
                  <c:v>490</c:v>
                </c:pt>
                <c:pt idx="52">
                  <c:v>465</c:v>
                </c:pt>
                <c:pt idx="53">
                  <c:v>485</c:v>
                </c:pt>
                <c:pt idx="54">
                  <c:v>508</c:v>
                </c:pt>
                <c:pt idx="55">
                  <c:v>507</c:v>
                </c:pt>
                <c:pt idx="56">
                  <c:v>475</c:v>
                </c:pt>
                <c:pt idx="57">
                  <c:v>466</c:v>
                </c:pt>
                <c:pt idx="58">
                  <c:v>450</c:v>
                </c:pt>
                <c:pt idx="59">
                  <c:v>410</c:v>
                </c:pt>
                <c:pt idx="60">
                  <c:v>402</c:v>
                </c:pt>
                <c:pt idx="61">
                  <c:v>360</c:v>
                </c:pt>
                <c:pt idx="62">
                  <c:v>337</c:v>
                </c:pt>
                <c:pt idx="63">
                  <c:v>378</c:v>
                </c:pt>
                <c:pt idx="64">
                  <c:v>470</c:v>
                </c:pt>
                <c:pt idx="65">
                  <c:v>500</c:v>
                </c:pt>
                <c:pt idx="66">
                  <c:v>500</c:v>
                </c:pt>
                <c:pt idx="67">
                  <c:v>452</c:v>
                </c:pt>
                <c:pt idx="68">
                  <c:v>450</c:v>
                </c:pt>
                <c:pt idx="69">
                  <c:v>477</c:v>
                </c:pt>
                <c:pt idx="70">
                  <c:v>510</c:v>
                </c:pt>
                <c:pt idx="71">
                  <c:v>492</c:v>
                </c:pt>
                <c:pt idx="72">
                  <c:v>465</c:v>
                </c:pt>
                <c:pt idx="73">
                  <c:v>462</c:v>
                </c:pt>
                <c:pt idx="74">
                  <c:v>446</c:v>
                </c:pt>
                <c:pt idx="75">
                  <c:v>470</c:v>
                </c:pt>
                <c:pt idx="76">
                  <c:v>485</c:v>
                </c:pt>
                <c:pt idx="77">
                  <c:v>485</c:v>
                </c:pt>
                <c:pt idx="78">
                  <c:v>472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upDownBars>
          <c:gapWidth val="150"/>
          <c:upBars>
            <c:spPr>
              <a:solidFill>
                <a:srgbClr val="309830"/>
              </a:solidFill>
            </c:spPr>
          </c:upBars>
          <c:downBars>
            <c:spPr>
              <a:solidFill>
                <a:srgbClr val="FF0000"/>
              </a:solidFill>
            </c:spPr>
          </c:downBars>
        </c:upDownBars>
        <c:axId val="8259840"/>
        <c:axId val="8260232"/>
      </c:stockChart>
      <c:catAx>
        <c:axId val="8259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2700000"/>
          <a:lstStyle/>
          <a:p>
            <a:pPr>
              <a:defRPr sz="1200"/>
            </a:pPr>
            <a:endParaRPr lang="en-US"/>
          </a:p>
        </c:txPr>
        <c:crossAx val="8260232"/>
        <c:crosses val="autoZero"/>
        <c:auto val="1"/>
        <c:lblAlgn val="ctr"/>
        <c:lblOffset val="100"/>
        <c:tickLblSkip val="4"/>
        <c:tickMarkSkip val="3"/>
        <c:noMultiLvlLbl val="0"/>
      </c:catAx>
      <c:valAx>
        <c:axId val="8260232"/>
        <c:scaling>
          <c:orientation val="minMax"/>
          <c:max val="675"/>
          <c:min val="22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s-ES" sz="1400" b="1"/>
                  <a:t>$ pt fob Tampa</a:t>
                </a:r>
              </a:p>
            </c:rich>
          </c:tx>
          <c:layout>
            <c:manualLayout>
              <c:xMode val="edge"/>
              <c:yMode val="edge"/>
              <c:x val="1.3386880856760899E-2"/>
              <c:y val="0.3917729531270993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8259840"/>
        <c:crosses val="autoZero"/>
        <c:crossBetween val="between"/>
        <c:majorUnit val="50"/>
        <c:minorUnit val="1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zh-CN" altLang="en-US" sz="2200" dirty="0" smtClean="0"/>
              <a:t>国际</a:t>
            </a:r>
            <a:r>
              <a:rPr lang="en-US" altLang="zh-CN" sz="2200" dirty="0" smtClean="0"/>
              <a:t>DAP</a:t>
            </a:r>
            <a:r>
              <a:rPr lang="zh-CN" altLang="en-US" sz="2200" dirty="0" smtClean="0"/>
              <a:t>成本结构</a:t>
            </a:r>
            <a:r>
              <a:rPr lang="es-ES" sz="2200" baseline="0" dirty="0" smtClean="0"/>
              <a:t> </a:t>
            </a:r>
            <a:r>
              <a:rPr lang="es-ES" sz="1600" baseline="0" dirty="0" smtClean="0"/>
              <a:t>(to </a:t>
            </a:r>
            <a:r>
              <a:rPr lang="es-ES" sz="1600" baseline="0" dirty="0"/>
              <a:t>fob export point</a:t>
            </a:r>
            <a:r>
              <a:rPr lang="es-ES" sz="1600" baseline="0" dirty="0" smtClean="0"/>
              <a:t>)</a:t>
            </a:r>
            <a:endParaRPr lang="es-ES" sz="2200" baseline="0" dirty="0"/>
          </a:p>
        </c:rich>
      </c:tx>
      <c:layout>
        <c:manualLayout>
          <c:xMode val="edge"/>
          <c:yMode val="edge"/>
          <c:x val="0.17299096189059529"/>
          <c:y val="1.194408950188116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9687250967214634E-2"/>
          <c:y val="8.0624556662105162E-2"/>
          <c:w val="0.71266764132304949"/>
          <c:h val="0.859421305456287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Hoja1!$F$1146</c:f>
              <c:strCache>
                <c:ptCount val="1"/>
                <c:pt idx="0">
                  <c:v>Rock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dPt>
            <c:idx val="8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/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Hoja1!$F$1147:$F$1155</c:f>
              <c:numCache>
                <c:formatCode>0</c:formatCode>
                <c:ptCount val="9"/>
                <c:pt idx="0">
                  <c:v>90</c:v>
                </c:pt>
                <c:pt idx="1">
                  <c:v>127</c:v>
                </c:pt>
                <c:pt idx="2">
                  <c:v>100</c:v>
                </c:pt>
                <c:pt idx="3">
                  <c:v>73</c:v>
                </c:pt>
                <c:pt idx="4">
                  <c:v>105</c:v>
                </c:pt>
                <c:pt idx="5">
                  <c:v>115</c:v>
                </c:pt>
                <c:pt idx="6">
                  <c:v>212</c:v>
                </c:pt>
                <c:pt idx="7">
                  <c:v>225</c:v>
                </c:pt>
                <c:pt idx="8">
                  <c:v>378</c:v>
                </c:pt>
              </c:numCache>
            </c:numRef>
          </c:val>
        </c:ser>
        <c:ser>
          <c:idx val="1"/>
          <c:order val="1"/>
          <c:tx>
            <c:strRef>
              <c:f>Hoja1!$G$1146</c:f>
              <c:strCache>
                <c:ptCount val="1"/>
                <c:pt idx="0">
                  <c:v>Ammonia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 w="3175"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dPt>
            <c:idx val="8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 w="3175">
                <a:solidFill>
                  <a:sysClr val="window" lastClr="FFFFFF">
                    <a:lumMod val="65000"/>
                  </a:sysClr>
                </a:solidFill>
              </a:ln>
              <a:scene3d>
                <a:camera prst="orthographicFront"/>
                <a:lightRig rig="threePt" dir="t"/>
              </a:scene3d>
              <a:sp3d/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Hoja1!$G$1147:$G$1155</c:f>
              <c:numCache>
                <c:formatCode>0</c:formatCode>
                <c:ptCount val="9"/>
                <c:pt idx="0">
                  <c:v>20</c:v>
                </c:pt>
                <c:pt idx="1">
                  <c:v>42</c:v>
                </c:pt>
                <c:pt idx="2">
                  <c:v>67</c:v>
                </c:pt>
                <c:pt idx="3">
                  <c:v>112</c:v>
                </c:pt>
                <c:pt idx="4">
                  <c:v>118</c:v>
                </c:pt>
                <c:pt idx="5">
                  <c:v>125</c:v>
                </c:pt>
                <c:pt idx="6">
                  <c:v>85</c:v>
                </c:pt>
                <c:pt idx="7">
                  <c:v>133</c:v>
                </c:pt>
                <c:pt idx="8">
                  <c:v>133</c:v>
                </c:pt>
              </c:numCache>
            </c:numRef>
          </c:val>
        </c:ser>
        <c:ser>
          <c:idx val="4"/>
          <c:order val="2"/>
          <c:tx>
            <c:strRef>
              <c:f>Hoja1!$M$1146</c:f>
              <c:strCache>
                <c:ptCount val="1"/>
                <c:pt idx="0">
                  <c:v>Sulphur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Hoja1!$M$1147:$M$1155</c:f>
              <c:numCache>
                <c:formatCode>0</c:formatCode>
                <c:ptCount val="9"/>
                <c:pt idx="0">
                  <c:v>45</c:v>
                </c:pt>
                <c:pt idx="1">
                  <c:v>25</c:v>
                </c:pt>
                <c:pt idx="2">
                  <c:v>92</c:v>
                </c:pt>
                <c:pt idx="3">
                  <c:v>63</c:v>
                </c:pt>
                <c:pt idx="4">
                  <c:v>59</c:v>
                </c:pt>
                <c:pt idx="5">
                  <c:v>92</c:v>
                </c:pt>
                <c:pt idx="6">
                  <c:v>55</c:v>
                </c:pt>
                <c:pt idx="7">
                  <c:v>80</c:v>
                </c:pt>
                <c:pt idx="8">
                  <c:v>0</c:v>
                </c:pt>
              </c:numCache>
            </c:numRef>
          </c:val>
        </c:ser>
        <c:ser>
          <c:idx val="5"/>
          <c:order val="3"/>
          <c:tx>
            <c:strRef>
              <c:f>Hoja1!$N$1146</c:f>
              <c:strCache>
                <c:ptCount val="1"/>
                <c:pt idx="0">
                  <c:v>Process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Hoja1!$N$1147:$N$1155</c:f>
              <c:numCache>
                <c:formatCode>0</c:formatCode>
                <c:ptCount val="9"/>
                <c:pt idx="0">
                  <c:v>40</c:v>
                </c:pt>
                <c:pt idx="1">
                  <c:v>37</c:v>
                </c:pt>
                <c:pt idx="2">
                  <c:v>45</c:v>
                </c:pt>
                <c:pt idx="3">
                  <c:v>42</c:v>
                </c:pt>
                <c:pt idx="4">
                  <c:v>46</c:v>
                </c:pt>
                <c:pt idx="5">
                  <c:v>40</c:v>
                </c:pt>
                <c:pt idx="6">
                  <c:v>52</c:v>
                </c:pt>
                <c:pt idx="7">
                  <c:v>55</c:v>
                </c:pt>
                <c:pt idx="8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2168808"/>
        <c:axId val="292165280"/>
      </c:barChart>
      <c:catAx>
        <c:axId val="292168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CA" sz="1400"/>
            </a:pPr>
            <a:endParaRPr lang="en-US"/>
          </a:p>
        </c:txPr>
        <c:crossAx val="292165280"/>
        <c:crosses val="autoZero"/>
        <c:auto val="1"/>
        <c:lblAlgn val="ctr"/>
        <c:lblOffset val="100"/>
        <c:noMultiLvlLbl val="0"/>
      </c:catAx>
      <c:valAx>
        <c:axId val="2921652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/>
                  <a:t>Cost per tonne of DAP ($)</a:t>
                </a:r>
              </a:p>
            </c:rich>
          </c:tx>
          <c:layout>
            <c:manualLayout>
              <c:xMode val="edge"/>
              <c:yMode val="edge"/>
              <c:x val="7.9729435801410616E-3"/>
              <c:y val="0.3640729077207869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2168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809627325758936"/>
          <c:y val="0.16092231433713411"/>
          <c:w val="0.15119931212732801"/>
          <c:h val="0.68812197473571268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zh-CN" altLang="en-US" sz="2200" dirty="0" smtClean="0"/>
              <a:t>国际</a:t>
            </a:r>
            <a:r>
              <a:rPr lang="en-US" altLang="zh-CN" sz="2200" dirty="0" smtClean="0"/>
              <a:t>DAP</a:t>
            </a:r>
            <a:r>
              <a:rPr lang="zh-CN" altLang="en-US" sz="2200" dirty="0" smtClean="0"/>
              <a:t>成本和价格比较</a:t>
            </a:r>
            <a:endParaRPr lang="es-ES" sz="2200" baseline="0" dirty="0"/>
          </a:p>
        </c:rich>
      </c:tx>
      <c:layout>
        <c:manualLayout>
          <c:xMode val="edge"/>
          <c:yMode val="edge"/>
          <c:x val="0.30368506862142253"/>
          <c:y val="9.9992220530204564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9687250967214634E-2"/>
          <c:y val="8.0624556662105162E-2"/>
          <c:w val="0.69862612572386951"/>
          <c:h val="0.859421305456287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Hoja1!$F$1146</c:f>
              <c:strCache>
                <c:ptCount val="1"/>
                <c:pt idx="0">
                  <c:v>Rock</c:v>
                </c:pt>
              </c:strCache>
            </c:strRef>
          </c:tx>
          <c:spPr>
            <a:solidFill>
              <a:srgbClr val="008000"/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8"/>
            <c:invertIfNegative val="0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/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Hoja1!$F$1147:$F$1155</c:f>
              <c:numCache>
                <c:formatCode>0</c:formatCode>
                <c:ptCount val="9"/>
                <c:pt idx="0">
                  <c:v>90</c:v>
                </c:pt>
                <c:pt idx="1">
                  <c:v>127</c:v>
                </c:pt>
                <c:pt idx="2">
                  <c:v>100</c:v>
                </c:pt>
                <c:pt idx="3">
                  <c:v>73</c:v>
                </c:pt>
                <c:pt idx="4">
                  <c:v>105</c:v>
                </c:pt>
                <c:pt idx="5">
                  <c:v>115</c:v>
                </c:pt>
                <c:pt idx="6">
                  <c:v>212</c:v>
                </c:pt>
                <c:pt idx="7">
                  <c:v>225</c:v>
                </c:pt>
                <c:pt idx="8">
                  <c:v>378</c:v>
                </c:pt>
              </c:numCache>
            </c:numRef>
          </c:val>
        </c:ser>
        <c:ser>
          <c:idx val="1"/>
          <c:order val="1"/>
          <c:tx>
            <c:strRef>
              <c:f>Hoja1!$G$1146</c:f>
              <c:strCache>
                <c:ptCount val="1"/>
                <c:pt idx="0">
                  <c:v>Ammonia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 w="3175"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Hoja1!$G$1147:$G$1155</c:f>
              <c:numCache>
                <c:formatCode>0</c:formatCode>
                <c:ptCount val="9"/>
                <c:pt idx="0">
                  <c:v>20</c:v>
                </c:pt>
                <c:pt idx="1">
                  <c:v>42</c:v>
                </c:pt>
                <c:pt idx="2">
                  <c:v>67</c:v>
                </c:pt>
                <c:pt idx="3">
                  <c:v>112</c:v>
                </c:pt>
                <c:pt idx="4">
                  <c:v>118</c:v>
                </c:pt>
                <c:pt idx="5">
                  <c:v>125</c:v>
                </c:pt>
                <c:pt idx="6">
                  <c:v>85</c:v>
                </c:pt>
                <c:pt idx="7">
                  <c:v>133</c:v>
                </c:pt>
                <c:pt idx="8">
                  <c:v>133</c:v>
                </c:pt>
              </c:numCache>
            </c:numRef>
          </c:val>
        </c:ser>
        <c:ser>
          <c:idx val="4"/>
          <c:order val="4"/>
          <c:tx>
            <c:strRef>
              <c:f>Hoja1!$M$1146</c:f>
              <c:strCache>
                <c:ptCount val="1"/>
                <c:pt idx="0">
                  <c:v>Sulphur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Hoja1!$M$1147:$M$1155</c:f>
              <c:numCache>
                <c:formatCode>0</c:formatCode>
                <c:ptCount val="9"/>
                <c:pt idx="0">
                  <c:v>45</c:v>
                </c:pt>
                <c:pt idx="1">
                  <c:v>25</c:v>
                </c:pt>
                <c:pt idx="2">
                  <c:v>92</c:v>
                </c:pt>
                <c:pt idx="3">
                  <c:v>63</c:v>
                </c:pt>
                <c:pt idx="4">
                  <c:v>59</c:v>
                </c:pt>
                <c:pt idx="5">
                  <c:v>92</c:v>
                </c:pt>
                <c:pt idx="6">
                  <c:v>55</c:v>
                </c:pt>
                <c:pt idx="7">
                  <c:v>80</c:v>
                </c:pt>
                <c:pt idx="8">
                  <c:v>0</c:v>
                </c:pt>
              </c:numCache>
            </c:numRef>
          </c:val>
        </c:ser>
        <c:ser>
          <c:idx val="5"/>
          <c:order val="5"/>
          <c:tx>
            <c:strRef>
              <c:f>Hoja1!$N$1146</c:f>
              <c:strCache>
                <c:ptCount val="1"/>
                <c:pt idx="0">
                  <c:v>Process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Hoja1!$N$1147:$N$1155</c:f>
              <c:numCache>
                <c:formatCode>0</c:formatCode>
                <c:ptCount val="9"/>
                <c:pt idx="0">
                  <c:v>40</c:v>
                </c:pt>
                <c:pt idx="1">
                  <c:v>37</c:v>
                </c:pt>
                <c:pt idx="2">
                  <c:v>45</c:v>
                </c:pt>
                <c:pt idx="3">
                  <c:v>42</c:v>
                </c:pt>
                <c:pt idx="4">
                  <c:v>46</c:v>
                </c:pt>
                <c:pt idx="5">
                  <c:v>40</c:v>
                </c:pt>
                <c:pt idx="6">
                  <c:v>52</c:v>
                </c:pt>
                <c:pt idx="7">
                  <c:v>55</c:v>
                </c:pt>
                <c:pt idx="8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2169592"/>
        <c:axId val="292166064"/>
      </c:barChart>
      <c:lineChart>
        <c:grouping val="stacked"/>
        <c:varyColors val="0"/>
        <c:ser>
          <c:idx val="2"/>
          <c:order val="2"/>
          <c:tx>
            <c:strRef>
              <c:f>Hoja1!$K$1146</c:f>
              <c:strCache>
                <c:ptCount val="1"/>
                <c:pt idx="0">
                  <c:v>China fob  (incl RMB100pt export tax all 2015)</c:v>
                </c:pt>
              </c:strCache>
            </c:strRef>
          </c:tx>
          <c:spPr>
            <a:ln w="19050">
              <a:solidFill>
                <a:srgbClr val="C00000">
                  <a:alpha val="0"/>
                </a:srgbClr>
              </a:solidFill>
              <a:prstDash val="sysDash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4"/>
            <c:bubble3D val="0"/>
          </c:dPt>
          <c:dPt>
            <c:idx val="5"/>
            <c:bubble3D val="0"/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Hoja1!$K$1147:$K$1152</c:f>
              <c:numCache>
                <c:formatCode>0</c:formatCode>
                <c:ptCount val="6"/>
                <c:pt idx="0">
                  <c:v>470</c:v>
                </c:pt>
                <c:pt idx="1">
                  <c:v>470</c:v>
                </c:pt>
                <c:pt idx="2">
                  <c:v>470</c:v>
                </c:pt>
                <c:pt idx="3">
                  <c:v>470</c:v>
                </c:pt>
                <c:pt idx="4">
                  <c:v>470</c:v>
                </c:pt>
                <c:pt idx="5">
                  <c:v>470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169592"/>
        <c:axId val="292166064"/>
      </c:lineChart>
      <c:lineChart>
        <c:grouping val="standard"/>
        <c:varyColors val="0"/>
        <c:ser>
          <c:idx val="3"/>
          <c:order val="3"/>
          <c:tx>
            <c:strRef>
              <c:f>Hoja1!$L$1146</c:f>
              <c:strCache>
                <c:ptCount val="1"/>
                <c:pt idx="0">
                  <c:v>DAP $485 pt cfr India (spot April 2015)</c:v>
                </c:pt>
              </c:strCache>
            </c:strRef>
          </c:tx>
          <c:spPr>
            <a:ln w="22225">
              <a:solidFill>
                <a:srgbClr val="C00000"/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5"/>
            <c:bubble3D val="0"/>
            <c:spPr>
              <a:ln w="22225">
                <a:solidFill>
                  <a:srgbClr val="C00000">
                    <a:alpha val="0"/>
                  </a:srgbClr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bubble3D val="0"/>
            <c:spPr>
              <a:ln w="22225">
                <a:solidFill>
                  <a:srgbClr val="C00000">
                    <a:alpha val="0"/>
                  </a:srgbClr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Hoja1!$L$1147:$L$1153</c:f>
              <c:numCache>
                <c:formatCode>0</c:formatCode>
                <c:ptCount val="7"/>
                <c:pt idx="0">
                  <c:v>485</c:v>
                </c:pt>
                <c:pt idx="1">
                  <c:v>485</c:v>
                </c:pt>
                <c:pt idx="2">
                  <c:v>485</c:v>
                </c:pt>
                <c:pt idx="3">
                  <c:v>485</c:v>
                </c:pt>
                <c:pt idx="4">
                  <c:v>485</c:v>
                </c:pt>
                <c:pt idx="5">
                  <c:v>485</c:v>
                </c:pt>
              </c:numCache>
            </c:numRef>
          </c:val>
          <c:smooth val="1"/>
        </c:ser>
        <c:ser>
          <c:idx val="6"/>
          <c:order val="6"/>
          <c:tx>
            <c:strRef>
              <c:f>Hoja1!$O$1146</c:f>
              <c:strCache>
                <c:ptCount val="1"/>
                <c:pt idx="0">
                  <c:v>China fot ex works to local market</c:v>
                </c:pt>
              </c:strCache>
            </c:strRef>
          </c:tx>
          <c:spPr>
            <a:ln w="19050">
              <a:solidFill>
                <a:srgbClr val="C00000">
                  <a:alpha val="0"/>
                </a:srgbClr>
              </a:solidFill>
              <a:prstDash val="sysDash"/>
            </a:ln>
          </c:spPr>
          <c:marker>
            <c:symbol val="none"/>
          </c:marker>
          <c:dPt>
            <c:idx val="3"/>
            <c:bubble3D val="0"/>
          </c:dPt>
          <c:dPt>
            <c:idx val="4"/>
            <c:bubble3D val="0"/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Hoja1!$O$1147:$O$1151</c:f>
              <c:numCache>
                <c:formatCode>0</c:formatCode>
                <c:ptCount val="5"/>
                <c:pt idx="0">
                  <c:v>440</c:v>
                </c:pt>
                <c:pt idx="1">
                  <c:v>440</c:v>
                </c:pt>
                <c:pt idx="2">
                  <c:v>440</c:v>
                </c:pt>
                <c:pt idx="3">
                  <c:v>440</c:v>
                </c:pt>
                <c:pt idx="4">
                  <c:v>440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169984"/>
        <c:axId val="292167240"/>
      </c:lineChart>
      <c:catAx>
        <c:axId val="292169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CA" sz="1200"/>
            </a:pPr>
            <a:endParaRPr lang="en-US"/>
          </a:p>
        </c:txPr>
        <c:crossAx val="292166064"/>
        <c:crosses val="autoZero"/>
        <c:auto val="1"/>
        <c:lblAlgn val="ctr"/>
        <c:lblOffset val="100"/>
        <c:noMultiLvlLbl val="0"/>
      </c:catAx>
      <c:valAx>
        <c:axId val="2921660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S" sz="1400"/>
                  <a:t>Cost per tonne of DAP ($)</a:t>
                </a:r>
              </a:p>
            </c:rich>
          </c:tx>
          <c:layout>
            <c:manualLayout>
              <c:xMode val="edge"/>
              <c:yMode val="edge"/>
              <c:x val="7.9729435801410616E-3"/>
              <c:y val="0.3640729077207869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2169592"/>
        <c:crosses val="autoZero"/>
        <c:crossBetween val="between"/>
      </c:valAx>
      <c:valAx>
        <c:axId val="292167240"/>
        <c:scaling>
          <c:orientation val="minMax"/>
          <c:max val="98"/>
          <c:min val="80"/>
        </c:scaling>
        <c:delete val="1"/>
        <c:axPos val="r"/>
        <c:numFmt formatCode="0" sourceLinked="1"/>
        <c:majorTickMark val="out"/>
        <c:minorTickMark val="none"/>
        <c:tickLblPos val="none"/>
        <c:crossAx val="292169984"/>
        <c:crosses val="max"/>
        <c:crossBetween val="between"/>
      </c:valAx>
      <c:catAx>
        <c:axId val="2921699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21672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7001324205922961"/>
          <c:y val="0.1006314234224522"/>
          <c:w val="0.21924665695412238"/>
          <c:h val="0.75035773309925502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zh-CN" altLang="en-US" sz="2200" dirty="0" smtClean="0"/>
              <a:t>国际</a:t>
            </a:r>
            <a:r>
              <a:rPr lang="en-US" altLang="zh-CN" sz="2200" dirty="0" smtClean="0"/>
              <a:t>DAP</a:t>
            </a:r>
            <a:r>
              <a:rPr lang="zh-CN" altLang="en-US" sz="2200" dirty="0" smtClean="0"/>
              <a:t>成本和价格比较</a:t>
            </a:r>
            <a:endParaRPr lang="es-ES" sz="2200" baseline="0" dirty="0"/>
          </a:p>
        </c:rich>
      </c:tx>
      <c:layout>
        <c:manualLayout>
          <c:xMode val="edge"/>
          <c:yMode val="edge"/>
          <c:x val="0.17299096189059529"/>
          <c:y val="1.194408950188116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6.9687250967214634E-2"/>
          <c:y val="8.0624556662105162E-2"/>
          <c:w val="0.69862612572386951"/>
          <c:h val="0.859421305456287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Hoja1!$F$1146</c:f>
              <c:strCache>
                <c:ptCount val="1"/>
                <c:pt idx="0">
                  <c:v>Rock</c:v>
                </c:pt>
              </c:strCache>
            </c:strRef>
          </c:tx>
          <c:spPr>
            <a:solidFill>
              <a:srgbClr val="008000"/>
            </a:solidFill>
            <a:scene3d>
              <a:camera prst="orthographicFront"/>
              <a:lightRig rig="threePt" dir="t"/>
            </a:scene3d>
            <a:sp3d/>
          </c:spPr>
          <c:invertIfNegative val="0"/>
          <c:dPt>
            <c:idx val="8"/>
            <c:invertIfNegative val="0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/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Hoja1!$F$1147:$F$1155</c:f>
              <c:numCache>
                <c:formatCode>0</c:formatCode>
                <c:ptCount val="9"/>
                <c:pt idx="0">
                  <c:v>90</c:v>
                </c:pt>
                <c:pt idx="1">
                  <c:v>127</c:v>
                </c:pt>
                <c:pt idx="2">
                  <c:v>100</c:v>
                </c:pt>
                <c:pt idx="3">
                  <c:v>73</c:v>
                </c:pt>
                <c:pt idx="4">
                  <c:v>105</c:v>
                </c:pt>
                <c:pt idx="5">
                  <c:v>115</c:v>
                </c:pt>
                <c:pt idx="6">
                  <c:v>212</c:v>
                </c:pt>
                <c:pt idx="7">
                  <c:v>225</c:v>
                </c:pt>
                <c:pt idx="8">
                  <c:v>378</c:v>
                </c:pt>
              </c:numCache>
            </c:numRef>
          </c:val>
        </c:ser>
        <c:ser>
          <c:idx val="1"/>
          <c:order val="1"/>
          <c:tx>
            <c:strRef>
              <c:f>Hoja1!$G$1146</c:f>
              <c:strCache>
                <c:ptCount val="1"/>
                <c:pt idx="0">
                  <c:v>Ammonia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 w="3175">
              <a:noFill/>
            </a:ln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Hoja1!$G$1147:$G$1155</c:f>
              <c:numCache>
                <c:formatCode>0</c:formatCode>
                <c:ptCount val="9"/>
                <c:pt idx="0">
                  <c:v>20</c:v>
                </c:pt>
                <c:pt idx="1">
                  <c:v>42</c:v>
                </c:pt>
                <c:pt idx="2">
                  <c:v>67</c:v>
                </c:pt>
                <c:pt idx="3">
                  <c:v>112</c:v>
                </c:pt>
                <c:pt idx="4">
                  <c:v>118</c:v>
                </c:pt>
                <c:pt idx="5">
                  <c:v>125</c:v>
                </c:pt>
                <c:pt idx="6">
                  <c:v>85</c:v>
                </c:pt>
                <c:pt idx="7">
                  <c:v>133</c:v>
                </c:pt>
                <c:pt idx="8">
                  <c:v>133</c:v>
                </c:pt>
              </c:numCache>
            </c:numRef>
          </c:val>
        </c:ser>
        <c:ser>
          <c:idx val="4"/>
          <c:order val="4"/>
          <c:tx>
            <c:strRef>
              <c:f>Hoja1!$M$1146</c:f>
              <c:strCache>
                <c:ptCount val="1"/>
                <c:pt idx="0">
                  <c:v>Sulphur</c:v>
                </c:pt>
              </c:strCache>
            </c:strRef>
          </c:tx>
          <c:spPr>
            <a:solidFill>
              <a:srgbClr val="FFFF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Hoja1!$M$1147:$M$1155</c:f>
              <c:numCache>
                <c:formatCode>0</c:formatCode>
                <c:ptCount val="9"/>
                <c:pt idx="0">
                  <c:v>45</c:v>
                </c:pt>
                <c:pt idx="1">
                  <c:v>25</c:v>
                </c:pt>
                <c:pt idx="2">
                  <c:v>92</c:v>
                </c:pt>
                <c:pt idx="3">
                  <c:v>63</c:v>
                </c:pt>
                <c:pt idx="4">
                  <c:v>59</c:v>
                </c:pt>
                <c:pt idx="5">
                  <c:v>92</c:v>
                </c:pt>
                <c:pt idx="6">
                  <c:v>55</c:v>
                </c:pt>
                <c:pt idx="7">
                  <c:v>80</c:v>
                </c:pt>
                <c:pt idx="8">
                  <c:v>0</c:v>
                </c:pt>
              </c:numCache>
            </c:numRef>
          </c:val>
        </c:ser>
        <c:ser>
          <c:idx val="5"/>
          <c:order val="5"/>
          <c:tx>
            <c:strRef>
              <c:f>Hoja1!$N$1146</c:f>
              <c:strCache>
                <c:ptCount val="1"/>
                <c:pt idx="0">
                  <c:v>Process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Hoja1!$N$1147:$N$1155</c:f>
              <c:numCache>
                <c:formatCode>0</c:formatCode>
                <c:ptCount val="9"/>
                <c:pt idx="0">
                  <c:v>40</c:v>
                </c:pt>
                <c:pt idx="1">
                  <c:v>37</c:v>
                </c:pt>
                <c:pt idx="2">
                  <c:v>45</c:v>
                </c:pt>
                <c:pt idx="3">
                  <c:v>42</c:v>
                </c:pt>
                <c:pt idx="4">
                  <c:v>46</c:v>
                </c:pt>
                <c:pt idx="5">
                  <c:v>40</c:v>
                </c:pt>
                <c:pt idx="6">
                  <c:v>52</c:v>
                </c:pt>
                <c:pt idx="7">
                  <c:v>55</c:v>
                </c:pt>
                <c:pt idx="8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92170768"/>
        <c:axId val="292170376"/>
      </c:barChart>
      <c:lineChart>
        <c:grouping val="stacked"/>
        <c:varyColors val="0"/>
        <c:ser>
          <c:idx val="2"/>
          <c:order val="2"/>
          <c:tx>
            <c:strRef>
              <c:f>Hoja1!$K$1146</c:f>
              <c:strCache>
                <c:ptCount val="1"/>
                <c:pt idx="0">
                  <c:v>China fob  (incl RMB100pt export tax all 2015)</c:v>
                </c:pt>
              </c:strCache>
            </c:strRef>
          </c:tx>
          <c:spPr>
            <a:ln w="19050">
              <a:solidFill>
                <a:srgbClr val="C00000"/>
              </a:solidFill>
              <a:prstDash val="sysDash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4"/>
            <c:bubble3D val="0"/>
            <c:spPr>
              <a:ln w="19050">
                <a:solidFill>
                  <a:srgbClr val="C00000">
                    <a:alpha val="0"/>
                  </a:srgbClr>
                </a:solidFill>
                <a:prstDash val="sysDash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bubble3D val="0"/>
            <c:spPr>
              <a:ln w="19050">
                <a:solidFill>
                  <a:srgbClr val="C00000">
                    <a:alpha val="0"/>
                  </a:srgbClr>
                </a:solidFill>
                <a:prstDash val="sysDash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Hoja1!$K$1147:$K$1152</c:f>
              <c:numCache>
                <c:formatCode>0</c:formatCode>
                <c:ptCount val="6"/>
                <c:pt idx="0">
                  <c:v>470</c:v>
                </c:pt>
                <c:pt idx="1">
                  <c:v>470</c:v>
                </c:pt>
                <c:pt idx="2">
                  <c:v>470</c:v>
                </c:pt>
                <c:pt idx="3">
                  <c:v>470</c:v>
                </c:pt>
                <c:pt idx="4">
                  <c:v>470</c:v>
                </c:pt>
                <c:pt idx="5">
                  <c:v>470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170768"/>
        <c:axId val="292170376"/>
      </c:lineChart>
      <c:lineChart>
        <c:grouping val="standard"/>
        <c:varyColors val="0"/>
        <c:ser>
          <c:idx val="3"/>
          <c:order val="3"/>
          <c:tx>
            <c:strRef>
              <c:f>Hoja1!$L$1146</c:f>
              <c:strCache>
                <c:ptCount val="1"/>
                <c:pt idx="0">
                  <c:v>DAP $485 pt cfr India (spot April 2015)</c:v>
                </c:pt>
              </c:strCache>
            </c:strRef>
          </c:tx>
          <c:spPr>
            <a:ln w="22225">
              <a:solidFill>
                <a:srgbClr val="C00000"/>
              </a:solidFill>
              <a:prstDash val="solid"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5"/>
            <c:bubble3D val="0"/>
            <c:spPr>
              <a:ln w="22225">
                <a:solidFill>
                  <a:srgbClr val="C00000">
                    <a:alpha val="0"/>
                  </a:srgbClr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bubble3D val="0"/>
            <c:spPr>
              <a:ln w="22225">
                <a:solidFill>
                  <a:srgbClr val="C00000">
                    <a:alpha val="0"/>
                  </a:srgbClr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Hoja1!$L$1147:$L$1153</c:f>
              <c:numCache>
                <c:formatCode>0</c:formatCode>
                <c:ptCount val="7"/>
                <c:pt idx="0">
                  <c:v>485</c:v>
                </c:pt>
                <c:pt idx="1">
                  <c:v>485</c:v>
                </c:pt>
                <c:pt idx="2">
                  <c:v>485</c:v>
                </c:pt>
                <c:pt idx="3">
                  <c:v>485</c:v>
                </c:pt>
                <c:pt idx="4">
                  <c:v>485</c:v>
                </c:pt>
                <c:pt idx="5">
                  <c:v>485</c:v>
                </c:pt>
              </c:numCache>
            </c:numRef>
          </c:val>
          <c:smooth val="1"/>
        </c:ser>
        <c:ser>
          <c:idx val="6"/>
          <c:order val="6"/>
          <c:tx>
            <c:strRef>
              <c:f>Hoja1!$O$1146</c:f>
              <c:strCache>
                <c:ptCount val="1"/>
                <c:pt idx="0">
                  <c:v>China fot ex works to local market</c:v>
                </c:pt>
              </c:strCache>
            </c:strRef>
          </c:tx>
          <c:spPr>
            <a:ln w="19050">
              <a:solidFill>
                <a:sysClr val="windowText" lastClr="000000"/>
              </a:solidFill>
              <a:prstDash val="sysDash"/>
            </a:ln>
          </c:spPr>
          <c:marker>
            <c:symbol val="none"/>
          </c:marker>
          <c:dPt>
            <c:idx val="3"/>
            <c:bubble3D val="0"/>
            <c:spPr>
              <a:ln w="19050">
                <a:solidFill>
                  <a:srgbClr val="C00000">
                    <a:alpha val="0"/>
                  </a:srgbClr>
                </a:solidFill>
                <a:prstDash val="sysDash"/>
              </a:ln>
            </c:spPr>
          </c:dPt>
          <c:dPt>
            <c:idx val="4"/>
            <c:bubble3D val="0"/>
            <c:spPr>
              <a:ln w="19050">
                <a:solidFill>
                  <a:srgbClr val="C00000">
                    <a:alpha val="0"/>
                  </a:srgbClr>
                </a:solidFill>
                <a:prstDash val="sysDash"/>
              </a:ln>
            </c:spPr>
          </c:dPt>
          <c:cat>
            <c:strRef>
              <c:f>Hoja1!$E$1147:$E$1155</c:f>
              <c:strCache>
                <c:ptCount val="9"/>
                <c:pt idx="0">
                  <c:v>Saudi Arabia</c:v>
                </c:pt>
                <c:pt idx="1">
                  <c:v>Russia</c:v>
                </c:pt>
                <c:pt idx="2">
                  <c:v>China</c:v>
                </c:pt>
                <c:pt idx="3">
                  <c:v>Morocco</c:v>
                </c:pt>
                <c:pt idx="4">
                  <c:v>USA, Florida</c:v>
                </c:pt>
                <c:pt idx="5">
                  <c:v>China</c:v>
                </c:pt>
                <c:pt idx="6">
                  <c:v>US Gulf</c:v>
                </c:pt>
                <c:pt idx="7">
                  <c:v>India (rock)</c:v>
                </c:pt>
                <c:pt idx="8">
                  <c:v>India (acid)</c:v>
                </c:pt>
              </c:strCache>
            </c:strRef>
          </c:cat>
          <c:val>
            <c:numRef>
              <c:f>Hoja1!$O$1147:$O$1151</c:f>
              <c:numCache>
                <c:formatCode>0</c:formatCode>
                <c:ptCount val="5"/>
                <c:pt idx="0">
                  <c:v>440</c:v>
                </c:pt>
                <c:pt idx="1">
                  <c:v>440</c:v>
                </c:pt>
                <c:pt idx="2">
                  <c:v>440</c:v>
                </c:pt>
                <c:pt idx="3">
                  <c:v>440</c:v>
                </c:pt>
                <c:pt idx="4">
                  <c:v>440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2164496"/>
        <c:axId val="292171160"/>
      </c:lineChart>
      <c:catAx>
        <c:axId val="292170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CA" sz="1200"/>
            </a:pPr>
            <a:endParaRPr lang="en-US"/>
          </a:p>
        </c:txPr>
        <c:crossAx val="292170376"/>
        <c:crosses val="autoZero"/>
        <c:auto val="1"/>
        <c:lblAlgn val="ctr"/>
        <c:lblOffset val="100"/>
        <c:noMultiLvlLbl val="0"/>
      </c:catAx>
      <c:valAx>
        <c:axId val="292170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s-ES" sz="1200"/>
                  <a:t>Cost per tonne of DAP ($)</a:t>
                </a:r>
              </a:p>
            </c:rich>
          </c:tx>
          <c:layout>
            <c:manualLayout>
              <c:xMode val="edge"/>
              <c:yMode val="edge"/>
              <c:x val="7.9729435801410616E-3"/>
              <c:y val="0.3640729077207869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2170768"/>
        <c:crosses val="autoZero"/>
        <c:crossBetween val="between"/>
      </c:valAx>
      <c:valAx>
        <c:axId val="292171160"/>
        <c:scaling>
          <c:orientation val="minMax"/>
          <c:max val="98"/>
          <c:min val="80"/>
        </c:scaling>
        <c:delete val="1"/>
        <c:axPos val="r"/>
        <c:numFmt formatCode="0" sourceLinked="1"/>
        <c:majorTickMark val="out"/>
        <c:minorTickMark val="none"/>
        <c:tickLblPos val="none"/>
        <c:crossAx val="292164496"/>
        <c:crosses val="max"/>
        <c:crossBetween val="between"/>
      </c:valAx>
      <c:catAx>
        <c:axId val="29216449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9217116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77001324205922961"/>
          <c:y val="0.1006314234224522"/>
          <c:w val="0.21924665695412238"/>
          <c:h val="0.75035773309925502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zero"/>
    <c:showDLblsOverMax val="0"/>
  </c:chart>
  <c:externalData r:id="rId2">
    <c:autoUpdate val="0"/>
  </c:externalData>
  <c:userShapes r:id="rId3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zh-CN" altLang="en-US" sz="1800" dirty="0" smtClean="0"/>
              <a:t>坦帕港</a:t>
            </a:r>
            <a:r>
              <a:rPr lang="en-US" altLang="zh-CN" sz="1800" dirty="0" smtClean="0"/>
              <a:t>DAP</a:t>
            </a:r>
            <a:r>
              <a:rPr lang="zh-CN" altLang="en-US" sz="1800" dirty="0" smtClean="0"/>
              <a:t>价格走势</a:t>
            </a:r>
            <a:endParaRPr lang="es-ES" sz="1800" dirty="0" smtClean="0"/>
          </a:p>
          <a:p>
            <a:pPr>
              <a:defRPr sz="1000"/>
            </a:pPr>
            <a:r>
              <a:rPr lang="zh-CN" altLang="en-US" sz="1600" b="0" i="1" u="none" strike="noStrike" baseline="0" dirty="0" smtClean="0"/>
              <a:t>过去两年的最大波段</a:t>
            </a:r>
            <a:r>
              <a:rPr lang="en-US" altLang="zh-CN" sz="1600" b="0" i="1" u="none" strike="noStrike" baseline="0" dirty="0" smtClean="0"/>
              <a:t>175</a:t>
            </a:r>
            <a:r>
              <a:rPr lang="zh-CN" altLang="en-US" sz="1600" b="0" i="1" u="none" strike="noStrike" baseline="0" dirty="0" smtClean="0"/>
              <a:t>美元</a:t>
            </a:r>
            <a:r>
              <a:rPr lang="en-US" altLang="zh-CN" sz="1600" b="0" i="1" u="none" strike="noStrike" baseline="0" dirty="0" smtClean="0"/>
              <a:t>/</a:t>
            </a:r>
            <a:r>
              <a:rPr lang="zh-CN" altLang="en-US" sz="1600" b="0" i="1" u="none" strike="noStrike" baseline="0" dirty="0" smtClean="0"/>
              <a:t>吨</a:t>
            </a:r>
            <a:r>
              <a:rPr lang="en-US" altLang="zh-CN" sz="1600" b="0" i="1" u="none" strike="noStrike" baseline="0" dirty="0" smtClean="0"/>
              <a:t> </a:t>
            </a:r>
            <a:r>
              <a:rPr lang="zh-CN" altLang="en-US" sz="1600" b="0" i="1" u="none" strike="noStrike" baseline="0" dirty="0" smtClean="0"/>
              <a:t>过去五年的最大波段</a:t>
            </a:r>
            <a:r>
              <a:rPr lang="en-US" altLang="zh-CN" sz="1600" b="0" i="1" u="none" strike="noStrike" baseline="0" dirty="0" smtClean="0"/>
              <a:t>400</a:t>
            </a:r>
            <a:r>
              <a:rPr lang="zh-CN" altLang="en-US" sz="1600" b="0" i="1" u="none" strike="noStrike" baseline="0" dirty="0" smtClean="0"/>
              <a:t>美元</a:t>
            </a:r>
            <a:r>
              <a:rPr lang="en-US" altLang="zh-CN" sz="1600" b="0" i="1" u="none" strike="noStrike" baseline="0" dirty="0" smtClean="0"/>
              <a:t>/</a:t>
            </a:r>
            <a:r>
              <a:rPr lang="zh-CN" altLang="en-US" sz="1600" b="0" i="1" u="none" strike="noStrike" baseline="0" dirty="0" smtClean="0"/>
              <a:t>吨</a:t>
            </a:r>
            <a:endParaRPr lang="es-ES" sz="1600" b="0" baseline="0" dirty="0"/>
          </a:p>
        </c:rich>
      </c:tx>
      <c:layout>
        <c:manualLayout>
          <c:xMode val="edge"/>
          <c:yMode val="edge"/>
          <c:x val="0.18206154759306722"/>
          <c:y val="1.8130988267926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99748598618851"/>
          <c:y val="0.12298724567089599"/>
          <c:w val="0.85064930948190132"/>
          <c:h val="0.79278255592272273"/>
        </c:manualLayout>
      </c:layout>
      <c:stockChart>
        <c:ser>
          <c:idx val="0"/>
          <c:order val="0"/>
          <c:tx>
            <c:strRef>
              <c:f>TAMPA!$C$40</c:f>
              <c:strCache>
                <c:ptCount val="1"/>
                <c:pt idx="0">
                  <c:v>Open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TAMPA!$C$85:$C$176</c:f>
              <c:numCache>
                <c:formatCode>#,##0</c:formatCode>
                <c:ptCount val="92"/>
                <c:pt idx="0">
                  <c:v>1145</c:v>
                </c:pt>
                <c:pt idx="1">
                  <c:v>990</c:v>
                </c:pt>
                <c:pt idx="2">
                  <c:v>550</c:v>
                </c:pt>
                <c:pt idx="3">
                  <c:v>500</c:v>
                </c:pt>
                <c:pt idx="4">
                  <c:v>357.5</c:v>
                </c:pt>
                <c:pt idx="5">
                  <c:v>362.5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272.5</c:v>
                </c:pt>
                <c:pt idx="10">
                  <c:v>287</c:v>
                </c:pt>
                <c:pt idx="11">
                  <c:v>307.5</c:v>
                </c:pt>
                <c:pt idx="12">
                  <c:v>321</c:v>
                </c:pt>
                <c:pt idx="13">
                  <c:v>309</c:v>
                </c:pt>
                <c:pt idx="14">
                  <c:v>290</c:v>
                </c:pt>
                <c:pt idx="15">
                  <c:v>305</c:v>
                </c:pt>
                <c:pt idx="16">
                  <c:v>389</c:v>
                </c:pt>
                <c:pt idx="17">
                  <c:v>470</c:v>
                </c:pt>
                <c:pt idx="18">
                  <c:v>505</c:v>
                </c:pt>
                <c:pt idx="19">
                  <c:v>455</c:v>
                </c:pt>
                <c:pt idx="20">
                  <c:v>465</c:v>
                </c:pt>
                <c:pt idx="21">
                  <c:v>450</c:v>
                </c:pt>
                <c:pt idx="22">
                  <c:v>447</c:v>
                </c:pt>
                <c:pt idx="23">
                  <c:v>480</c:v>
                </c:pt>
                <c:pt idx="24">
                  <c:v>517</c:v>
                </c:pt>
                <c:pt idx="25">
                  <c:v>570</c:v>
                </c:pt>
                <c:pt idx="26">
                  <c:v>585</c:v>
                </c:pt>
                <c:pt idx="27">
                  <c:v>597</c:v>
                </c:pt>
                <c:pt idx="28">
                  <c:v>592</c:v>
                </c:pt>
                <c:pt idx="29">
                  <c:v>595</c:v>
                </c:pt>
                <c:pt idx="30">
                  <c:v>615</c:v>
                </c:pt>
                <c:pt idx="31">
                  <c:v>620</c:v>
                </c:pt>
                <c:pt idx="32">
                  <c:v>610</c:v>
                </c:pt>
                <c:pt idx="33">
                  <c:v>607</c:v>
                </c:pt>
                <c:pt idx="34">
                  <c:v>646</c:v>
                </c:pt>
                <c:pt idx="35">
                  <c:v>655</c:v>
                </c:pt>
                <c:pt idx="36">
                  <c:v>650</c:v>
                </c:pt>
                <c:pt idx="37">
                  <c:v>635</c:v>
                </c:pt>
                <c:pt idx="38">
                  <c:v>623</c:v>
                </c:pt>
                <c:pt idx="39">
                  <c:v>605</c:v>
                </c:pt>
                <c:pt idx="40">
                  <c:v>540</c:v>
                </c:pt>
                <c:pt idx="41">
                  <c:v>530</c:v>
                </c:pt>
                <c:pt idx="42">
                  <c:v>511</c:v>
                </c:pt>
                <c:pt idx="43">
                  <c:v>500</c:v>
                </c:pt>
                <c:pt idx="44">
                  <c:v>540</c:v>
                </c:pt>
                <c:pt idx="45">
                  <c:v>563</c:v>
                </c:pt>
                <c:pt idx="46">
                  <c:v>560</c:v>
                </c:pt>
                <c:pt idx="47">
                  <c:v>560</c:v>
                </c:pt>
                <c:pt idx="48">
                  <c:v>560</c:v>
                </c:pt>
                <c:pt idx="49">
                  <c:v>555</c:v>
                </c:pt>
                <c:pt idx="50">
                  <c:v>542</c:v>
                </c:pt>
                <c:pt idx="51">
                  <c:v>505</c:v>
                </c:pt>
                <c:pt idx="52">
                  <c:v>495</c:v>
                </c:pt>
                <c:pt idx="53">
                  <c:v>468</c:v>
                </c:pt>
                <c:pt idx="54">
                  <c:v>486</c:v>
                </c:pt>
                <c:pt idx="55">
                  <c:v>511</c:v>
                </c:pt>
                <c:pt idx="56">
                  <c:v>495</c:v>
                </c:pt>
                <c:pt idx="57">
                  <c:v>478</c:v>
                </c:pt>
                <c:pt idx="58">
                  <c:v>465</c:v>
                </c:pt>
                <c:pt idx="59">
                  <c:v>454</c:v>
                </c:pt>
                <c:pt idx="60">
                  <c:v>405</c:v>
                </c:pt>
                <c:pt idx="61">
                  <c:v>400</c:v>
                </c:pt>
                <c:pt idx="62">
                  <c:v>355</c:v>
                </c:pt>
                <c:pt idx="63">
                  <c:v>347</c:v>
                </c:pt>
                <c:pt idx="64">
                  <c:v>395</c:v>
                </c:pt>
                <c:pt idx="65">
                  <c:v>470</c:v>
                </c:pt>
                <c:pt idx="66">
                  <c:v>495</c:v>
                </c:pt>
                <c:pt idx="67">
                  <c:v>465</c:v>
                </c:pt>
                <c:pt idx="68">
                  <c:v>455</c:v>
                </c:pt>
                <c:pt idx="69">
                  <c:v>445</c:v>
                </c:pt>
                <c:pt idx="70">
                  <c:v>490</c:v>
                </c:pt>
                <c:pt idx="71">
                  <c:v>510</c:v>
                </c:pt>
                <c:pt idx="72">
                  <c:v>495</c:v>
                </c:pt>
                <c:pt idx="73">
                  <c:v>465</c:v>
                </c:pt>
                <c:pt idx="74">
                  <c:v>461</c:v>
                </c:pt>
                <c:pt idx="75">
                  <c:v>450</c:v>
                </c:pt>
                <c:pt idx="76">
                  <c:v>475</c:v>
                </c:pt>
                <c:pt idx="77">
                  <c:v>483</c:v>
                </c:pt>
                <c:pt idx="78">
                  <c:v>483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TAMPA!$D$40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TAMPA!$D$85:$D$176</c:f>
              <c:numCache>
                <c:formatCode>#,##0</c:formatCode>
                <c:ptCount val="92"/>
                <c:pt idx="0">
                  <c:v>1145</c:v>
                </c:pt>
                <c:pt idx="1">
                  <c:v>1012.5</c:v>
                </c:pt>
                <c:pt idx="2">
                  <c:v>590</c:v>
                </c:pt>
                <c:pt idx="3">
                  <c:v>505</c:v>
                </c:pt>
                <c:pt idx="4">
                  <c:v>370</c:v>
                </c:pt>
                <c:pt idx="5">
                  <c:v>374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286</c:v>
                </c:pt>
                <c:pt idx="10">
                  <c:v>305</c:v>
                </c:pt>
                <c:pt idx="11">
                  <c:v>322</c:v>
                </c:pt>
                <c:pt idx="12">
                  <c:v>321</c:v>
                </c:pt>
                <c:pt idx="13">
                  <c:v>310</c:v>
                </c:pt>
                <c:pt idx="14">
                  <c:v>320</c:v>
                </c:pt>
                <c:pt idx="15">
                  <c:v>385</c:v>
                </c:pt>
                <c:pt idx="16">
                  <c:v>475</c:v>
                </c:pt>
                <c:pt idx="17">
                  <c:v>512</c:v>
                </c:pt>
                <c:pt idx="18">
                  <c:v>510</c:v>
                </c:pt>
                <c:pt idx="19">
                  <c:v>470</c:v>
                </c:pt>
                <c:pt idx="20">
                  <c:v>467</c:v>
                </c:pt>
                <c:pt idx="21">
                  <c:v>450</c:v>
                </c:pt>
                <c:pt idx="22">
                  <c:v>475</c:v>
                </c:pt>
                <c:pt idx="23">
                  <c:v>515</c:v>
                </c:pt>
                <c:pt idx="24">
                  <c:v>575</c:v>
                </c:pt>
                <c:pt idx="25">
                  <c:v>595</c:v>
                </c:pt>
                <c:pt idx="26">
                  <c:v>601</c:v>
                </c:pt>
                <c:pt idx="27">
                  <c:v>600</c:v>
                </c:pt>
                <c:pt idx="28">
                  <c:v>600</c:v>
                </c:pt>
                <c:pt idx="29">
                  <c:v>615</c:v>
                </c:pt>
                <c:pt idx="30">
                  <c:v>625</c:v>
                </c:pt>
                <c:pt idx="31">
                  <c:v>627</c:v>
                </c:pt>
                <c:pt idx="32">
                  <c:v>618</c:v>
                </c:pt>
                <c:pt idx="33">
                  <c:v>646</c:v>
                </c:pt>
                <c:pt idx="34">
                  <c:v>660</c:v>
                </c:pt>
                <c:pt idx="35">
                  <c:v>660</c:v>
                </c:pt>
                <c:pt idx="36">
                  <c:v>650</c:v>
                </c:pt>
                <c:pt idx="37">
                  <c:v>637</c:v>
                </c:pt>
                <c:pt idx="38">
                  <c:v>600</c:v>
                </c:pt>
                <c:pt idx="39">
                  <c:v>607</c:v>
                </c:pt>
                <c:pt idx="40">
                  <c:v>545</c:v>
                </c:pt>
                <c:pt idx="41">
                  <c:v>535</c:v>
                </c:pt>
                <c:pt idx="42">
                  <c:v>495</c:v>
                </c:pt>
                <c:pt idx="43">
                  <c:v>494</c:v>
                </c:pt>
                <c:pt idx="44">
                  <c:v>550</c:v>
                </c:pt>
                <c:pt idx="45">
                  <c:v>560</c:v>
                </c:pt>
                <c:pt idx="46">
                  <c:v>570</c:v>
                </c:pt>
                <c:pt idx="47">
                  <c:v>570</c:v>
                </c:pt>
                <c:pt idx="48">
                  <c:v>570</c:v>
                </c:pt>
                <c:pt idx="49">
                  <c:v>560</c:v>
                </c:pt>
                <c:pt idx="50">
                  <c:v>543</c:v>
                </c:pt>
                <c:pt idx="51">
                  <c:v>495</c:v>
                </c:pt>
                <c:pt idx="52">
                  <c:v>496</c:v>
                </c:pt>
                <c:pt idx="53">
                  <c:v>486</c:v>
                </c:pt>
                <c:pt idx="54">
                  <c:v>510</c:v>
                </c:pt>
                <c:pt idx="55">
                  <c:v>515</c:v>
                </c:pt>
                <c:pt idx="56">
                  <c:v>500</c:v>
                </c:pt>
                <c:pt idx="57">
                  <c:v>482</c:v>
                </c:pt>
                <c:pt idx="58">
                  <c:v>460</c:v>
                </c:pt>
                <c:pt idx="59">
                  <c:v>455</c:v>
                </c:pt>
                <c:pt idx="60">
                  <c:v>407</c:v>
                </c:pt>
                <c:pt idx="61">
                  <c:v>402</c:v>
                </c:pt>
                <c:pt idx="62">
                  <c:v>360</c:v>
                </c:pt>
                <c:pt idx="63">
                  <c:v>345</c:v>
                </c:pt>
                <c:pt idx="64">
                  <c:v>445</c:v>
                </c:pt>
                <c:pt idx="65">
                  <c:v>500</c:v>
                </c:pt>
                <c:pt idx="66">
                  <c:v>500</c:v>
                </c:pt>
                <c:pt idx="67">
                  <c:v>475</c:v>
                </c:pt>
                <c:pt idx="68">
                  <c:v>455</c:v>
                </c:pt>
                <c:pt idx="69">
                  <c:v>480</c:v>
                </c:pt>
                <c:pt idx="70">
                  <c:v>511</c:v>
                </c:pt>
                <c:pt idx="71">
                  <c:v>511</c:v>
                </c:pt>
                <c:pt idx="72">
                  <c:v>500</c:v>
                </c:pt>
                <c:pt idx="73">
                  <c:v>470</c:v>
                </c:pt>
                <c:pt idx="74">
                  <c:v>462</c:v>
                </c:pt>
                <c:pt idx="75">
                  <c:v>472</c:v>
                </c:pt>
                <c:pt idx="76">
                  <c:v>487</c:v>
                </c:pt>
                <c:pt idx="77">
                  <c:v>487</c:v>
                </c:pt>
                <c:pt idx="78">
                  <c:v>485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TAMPA!$E$40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TAMPA!$E$85:$E$176</c:f>
              <c:numCache>
                <c:formatCode>#,##0</c:formatCode>
                <c:ptCount val="92"/>
                <c:pt idx="0">
                  <c:v>1050</c:v>
                </c:pt>
                <c:pt idx="1">
                  <c:v>550</c:v>
                </c:pt>
                <c:pt idx="2">
                  <c:v>520</c:v>
                </c:pt>
                <c:pt idx="3">
                  <c:v>375</c:v>
                </c:pt>
                <c:pt idx="4">
                  <c:v>330</c:v>
                </c:pt>
                <c:pt idx="5">
                  <c:v>360</c:v>
                </c:pt>
                <c:pt idx="6">
                  <c:v>335</c:v>
                </c:pt>
                <c:pt idx="7">
                  <c:v>312</c:v>
                </c:pt>
                <c:pt idx="8">
                  <c:v>270</c:v>
                </c:pt>
                <c:pt idx="9">
                  <c:v>270</c:v>
                </c:pt>
                <c:pt idx="10">
                  <c:v>285</c:v>
                </c:pt>
                <c:pt idx="11">
                  <c:v>305</c:v>
                </c:pt>
                <c:pt idx="12">
                  <c:v>310</c:v>
                </c:pt>
                <c:pt idx="13">
                  <c:v>297</c:v>
                </c:pt>
                <c:pt idx="14">
                  <c:v>280</c:v>
                </c:pt>
                <c:pt idx="15">
                  <c:v>300</c:v>
                </c:pt>
                <c:pt idx="16">
                  <c:v>388</c:v>
                </c:pt>
                <c:pt idx="17">
                  <c:v>465</c:v>
                </c:pt>
                <c:pt idx="18">
                  <c:v>450</c:v>
                </c:pt>
                <c:pt idx="19">
                  <c:v>455</c:v>
                </c:pt>
                <c:pt idx="20">
                  <c:v>447</c:v>
                </c:pt>
                <c:pt idx="21">
                  <c:v>442</c:v>
                </c:pt>
                <c:pt idx="22">
                  <c:v>450</c:v>
                </c:pt>
                <c:pt idx="23">
                  <c:v>477</c:v>
                </c:pt>
                <c:pt idx="24">
                  <c:v>515</c:v>
                </c:pt>
                <c:pt idx="25">
                  <c:v>569</c:v>
                </c:pt>
                <c:pt idx="26">
                  <c:v>582</c:v>
                </c:pt>
                <c:pt idx="27">
                  <c:v>585</c:v>
                </c:pt>
                <c:pt idx="28">
                  <c:v>590</c:v>
                </c:pt>
                <c:pt idx="29">
                  <c:v>595</c:v>
                </c:pt>
                <c:pt idx="30">
                  <c:v>615</c:v>
                </c:pt>
                <c:pt idx="31">
                  <c:v>610</c:v>
                </c:pt>
                <c:pt idx="32">
                  <c:v>602</c:v>
                </c:pt>
                <c:pt idx="33">
                  <c:v>607</c:v>
                </c:pt>
                <c:pt idx="34">
                  <c:v>646</c:v>
                </c:pt>
                <c:pt idx="35">
                  <c:v>650</c:v>
                </c:pt>
                <c:pt idx="36">
                  <c:v>630</c:v>
                </c:pt>
                <c:pt idx="37">
                  <c:v>620</c:v>
                </c:pt>
                <c:pt idx="38">
                  <c:v>630</c:v>
                </c:pt>
                <c:pt idx="39">
                  <c:v>550</c:v>
                </c:pt>
                <c:pt idx="40">
                  <c:v>520</c:v>
                </c:pt>
                <c:pt idx="41">
                  <c:v>520</c:v>
                </c:pt>
                <c:pt idx="42">
                  <c:v>517</c:v>
                </c:pt>
                <c:pt idx="43">
                  <c:v>550</c:v>
                </c:pt>
                <c:pt idx="44">
                  <c:v>580</c:v>
                </c:pt>
                <c:pt idx="45">
                  <c:v>580</c:v>
                </c:pt>
                <c:pt idx="46">
                  <c:v>555</c:v>
                </c:pt>
                <c:pt idx="47">
                  <c:v>548</c:v>
                </c:pt>
                <c:pt idx="48">
                  <c:v>559</c:v>
                </c:pt>
                <c:pt idx="49">
                  <c:v>538</c:v>
                </c:pt>
                <c:pt idx="50">
                  <c:v>500</c:v>
                </c:pt>
                <c:pt idx="51">
                  <c:v>495</c:v>
                </c:pt>
                <c:pt idx="52">
                  <c:v>460</c:v>
                </c:pt>
                <c:pt idx="53">
                  <c:v>460</c:v>
                </c:pt>
                <c:pt idx="54">
                  <c:v>484</c:v>
                </c:pt>
                <c:pt idx="55">
                  <c:v>505</c:v>
                </c:pt>
                <c:pt idx="56">
                  <c:v>470</c:v>
                </c:pt>
                <c:pt idx="57">
                  <c:v>465</c:v>
                </c:pt>
                <c:pt idx="58">
                  <c:v>450</c:v>
                </c:pt>
                <c:pt idx="59">
                  <c:v>407</c:v>
                </c:pt>
                <c:pt idx="60">
                  <c:v>400</c:v>
                </c:pt>
                <c:pt idx="61">
                  <c:v>358</c:v>
                </c:pt>
                <c:pt idx="62">
                  <c:v>335</c:v>
                </c:pt>
                <c:pt idx="63">
                  <c:v>380</c:v>
                </c:pt>
                <c:pt idx="64">
                  <c:v>475</c:v>
                </c:pt>
                <c:pt idx="65">
                  <c:v>470</c:v>
                </c:pt>
                <c:pt idx="66">
                  <c:v>495</c:v>
                </c:pt>
                <c:pt idx="67">
                  <c:v>450</c:v>
                </c:pt>
                <c:pt idx="68">
                  <c:v>440</c:v>
                </c:pt>
                <c:pt idx="69">
                  <c:v>445</c:v>
                </c:pt>
                <c:pt idx="70">
                  <c:v>488</c:v>
                </c:pt>
                <c:pt idx="71">
                  <c:v>490</c:v>
                </c:pt>
                <c:pt idx="72">
                  <c:v>462</c:v>
                </c:pt>
                <c:pt idx="73">
                  <c:v>460</c:v>
                </c:pt>
                <c:pt idx="74">
                  <c:v>442</c:v>
                </c:pt>
                <c:pt idx="75">
                  <c:v>448</c:v>
                </c:pt>
                <c:pt idx="76">
                  <c:v>474</c:v>
                </c:pt>
                <c:pt idx="77">
                  <c:v>480</c:v>
                </c:pt>
                <c:pt idx="78">
                  <c:v>470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TAMPA!$F$40</c:f>
              <c:strCache>
                <c:ptCount val="1"/>
                <c:pt idx="0">
                  <c:v>Close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TAMPA!$F$85:$F$176</c:f>
              <c:numCache>
                <c:formatCode>#,##0</c:formatCode>
                <c:ptCount val="92"/>
                <c:pt idx="0">
                  <c:v>1050</c:v>
                </c:pt>
                <c:pt idx="1">
                  <c:v>575</c:v>
                </c:pt>
                <c:pt idx="2">
                  <c:v>520</c:v>
                </c:pt>
                <c:pt idx="3">
                  <c:v>395</c:v>
                </c:pt>
                <c:pt idx="4">
                  <c:v>370</c:v>
                </c:pt>
                <c:pt idx="5">
                  <c:v>368</c:v>
                </c:pt>
                <c:pt idx="6">
                  <c:v>345</c:v>
                </c:pt>
                <c:pt idx="7">
                  <c:v>339</c:v>
                </c:pt>
                <c:pt idx="8">
                  <c:v>290</c:v>
                </c:pt>
                <c:pt idx="9">
                  <c:v>280</c:v>
                </c:pt>
                <c:pt idx="10">
                  <c:v>300</c:v>
                </c:pt>
                <c:pt idx="11">
                  <c:v>322</c:v>
                </c:pt>
                <c:pt idx="12">
                  <c:v>310</c:v>
                </c:pt>
                <c:pt idx="13">
                  <c:v>298</c:v>
                </c:pt>
                <c:pt idx="14">
                  <c:v>315</c:v>
                </c:pt>
                <c:pt idx="15">
                  <c:v>380</c:v>
                </c:pt>
                <c:pt idx="16">
                  <c:v>470</c:v>
                </c:pt>
                <c:pt idx="17">
                  <c:v>500</c:v>
                </c:pt>
                <c:pt idx="18">
                  <c:v>460</c:v>
                </c:pt>
                <c:pt idx="19">
                  <c:v>468</c:v>
                </c:pt>
                <c:pt idx="20">
                  <c:v>447</c:v>
                </c:pt>
                <c:pt idx="21">
                  <c:v>453</c:v>
                </c:pt>
                <c:pt idx="22">
                  <c:v>473</c:v>
                </c:pt>
                <c:pt idx="23">
                  <c:v>512</c:v>
                </c:pt>
                <c:pt idx="24">
                  <c:v>570</c:v>
                </c:pt>
                <c:pt idx="25">
                  <c:v>593</c:v>
                </c:pt>
                <c:pt idx="26">
                  <c:v>600</c:v>
                </c:pt>
                <c:pt idx="27">
                  <c:v>600</c:v>
                </c:pt>
                <c:pt idx="28">
                  <c:v>600</c:v>
                </c:pt>
                <c:pt idx="29">
                  <c:v>614</c:v>
                </c:pt>
                <c:pt idx="30">
                  <c:v>618</c:v>
                </c:pt>
                <c:pt idx="31">
                  <c:v>612</c:v>
                </c:pt>
                <c:pt idx="32">
                  <c:v>612</c:v>
                </c:pt>
                <c:pt idx="33">
                  <c:v>645</c:v>
                </c:pt>
                <c:pt idx="34">
                  <c:v>655</c:v>
                </c:pt>
                <c:pt idx="35">
                  <c:v>655</c:v>
                </c:pt>
                <c:pt idx="36">
                  <c:v>637</c:v>
                </c:pt>
                <c:pt idx="37">
                  <c:v>625</c:v>
                </c:pt>
                <c:pt idx="38">
                  <c:v>600</c:v>
                </c:pt>
                <c:pt idx="39">
                  <c:v>550</c:v>
                </c:pt>
                <c:pt idx="40">
                  <c:v>522</c:v>
                </c:pt>
                <c:pt idx="41">
                  <c:v>510</c:v>
                </c:pt>
                <c:pt idx="42">
                  <c:v>500</c:v>
                </c:pt>
                <c:pt idx="43">
                  <c:v>545</c:v>
                </c:pt>
                <c:pt idx="44">
                  <c:v>575</c:v>
                </c:pt>
                <c:pt idx="45">
                  <c:v>565</c:v>
                </c:pt>
                <c:pt idx="46">
                  <c:v>560</c:v>
                </c:pt>
                <c:pt idx="47">
                  <c:v>560</c:v>
                </c:pt>
                <c:pt idx="48">
                  <c:v>568</c:v>
                </c:pt>
                <c:pt idx="49">
                  <c:v>540</c:v>
                </c:pt>
                <c:pt idx="50">
                  <c:v>500</c:v>
                </c:pt>
                <c:pt idx="51">
                  <c:v>490</c:v>
                </c:pt>
                <c:pt idx="52">
                  <c:v>465</c:v>
                </c:pt>
                <c:pt idx="53">
                  <c:v>485</c:v>
                </c:pt>
                <c:pt idx="54">
                  <c:v>508</c:v>
                </c:pt>
                <c:pt idx="55">
                  <c:v>507</c:v>
                </c:pt>
                <c:pt idx="56">
                  <c:v>475</c:v>
                </c:pt>
                <c:pt idx="57">
                  <c:v>466</c:v>
                </c:pt>
                <c:pt idx="58">
                  <c:v>450</c:v>
                </c:pt>
                <c:pt idx="59">
                  <c:v>410</c:v>
                </c:pt>
                <c:pt idx="60">
                  <c:v>402</c:v>
                </c:pt>
                <c:pt idx="61">
                  <c:v>360</c:v>
                </c:pt>
                <c:pt idx="62">
                  <c:v>337</c:v>
                </c:pt>
                <c:pt idx="63">
                  <c:v>378</c:v>
                </c:pt>
                <c:pt idx="64">
                  <c:v>470</c:v>
                </c:pt>
                <c:pt idx="65">
                  <c:v>500</c:v>
                </c:pt>
                <c:pt idx="66">
                  <c:v>500</c:v>
                </c:pt>
                <c:pt idx="67">
                  <c:v>452</c:v>
                </c:pt>
                <c:pt idx="68">
                  <c:v>450</c:v>
                </c:pt>
                <c:pt idx="69">
                  <c:v>477</c:v>
                </c:pt>
                <c:pt idx="70">
                  <c:v>510</c:v>
                </c:pt>
                <c:pt idx="71">
                  <c:v>492</c:v>
                </c:pt>
                <c:pt idx="72">
                  <c:v>465</c:v>
                </c:pt>
                <c:pt idx="73">
                  <c:v>462</c:v>
                </c:pt>
                <c:pt idx="74">
                  <c:v>446</c:v>
                </c:pt>
                <c:pt idx="75">
                  <c:v>470</c:v>
                </c:pt>
                <c:pt idx="76">
                  <c:v>485</c:v>
                </c:pt>
                <c:pt idx="77">
                  <c:v>485</c:v>
                </c:pt>
                <c:pt idx="78">
                  <c:v>472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upDownBars>
          <c:gapWidth val="150"/>
          <c:upBars>
            <c:spPr>
              <a:solidFill>
                <a:srgbClr val="309830"/>
              </a:solidFill>
            </c:spPr>
          </c:upBars>
          <c:downBars>
            <c:spPr>
              <a:solidFill>
                <a:srgbClr val="FF0000"/>
              </a:solidFill>
            </c:spPr>
          </c:downBars>
        </c:upDownBars>
        <c:axId val="292166456"/>
        <c:axId val="292166848"/>
      </c:stockChart>
      <c:catAx>
        <c:axId val="2921664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2700000"/>
          <a:lstStyle/>
          <a:p>
            <a:pPr>
              <a:defRPr sz="1200"/>
            </a:pPr>
            <a:endParaRPr lang="en-US"/>
          </a:p>
        </c:txPr>
        <c:crossAx val="292166848"/>
        <c:crosses val="autoZero"/>
        <c:auto val="1"/>
        <c:lblAlgn val="ctr"/>
        <c:lblOffset val="100"/>
        <c:tickLblSkip val="4"/>
        <c:tickMarkSkip val="3"/>
        <c:noMultiLvlLbl val="0"/>
      </c:catAx>
      <c:valAx>
        <c:axId val="292166848"/>
        <c:scaling>
          <c:orientation val="minMax"/>
          <c:max val="675"/>
          <c:min val="22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s-ES" sz="1400" b="1"/>
                  <a:t>$ pt fob Tampa</a:t>
                </a:r>
              </a:p>
            </c:rich>
          </c:tx>
          <c:layout>
            <c:manualLayout>
              <c:xMode val="edge"/>
              <c:yMode val="edge"/>
              <c:x val="1.3386880856760899E-2"/>
              <c:y val="0.3917729531270993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2166456"/>
        <c:crosses val="autoZero"/>
        <c:crossBetween val="between"/>
        <c:majorUnit val="50"/>
        <c:minorUnit val="1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zh-CN" altLang="en-US" sz="1800" dirty="0" smtClean="0"/>
              <a:t>坦帕港</a:t>
            </a:r>
            <a:r>
              <a:rPr lang="en-US" altLang="zh-CN" sz="1800" dirty="0" smtClean="0"/>
              <a:t>DAP</a:t>
            </a:r>
            <a:r>
              <a:rPr lang="zh-CN" altLang="en-US" sz="1800" dirty="0" smtClean="0"/>
              <a:t>价格走势</a:t>
            </a:r>
            <a:endParaRPr lang="es-ES" sz="1800" dirty="0" smtClean="0"/>
          </a:p>
          <a:p>
            <a:pPr>
              <a:defRPr sz="1000"/>
            </a:pPr>
            <a:r>
              <a:rPr lang="zh-CN" altLang="en-US" sz="1600" b="0" i="1" u="none" strike="noStrike" baseline="0" dirty="0" smtClean="0"/>
              <a:t>过去两年的最大波段</a:t>
            </a:r>
            <a:r>
              <a:rPr lang="en-US" altLang="zh-CN" sz="1600" b="0" i="1" u="none" strike="noStrike" baseline="0" dirty="0" smtClean="0"/>
              <a:t>175</a:t>
            </a:r>
            <a:r>
              <a:rPr lang="zh-CN" altLang="en-US" sz="1600" b="0" i="1" u="none" strike="noStrike" baseline="0" dirty="0" smtClean="0"/>
              <a:t>美元</a:t>
            </a:r>
            <a:r>
              <a:rPr lang="en-US" altLang="zh-CN" sz="1600" b="0" i="1" u="none" strike="noStrike" baseline="0" dirty="0" smtClean="0"/>
              <a:t>/</a:t>
            </a:r>
            <a:r>
              <a:rPr lang="zh-CN" altLang="en-US" sz="1600" b="0" i="1" u="none" strike="noStrike" baseline="0" dirty="0" smtClean="0"/>
              <a:t>吨</a:t>
            </a:r>
            <a:r>
              <a:rPr lang="en-US" altLang="zh-CN" sz="1600" b="0" i="1" u="none" strike="noStrike" baseline="0" dirty="0" smtClean="0"/>
              <a:t> </a:t>
            </a:r>
            <a:r>
              <a:rPr lang="zh-CN" altLang="en-US" sz="1600" b="0" i="1" u="none" strike="noStrike" baseline="0" dirty="0" smtClean="0"/>
              <a:t>过去五年的最大波段</a:t>
            </a:r>
            <a:r>
              <a:rPr lang="en-US" altLang="zh-CN" sz="1600" b="0" i="1" u="none" strike="noStrike" baseline="0" dirty="0" smtClean="0"/>
              <a:t>400</a:t>
            </a:r>
            <a:r>
              <a:rPr lang="zh-CN" altLang="en-US" sz="1600" b="0" i="1" u="none" strike="noStrike" baseline="0" dirty="0" smtClean="0"/>
              <a:t>美元</a:t>
            </a:r>
            <a:r>
              <a:rPr lang="en-US" altLang="zh-CN" sz="1600" b="0" i="1" u="none" strike="noStrike" baseline="0" dirty="0" smtClean="0"/>
              <a:t>/</a:t>
            </a:r>
            <a:r>
              <a:rPr lang="zh-CN" altLang="en-US" sz="1600" b="0" i="1" u="none" strike="noStrike" baseline="0" dirty="0" smtClean="0"/>
              <a:t>吨</a:t>
            </a:r>
            <a:endParaRPr lang="es-ES" sz="1600" b="0" baseline="0" dirty="0"/>
          </a:p>
        </c:rich>
      </c:tx>
      <c:layout>
        <c:manualLayout>
          <c:xMode val="edge"/>
          <c:yMode val="edge"/>
          <c:x val="0.18206154759306722"/>
          <c:y val="1.81309882679264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299748598618851"/>
          <c:y val="0.12298724567089599"/>
          <c:w val="0.78765936548920334"/>
          <c:h val="0.79278255592272273"/>
        </c:manualLayout>
      </c:layout>
      <c:stockChart>
        <c:ser>
          <c:idx val="0"/>
          <c:order val="0"/>
          <c:tx>
            <c:strRef>
              <c:f>TAMPA!$C$40</c:f>
              <c:strCache>
                <c:ptCount val="1"/>
                <c:pt idx="0">
                  <c:v>Open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TAMPA!$C$85:$C$176</c:f>
              <c:numCache>
                <c:formatCode>#,##0</c:formatCode>
                <c:ptCount val="92"/>
                <c:pt idx="0">
                  <c:v>1145</c:v>
                </c:pt>
                <c:pt idx="1">
                  <c:v>990</c:v>
                </c:pt>
                <c:pt idx="2">
                  <c:v>550</c:v>
                </c:pt>
                <c:pt idx="3">
                  <c:v>500</c:v>
                </c:pt>
                <c:pt idx="4">
                  <c:v>357.5</c:v>
                </c:pt>
                <c:pt idx="5">
                  <c:v>362.5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272.5</c:v>
                </c:pt>
                <c:pt idx="10">
                  <c:v>287</c:v>
                </c:pt>
                <c:pt idx="11">
                  <c:v>307.5</c:v>
                </c:pt>
                <c:pt idx="12">
                  <c:v>321</c:v>
                </c:pt>
                <c:pt idx="13">
                  <c:v>309</c:v>
                </c:pt>
                <c:pt idx="14">
                  <c:v>290</c:v>
                </c:pt>
                <c:pt idx="15">
                  <c:v>305</c:v>
                </c:pt>
                <c:pt idx="16">
                  <c:v>389</c:v>
                </c:pt>
                <c:pt idx="17">
                  <c:v>470</c:v>
                </c:pt>
                <c:pt idx="18">
                  <c:v>505</c:v>
                </c:pt>
                <c:pt idx="19">
                  <c:v>455</c:v>
                </c:pt>
                <c:pt idx="20">
                  <c:v>465</c:v>
                </c:pt>
                <c:pt idx="21">
                  <c:v>450</c:v>
                </c:pt>
                <c:pt idx="22">
                  <c:v>447</c:v>
                </c:pt>
                <c:pt idx="23">
                  <c:v>480</c:v>
                </c:pt>
                <c:pt idx="24">
                  <c:v>517</c:v>
                </c:pt>
                <c:pt idx="25">
                  <c:v>570</c:v>
                </c:pt>
                <c:pt idx="26">
                  <c:v>585</c:v>
                </c:pt>
                <c:pt idx="27">
                  <c:v>597</c:v>
                </c:pt>
                <c:pt idx="28">
                  <c:v>592</c:v>
                </c:pt>
                <c:pt idx="29">
                  <c:v>595</c:v>
                </c:pt>
                <c:pt idx="30">
                  <c:v>615</c:v>
                </c:pt>
                <c:pt idx="31">
                  <c:v>620</c:v>
                </c:pt>
                <c:pt idx="32">
                  <c:v>610</c:v>
                </c:pt>
                <c:pt idx="33">
                  <c:v>607</c:v>
                </c:pt>
                <c:pt idx="34">
                  <c:v>646</c:v>
                </c:pt>
                <c:pt idx="35">
                  <c:v>655</c:v>
                </c:pt>
                <c:pt idx="36">
                  <c:v>650</c:v>
                </c:pt>
                <c:pt idx="37">
                  <c:v>635</c:v>
                </c:pt>
                <c:pt idx="38">
                  <c:v>623</c:v>
                </c:pt>
                <c:pt idx="39">
                  <c:v>605</c:v>
                </c:pt>
                <c:pt idx="40">
                  <c:v>540</c:v>
                </c:pt>
                <c:pt idx="41">
                  <c:v>530</c:v>
                </c:pt>
                <c:pt idx="42">
                  <c:v>511</c:v>
                </c:pt>
                <c:pt idx="43">
                  <c:v>500</c:v>
                </c:pt>
                <c:pt idx="44">
                  <c:v>540</c:v>
                </c:pt>
                <c:pt idx="45">
                  <c:v>563</c:v>
                </c:pt>
                <c:pt idx="46">
                  <c:v>560</c:v>
                </c:pt>
                <c:pt idx="47">
                  <c:v>560</c:v>
                </c:pt>
                <c:pt idx="48">
                  <c:v>560</c:v>
                </c:pt>
                <c:pt idx="49">
                  <c:v>555</c:v>
                </c:pt>
                <c:pt idx="50">
                  <c:v>542</c:v>
                </c:pt>
                <c:pt idx="51">
                  <c:v>505</c:v>
                </c:pt>
                <c:pt idx="52">
                  <c:v>495</c:v>
                </c:pt>
                <c:pt idx="53">
                  <c:v>468</c:v>
                </c:pt>
                <c:pt idx="54">
                  <c:v>486</c:v>
                </c:pt>
                <c:pt idx="55">
                  <c:v>511</c:v>
                </c:pt>
                <c:pt idx="56">
                  <c:v>495</c:v>
                </c:pt>
                <c:pt idx="57">
                  <c:v>478</c:v>
                </c:pt>
                <c:pt idx="58">
                  <c:v>465</c:v>
                </c:pt>
                <c:pt idx="59">
                  <c:v>454</c:v>
                </c:pt>
                <c:pt idx="60">
                  <c:v>405</c:v>
                </c:pt>
                <c:pt idx="61">
                  <c:v>400</c:v>
                </c:pt>
                <c:pt idx="62">
                  <c:v>355</c:v>
                </c:pt>
                <c:pt idx="63">
                  <c:v>347</c:v>
                </c:pt>
                <c:pt idx="64">
                  <c:v>395</c:v>
                </c:pt>
                <c:pt idx="65">
                  <c:v>470</c:v>
                </c:pt>
                <c:pt idx="66">
                  <c:v>495</c:v>
                </c:pt>
                <c:pt idx="67">
                  <c:v>465</c:v>
                </c:pt>
                <c:pt idx="68">
                  <c:v>455</c:v>
                </c:pt>
                <c:pt idx="69">
                  <c:v>445</c:v>
                </c:pt>
                <c:pt idx="70">
                  <c:v>490</c:v>
                </c:pt>
                <c:pt idx="71">
                  <c:v>510</c:v>
                </c:pt>
                <c:pt idx="72">
                  <c:v>495</c:v>
                </c:pt>
                <c:pt idx="73">
                  <c:v>465</c:v>
                </c:pt>
                <c:pt idx="74">
                  <c:v>461</c:v>
                </c:pt>
                <c:pt idx="75">
                  <c:v>450</c:v>
                </c:pt>
                <c:pt idx="76">
                  <c:v>475</c:v>
                </c:pt>
                <c:pt idx="77">
                  <c:v>483</c:v>
                </c:pt>
                <c:pt idx="78">
                  <c:v>483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TAMPA!$D$40</c:f>
              <c:strCache>
                <c:ptCount val="1"/>
                <c:pt idx="0">
                  <c:v>High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TAMPA!$D$85:$D$176</c:f>
              <c:numCache>
                <c:formatCode>#,##0</c:formatCode>
                <c:ptCount val="92"/>
                <c:pt idx="0">
                  <c:v>1145</c:v>
                </c:pt>
                <c:pt idx="1">
                  <c:v>1012.5</c:v>
                </c:pt>
                <c:pt idx="2">
                  <c:v>590</c:v>
                </c:pt>
                <c:pt idx="3">
                  <c:v>505</c:v>
                </c:pt>
                <c:pt idx="4">
                  <c:v>370</c:v>
                </c:pt>
                <c:pt idx="5">
                  <c:v>374</c:v>
                </c:pt>
                <c:pt idx="6">
                  <c:v>372.5</c:v>
                </c:pt>
                <c:pt idx="7">
                  <c:v>342.5</c:v>
                </c:pt>
                <c:pt idx="8">
                  <c:v>307.5</c:v>
                </c:pt>
                <c:pt idx="9">
                  <c:v>286</c:v>
                </c:pt>
                <c:pt idx="10">
                  <c:v>305</c:v>
                </c:pt>
                <c:pt idx="11">
                  <c:v>322</c:v>
                </c:pt>
                <c:pt idx="12">
                  <c:v>321</c:v>
                </c:pt>
                <c:pt idx="13">
                  <c:v>310</c:v>
                </c:pt>
                <c:pt idx="14">
                  <c:v>320</c:v>
                </c:pt>
                <c:pt idx="15">
                  <c:v>385</c:v>
                </c:pt>
                <c:pt idx="16">
                  <c:v>475</c:v>
                </c:pt>
                <c:pt idx="17">
                  <c:v>512</c:v>
                </c:pt>
                <c:pt idx="18">
                  <c:v>510</c:v>
                </c:pt>
                <c:pt idx="19">
                  <c:v>470</c:v>
                </c:pt>
                <c:pt idx="20">
                  <c:v>467</c:v>
                </c:pt>
                <c:pt idx="21">
                  <c:v>450</c:v>
                </c:pt>
                <c:pt idx="22">
                  <c:v>475</c:v>
                </c:pt>
                <c:pt idx="23">
                  <c:v>515</c:v>
                </c:pt>
                <c:pt idx="24">
                  <c:v>575</c:v>
                </c:pt>
                <c:pt idx="25">
                  <c:v>595</c:v>
                </c:pt>
                <c:pt idx="26">
                  <c:v>601</c:v>
                </c:pt>
                <c:pt idx="27">
                  <c:v>600</c:v>
                </c:pt>
                <c:pt idx="28">
                  <c:v>600</c:v>
                </c:pt>
                <c:pt idx="29">
                  <c:v>615</c:v>
                </c:pt>
                <c:pt idx="30">
                  <c:v>625</c:v>
                </c:pt>
                <c:pt idx="31">
                  <c:v>627</c:v>
                </c:pt>
                <c:pt idx="32">
                  <c:v>618</c:v>
                </c:pt>
                <c:pt idx="33">
                  <c:v>646</c:v>
                </c:pt>
                <c:pt idx="34">
                  <c:v>660</c:v>
                </c:pt>
                <c:pt idx="35">
                  <c:v>660</c:v>
                </c:pt>
                <c:pt idx="36">
                  <c:v>650</c:v>
                </c:pt>
                <c:pt idx="37">
                  <c:v>637</c:v>
                </c:pt>
                <c:pt idx="38">
                  <c:v>600</c:v>
                </c:pt>
                <c:pt idx="39">
                  <c:v>607</c:v>
                </c:pt>
                <c:pt idx="40">
                  <c:v>545</c:v>
                </c:pt>
                <c:pt idx="41">
                  <c:v>535</c:v>
                </c:pt>
                <c:pt idx="42">
                  <c:v>495</c:v>
                </c:pt>
                <c:pt idx="43">
                  <c:v>494</c:v>
                </c:pt>
                <c:pt idx="44">
                  <c:v>550</c:v>
                </c:pt>
                <c:pt idx="45">
                  <c:v>560</c:v>
                </c:pt>
                <c:pt idx="46">
                  <c:v>570</c:v>
                </c:pt>
                <c:pt idx="47">
                  <c:v>570</c:v>
                </c:pt>
                <c:pt idx="48">
                  <c:v>570</c:v>
                </c:pt>
                <c:pt idx="49">
                  <c:v>560</c:v>
                </c:pt>
                <c:pt idx="50">
                  <c:v>543</c:v>
                </c:pt>
                <c:pt idx="51">
                  <c:v>495</c:v>
                </c:pt>
                <c:pt idx="52">
                  <c:v>496</c:v>
                </c:pt>
                <c:pt idx="53">
                  <c:v>486</c:v>
                </c:pt>
                <c:pt idx="54">
                  <c:v>510</c:v>
                </c:pt>
                <c:pt idx="55">
                  <c:v>515</c:v>
                </c:pt>
                <c:pt idx="56">
                  <c:v>500</c:v>
                </c:pt>
                <c:pt idx="57">
                  <c:v>482</c:v>
                </c:pt>
                <c:pt idx="58">
                  <c:v>460</c:v>
                </c:pt>
                <c:pt idx="59">
                  <c:v>455</c:v>
                </c:pt>
                <c:pt idx="60">
                  <c:v>407</c:v>
                </c:pt>
                <c:pt idx="61">
                  <c:v>402</c:v>
                </c:pt>
                <c:pt idx="62">
                  <c:v>360</c:v>
                </c:pt>
                <c:pt idx="63">
                  <c:v>345</c:v>
                </c:pt>
                <c:pt idx="64">
                  <c:v>445</c:v>
                </c:pt>
                <c:pt idx="65">
                  <c:v>500</c:v>
                </c:pt>
                <c:pt idx="66">
                  <c:v>500</c:v>
                </c:pt>
                <c:pt idx="67">
                  <c:v>475</c:v>
                </c:pt>
                <c:pt idx="68">
                  <c:v>455</c:v>
                </c:pt>
                <c:pt idx="69">
                  <c:v>480</c:v>
                </c:pt>
                <c:pt idx="70">
                  <c:v>511</c:v>
                </c:pt>
                <c:pt idx="71">
                  <c:v>511</c:v>
                </c:pt>
                <c:pt idx="72">
                  <c:v>500</c:v>
                </c:pt>
                <c:pt idx="73">
                  <c:v>470</c:v>
                </c:pt>
                <c:pt idx="74">
                  <c:v>462</c:v>
                </c:pt>
                <c:pt idx="75">
                  <c:v>472</c:v>
                </c:pt>
                <c:pt idx="76">
                  <c:v>487</c:v>
                </c:pt>
                <c:pt idx="77">
                  <c:v>487</c:v>
                </c:pt>
                <c:pt idx="78">
                  <c:v>485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TAMPA!$E$40</c:f>
              <c:strCache>
                <c:ptCount val="1"/>
                <c:pt idx="0">
                  <c:v>Low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TAMPA!$E$85:$E$176</c:f>
              <c:numCache>
                <c:formatCode>#,##0</c:formatCode>
                <c:ptCount val="92"/>
                <c:pt idx="0">
                  <c:v>1050</c:v>
                </c:pt>
                <c:pt idx="1">
                  <c:v>550</c:v>
                </c:pt>
                <c:pt idx="2">
                  <c:v>520</c:v>
                </c:pt>
                <c:pt idx="3">
                  <c:v>375</c:v>
                </c:pt>
                <c:pt idx="4">
                  <c:v>330</c:v>
                </c:pt>
                <c:pt idx="5">
                  <c:v>360</c:v>
                </c:pt>
                <c:pt idx="6">
                  <c:v>335</c:v>
                </c:pt>
                <c:pt idx="7">
                  <c:v>312</c:v>
                </c:pt>
                <c:pt idx="8">
                  <c:v>270</c:v>
                </c:pt>
                <c:pt idx="9">
                  <c:v>270</c:v>
                </c:pt>
                <c:pt idx="10">
                  <c:v>285</c:v>
                </c:pt>
                <c:pt idx="11">
                  <c:v>305</c:v>
                </c:pt>
                <c:pt idx="12">
                  <c:v>310</c:v>
                </c:pt>
                <c:pt idx="13">
                  <c:v>297</c:v>
                </c:pt>
                <c:pt idx="14">
                  <c:v>280</c:v>
                </c:pt>
                <c:pt idx="15">
                  <c:v>300</c:v>
                </c:pt>
                <c:pt idx="16">
                  <c:v>388</c:v>
                </c:pt>
                <c:pt idx="17">
                  <c:v>465</c:v>
                </c:pt>
                <c:pt idx="18">
                  <c:v>450</c:v>
                </c:pt>
                <c:pt idx="19">
                  <c:v>455</c:v>
                </c:pt>
                <c:pt idx="20">
                  <c:v>447</c:v>
                </c:pt>
                <c:pt idx="21">
                  <c:v>442</c:v>
                </c:pt>
                <c:pt idx="22">
                  <c:v>450</c:v>
                </c:pt>
                <c:pt idx="23">
                  <c:v>477</c:v>
                </c:pt>
                <c:pt idx="24">
                  <c:v>515</c:v>
                </c:pt>
                <c:pt idx="25">
                  <c:v>569</c:v>
                </c:pt>
                <c:pt idx="26">
                  <c:v>582</c:v>
                </c:pt>
                <c:pt idx="27">
                  <c:v>585</c:v>
                </c:pt>
                <c:pt idx="28">
                  <c:v>590</c:v>
                </c:pt>
                <c:pt idx="29">
                  <c:v>595</c:v>
                </c:pt>
                <c:pt idx="30">
                  <c:v>615</c:v>
                </c:pt>
                <c:pt idx="31">
                  <c:v>610</c:v>
                </c:pt>
                <c:pt idx="32">
                  <c:v>602</c:v>
                </c:pt>
                <c:pt idx="33">
                  <c:v>607</c:v>
                </c:pt>
                <c:pt idx="34">
                  <c:v>646</c:v>
                </c:pt>
                <c:pt idx="35">
                  <c:v>650</c:v>
                </c:pt>
                <c:pt idx="36">
                  <c:v>630</c:v>
                </c:pt>
                <c:pt idx="37">
                  <c:v>620</c:v>
                </c:pt>
                <c:pt idx="38">
                  <c:v>630</c:v>
                </c:pt>
                <c:pt idx="39">
                  <c:v>550</c:v>
                </c:pt>
                <c:pt idx="40">
                  <c:v>520</c:v>
                </c:pt>
                <c:pt idx="41">
                  <c:v>520</c:v>
                </c:pt>
                <c:pt idx="42">
                  <c:v>517</c:v>
                </c:pt>
                <c:pt idx="43">
                  <c:v>550</c:v>
                </c:pt>
                <c:pt idx="44">
                  <c:v>580</c:v>
                </c:pt>
                <c:pt idx="45">
                  <c:v>580</c:v>
                </c:pt>
                <c:pt idx="46">
                  <c:v>555</c:v>
                </c:pt>
                <c:pt idx="47">
                  <c:v>548</c:v>
                </c:pt>
                <c:pt idx="48">
                  <c:v>559</c:v>
                </c:pt>
                <c:pt idx="49">
                  <c:v>538</c:v>
                </c:pt>
                <c:pt idx="50">
                  <c:v>500</c:v>
                </c:pt>
                <c:pt idx="51">
                  <c:v>495</c:v>
                </c:pt>
                <c:pt idx="52">
                  <c:v>460</c:v>
                </c:pt>
                <c:pt idx="53">
                  <c:v>460</c:v>
                </c:pt>
                <c:pt idx="54">
                  <c:v>484</c:v>
                </c:pt>
                <c:pt idx="55">
                  <c:v>505</c:v>
                </c:pt>
                <c:pt idx="56">
                  <c:v>470</c:v>
                </c:pt>
                <c:pt idx="57">
                  <c:v>465</c:v>
                </c:pt>
                <c:pt idx="58">
                  <c:v>450</c:v>
                </c:pt>
                <c:pt idx="59">
                  <c:v>407</c:v>
                </c:pt>
                <c:pt idx="60">
                  <c:v>400</c:v>
                </c:pt>
                <c:pt idx="61">
                  <c:v>358</c:v>
                </c:pt>
                <c:pt idx="62">
                  <c:v>335</c:v>
                </c:pt>
                <c:pt idx="63">
                  <c:v>380</c:v>
                </c:pt>
                <c:pt idx="64">
                  <c:v>475</c:v>
                </c:pt>
                <c:pt idx="65">
                  <c:v>470</c:v>
                </c:pt>
                <c:pt idx="66">
                  <c:v>495</c:v>
                </c:pt>
                <c:pt idx="67">
                  <c:v>450</c:v>
                </c:pt>
                <c:pt idx="68">
                  <c:v>440</c:v>
                </c:pt>
                <c:pt idx="69">
                  <c:v>445</c:v>
                </c:pt>
                <c:pt idx="70">
                  <c:v>488</c:v>
                </c:pt>
                <c:pt idx="71">
                  <c:v>490</c:v>
                </c:pt>
                <c:pt idx="72">
                  <c:v>462</c:v>
                </c:pt>
                <c:pt idx="73">
                  <c:v>460</c:v>
                </c:pt>
                <c:pt idx="74">
                  <c:v>442</c:v>
                </c:pt>
                <c:pt idx="75">
                  <c:v>448</c:v>
                </c:pt>
                <c:pt idx="76">
                  <c:v>474</c:v>
                </c:pt>
                <c:pt idx="77">
                  <c:v>480</c:v>
                </c:pt>
                <c:pt idx="78">
                  <c:v>470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TAMPA!$F$40</c:f>
              <c:strCache>
                <c:ptCount val="1"/>
                <c:pt idx="0">
                  <c:v>Close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TAMPA!$A$85:$A$176</c:f>
              <c:strCache>
                <c:ptCount val="88"/>
                <c:pt idx="0">
                  <c:v>Sept</c:v>
                </c:pt>
                <c:pt idx="1">
                  <c:v>Oct</c:v>
                </c:pt>
                <c:pt idx="2">
                  <c:v>Nov</c:v>
                </c:pt>
                <c:pt idx="3">
                  <c:v>Dec</c:v>
                </c:pt>
                <c:pt idx="4">
                  <c:v>Jan 09</c:v>
                </c:pt>
                <c:pt idx="5">
                  <c:v>Feb</c:v>
                </c:pt>
                <c:pt idx="6">
                  <c:v>Mar</c:v>
                </c:pt>
                <c:pt idx="7">
                  <c:v>Apr</c:v>
                </c:pt>
                <c:pt idx="8">
                  <c:v>May</c:v>
                </c:pt>
                <c:pt idx="9">
                  <c:v>June</c:v>
                </c:pt>
                <c:pt idx="10">
                  <c:v>July</c:v>
                </c:pt>
                <c:pt idx="11">
                  <c:v>Aug</c:v>
                </c:pt>
                <c:pt idx="12">
                  <c:v>Sept</c:v>
                </c:pt>
                <c:pt idx="13">
                  <c:v>Oct</c:v>
                </c:pt>
                <c:pt idx="14">
                  <c:v>Nov</c:v>
                </c:pt>
                <c:pt idx="15">
                  <c:v>Dec</c:v>
                </c:pt>
                <c:pt idx="16">
                  <c:v>Jan 10</c:v>
                </c:pt>
                <c:pt idx="17">
                  <c:v>Feb</c:v>
                </c:pt>
                <c:pt idx="18">
                  <c:v>Mar</c:v>
                </c:pt>
                <c:pt idx="19">
                  <c:v>Apr</c:v>
                </c:pt>
                <c:pt idx="20">
                  <c:v>May</c:v>
                </c:pt>
                <c:pt idx="21">
                  <c:v>June</c:v>
                </c:pt>
                <c:pt idx="22">
                  <c:v>July</c:v>
                </c:pt>
                <c:pt idx="23">
                  <c:v>Aug</c:v>
                </c:pt>
                <c:pt idx="24">
                  <c:v>Sept</c:v>
                </c:pt>
                <c:pt idx="25">
                  <c:v>Oct</c:v>
                </c:pt>
                <c:pt idx="26">
                  <c:v>Nov</c:v>
                </c:pt>
                <c:pt idx="27">
                  <c:v>Dec</c:v>
                </c:pt>
                <c:pt idx="28">
                  <c:v>Jan 11</c:v>
                </c:pt>
                <c:pt idx="29">
                  <c:v>Feb</c:v>
                </c:pt>
                <c:pt idx="30">
                  <c:v>Mar</c:v>
                </c:pt>
                <c:pt idx="31">
                  <c:v>April</c:v>
                </c:pt>
                <c:pt idx="32">
                  <c:v>May</c:v>
                </c:pt>
                <c:pt idx="33">
                  <c:v>June</c:v>
                </c:pt>
                <c:pt idx="34">
                  <c:v>July</c:v>
                </c:pt>
                <c:pt idx="35">
                  <c:v>Aug</c:v>
                </c:pt>
                <c:pt idx="36">
                  <c:v>Sept</c:v>
                </c:pt>
                <c:pt idx="37">
                  <c:v>Oct</c:v>
                </c:pt>
                <c:pt idx="38">
                  <c:v>Nov</c:v>
                </c:pt>
                <c:pt idx="39">
                  <c:v>Dec</c:v>
                </c:pt>
                <c:pt idx="40">
                  <c:v>Jan 12</c:v>
                </c:pt>
                <c:pt idx="41">
                  <c:v>Feb</c:v>
                </c:pt>
                <c:pt idx="42">
                  <c:v>Mar</c:v>
                </c:pt>
                <c:pt idx="43">
                  <c:v>April</c:v>
                </c:pt>
                <c:pt idx="44">
                  <c:v>May</c:v>
                </c:pt>
                <c:pt idx="45">
                  <c:v>June</c:v>
                </c:pt>
                <c:pt idx="46">
                  <c:v>July</c:v>
                </c:pt>
                <c:pt idx="47">
                  <c:v>Aug</c:v>
                </c:pt>
                <c:pt idx="48">
                  <c:v>Sept</c:v>
                </c:pt>
                <c:pt idx="49">
                  <c:v>Oct</c:v>
                </c:pt>
                <c:pt idx="50">
                  <c:v>Nov</c:v>
                </c:pt>
                <c:pt idx="51">
                  <c:v>Dec</c:v>
                </c:pt>
                <c:pt idx="52">
                  <c:v>Jan '13</c:v>
                </c:pt>
                <c:pt idx="53">
                  <c:v>Feb</c:v>
                </c:pt>
                <c:pt idx="54">
                  <c:v>March</c:v>
                </c:pt>
                <c:pt idx="55">
                  <c:v>April</c:v>
                </c:pt>
                <c:pt idx="56">
                  <c:v>May</c:v>
                </c:pt>
                <c:pt idx="57">
                  <c:v>June</c:v>
                </c:pt>
                <c:pt idx="58">
                  <c:v>July</c:v>
                </c:pt>
                <c:pt idx="59">
                  <c:v>Aug</c:v>
                </c:pt>
                <c:pt idx="60">
                  <c:v>Sept</c:v>
                </c:pt>
                <c:pt idx="61">
                  <c:v>Oct</c:v>
                </c:pt>
                <c:pt idx="62">
                  <c:v>Nov</c:v>
                </c:pt>
                <c:pt idx="63">
                  <c:v>Dec</c:v>
                </c:pt>
                <c:pt idx="64">
                  <c:v>Jan 14</c:v>
                </c:pt>
                <c:pt idx="65">
                  <c:v>Feb</c:v>
                </c:pt>
                <c:pt idx="66">
                  <c:v>Mar</c:v>
                </c:pt>
                <c:pt idx="67">
                  <c:v>April</c:v>
                </c:pt>
                <c:pt idx="68">
                  <c:v>May</c:v>
                </c:pt>
                <c:pt idx="69">
                  <c:v>June 14</c:v>
                </c:pt>
                <c:pt idx="70">
                  <c:v>July</c:v>
                </c:pt>
                <c:pt idx="71">
                  <c:v>Aug</c:v>
                </c:pt>
                <c:pt idx="72">
                  <c:v>Sept</c:v>
                </c:pt>
                <c:pt idx="73">
                  <c:v>Oct</c:v>
                </c:pt>
                <c:pt idx="74">
                  <c:v>Nov</c:v>
                </c:pt>
                <c:pt idx="75">
                  <c:v>Dec</c:v>
                </c:pt>
                <c:pt idx="76">
                  <c:v>Jan 15</c:v>
                </c:pt>
                <c:pt idx="77">
                  <c:v>Feb</c:v>
                </c:pt>
                <c:pt idx="78">
                  <c:v>Mar</c:v>
                </c:pt>
                <c:pt idx="79">
                  <c:v>April</c:v>
                </c:pt>
                <c:pt idx="80">
                  <c:v>May</c:v>
                </c:pt>
                <c:pt idx="81">
                  <c:v>June</c:v>
                </c:pt>
                <c:pt idx="82">
                  <c:v>July</c:v>
                </c:pt>
                <c:pt idx="83">
                  <c:v>Aug</c:v>
                </c:pt>
                <c:pt idx="84">
                  <c:v>Sept</c:v>
                </c:pt>
                <c:pt idx="85">
                  <c:v>Oct</c:v>
                </c:pt>
                <c:pt idx="86">
                  <c:v>Nov</c:v>
                </c:pt>
                <c:pt idx="87">
                  <c:v>Dec</c:v>
                </c:pt>
              </c:strCache>
            </c:strRef>
          </c:cat>
          <c:val>
            <c:numRef>
              <c:f>TAMPA!$F$85:$F$176</c:f>
              <c:numCache>
                <c:formatCode>#,##0</c:formatCode>
                <c:ptCount val="92"/>
                <c:pt idx="0">
                  <c:v>1050</c:v>
                </c:pt>
                <c:pt idx="1">
                  <c:v>575</c:v>
                </c:pt>
                <c:pt idx="2">
                  <c:v>520</c:v>
                </c:pt>
                <c:pt idx="3">
                  <c:v>395</c:v>
                </c:pt>
                <c:pt idx="4">
                  <c:v>370</c:v>
                </c:pt>
                <c:pt idx="5">
                  <c:v>368</c:v>
                </c:pt>
                <c:pt idx="6">
                  <c:v>345</c:v>
                </c:pt>
                <c:pt idx="7">
                  <c:v>339</c:v>
                </c:pt>
                <c:pt idx="8">
                  <c:v>290</c:v>
                </c:pt>
                <c:pt idx="9">
                  <c:v>280</c:v>
                </c:pt>
                <c:pt idx="10">
                  <c:v>300</c:v>
                </c:pt>
                <c:pt idx="11">
                  <c:v>322</c:v>
                </c:pt>
                <c:pt idx="12">
                  <c:v>310</c:v>
                </c:pt>
                <c:pt idx="13">
                  <c:v>298</c:v>
                </c:pt>
                <c:pt idx="14">
                  <c:v>315</c:v>
                </c:pt>
                <c:pt idx="15">
                  <c:v>380</c:v>
                </c:pt>
                <c:pt idx="16">
                  <c:v>470</c:v>
                </c:pt>
                <c:pt idx="17">
                  <c:v>500</c:v>
                </c:pt>
                <c:pt idx="18">
                  <c:v>460</c:v>
                </c:pt>
                <c:pt idx="19">
                  <c:v>468</c:v>
                </c:pt>
                <c:pt idx="20">
                  <c:v>447</c:v>
                </c:pt>
                <c:pt idx="21">
                  <c:v>453</c:v>
                </c:pt>
                <c:pt idx="22">
                  <c:v>473</c:v>
                </c:pt>
                <c:pt idx="23">
                  <c:v>512</c:v>
                </c:pt>
                <c:pt idx="24">
                  <c:v>570</c:v>
                </c:pt>
                <c:pt idx="25">
                  <c:v>593</c:v>
                </c:pt>
                <c:pt idx="26">
                  <c:v>600</c:v>
                </c:pt>
                <c:pt idx="27">
                  <c:v>600</c:v>
                </c:pt>
                <c:pt idx="28">
                  <c:v>600</c:v>
                </c:pt>
                <c:pt idx="29">
                  <c:v>614</c:v>
                </c:pt>
                <c:pt idx="30">
                  <c:v>618</c:v>
                </c:pt>
                <c:pt idx="31">
                  <c:v>612</c:v>
                </c:pt>
                <c:pt idx="32">
                  <c:v>612</c:v>
                </c:pt>
                <c:pt idx="33">
                  <c:v>645</c:v>
                </c:pt>
                <c:pt idx="34">
                  <c:v>655</c:v>
                </c:pt>
                <c:pt idx="35">
                  <c:v>655</c:v>
                </c:pt>
                <c:pt idx="36">
                  <c:v>637</c:v>
                </c:pt>
                <c:pt idx="37">
                  <c:v>625</c:v>
                </c:pt>
                <c:pt idx="38">
                  <c:v>600</c:v>
                </c:pt>
                <c:pt idx="39">
                  <c:v>550</c:v>
                </c:pt>
                <c:pt idx="40">
                  <c:v>522</c:v>
                </c:pt>
                <c:pt idx="41">
                  <c:v>510</c:v>
                </c:pt>
                <c:pt idx="42">
                  <c:v>500</c:v>
                </c:pt>
                <c:pt idx="43">
                  <c:v>545</c:v>
                </c:pt>
                <c:pt idx="44">
                  <c:v>575</c:v>
                </c:pt>
                <c:pt idx="45">
                  <c:v>565</c:v>
                </c:pt>
                <c:pt idx="46">
                  <c:v>560</c:v>
                </c:pt>
                <c:pt idx="47">
                  <c:v>560</c:v>
                </c:pt>
                <c:pt idx="48">
                  <c:v>568</c:v>
                </c:pt>
                <c:pt idx="49">
                  <c:v>540</c:v>
                </c:pt>
                <c:pt idx="50">
                  <c:v>500</c:v>
                </c:pt>
                <c:pt idx="51">
                  <c:v>490</c:v>
                </c:pt>
                <c:pt idx="52">
                  <c:v>465</c:v>
                </c:pt>
                <c:pt idx="53">
                  <c:v>485</c:v>
                </c:pt>
                <c:pt idx="54">
                  <c:v>508</c:v>
                </c:pt>
                <c:pt idx="55">
                  <c:v>507</c:v>
                </c:pt>
                <c:pt idx="56">
                  <c:v>475</c:v>
                </c:pt>
                <c:pt idx="57">
                  <c:v>466</c:v>
                </c:pt>
                <c:pt idx="58">
                  <c:v>450</c:v>
                </c:pt>
                <c:pt idx="59">
                  <c:v>410</c:v>
                </c:pt>
                <c:pt idx="60">
                  <c:v>402</c:v>
                </c:pt>
                <c:pt idx="61">
                  <c:v>360</c:v>
                </c:pt>
                <c:pt idx="62">
                  <c:v>337</c:v>
                </c:pt>
                <c:pt idx="63">
                  <c:v>378</c:v>
                </c:pt>
                <c:pt idx="64">
                  <c:v>470</c:v>
                </c:pt>
                <c:pt idx="65">
                  <c:v>500</c:v>
                </c:pt>
                <c:pt idx="66">
                  <c:v>500</c:v>
                </c:pt>
                <c:pt idx="67">
                  <c:v>452</c:v>
                </c:pt>
                <c:pt idx="68">
                  <c:v>450</c:v>
                </c:pt>
                <c:pt idx="69">
                  <c:v>477</c:v>
                </c:pt>
                <c:pt idx="70">
                  <c:v>510</c:v>
                </c:pt>
                <c:pt idx="71">
                  <c:v>492</c:v>
                </c:pt>
                <c:pt idx="72">
                  <c:v>465</c:v>
                </c:pt>
                <c:pt idx="73">
                  <c:v>462</c:v>
                </c:pt>
                <c:pt idx="74">
                  <c:v>446</c:v>
                </c:pt>
                <c:pt idx="75">
                  <c:v>470</c:v>
                </c:pt>
                <c:pt idx="76">
                  <c:v>485</c:v>
                </c:pt>
                <c:pt idx="77">
                  <c:v>485</c:v>
                </c:pt>
                <c:pt idx="78">
                  <c:v>472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upDownBars>
          <c:gapWidth val="150"/>
          <c:upBars>
            <c:spPr>
              <a:solidFill>
                <a:srgbClr val="309830"/>
              </a:solidFill>
            </c:spPr>
          </c:upBars>
          <c:downBars>
            <c:spPr>
              <a:solidFill>
                <a:srgbClr val="FF0000"/>
              </a:solidFill>
            </c:spPr>
          </c:downBars>
        </c:upDownBars>
        <c:axId val="292168416"/>
        <c:axId val="292003416"/>
      </c:stockChart>
      <c:catAx>
        <c:axId val="292168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2700000"/>
          <a:lstStyle/>
          <a:p>
            <a:pPr>
              <a:defRPr sz="1200"/>
            </a:pPr>
            <a:endParaRPr lang="en-US"/>
          </a:p>
        </c:txPr>
        <c:crossAx val="292003416"/>
        <c:crosses val="autoZero"/>
        <c:auto val="1"/>
        <c:lblAlgn val="ctr"/>
        <c:lblOffset val="100"/>
        <c:tickLblSkip val="4"/>
        <c:tickMarkSkip val="3"/>
        <c:noMultiLvlLbl val="0"/>
      </c:catAx>
      <c:valAx>
        <c:axId val="292003416"/>
        <c:scaling>
          <c:orientation val="minMax"/>
          <c:max val="675"/>
          <c:min val="225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="1"/>
                </a:pPr>
                <a:r>
                  <a:rPr lang="es-ES" sz="1400" b="1"/>
                  <a:t>$ pt fob Tampa</a:t>
                </a:r>
              </a:p>
            </c:rich>
          </c:tx>
          <c:layout>
            <c:manualLayout>
              <c:xMode val="edge"/>
              <c:yMode val="edge"/>
              <c:x val="1.3386880856760899E-2"/>
              <c:y val="0.3917729531270993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92168416"/>
        <c:crosses val="autoZero"/>
        <c:crossBetween val="between"/>
        <c:majorUnit val="50"/>
        <c:minorUnit val="10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200"/>
            </a:pPr>
            <a:r>
              <a:rPr lang="zh-CN" altLang="en-US" sz="2200" dirty="0" smtClean="0">
                <a:solidFill>
                  <a:srgbClr val="2B892B"/>
                </a:solidFill>
              </a:rPr>
              <a:t>全球主要磷矿石开采商</a:t>
            </a:r>
            <a:r>
              <a:rPr lang="en-US" altLang="zh-CN" sz="2200" dirty="0" smtClean="0">
                <a:solidFill>
                  <a:srgbClr val="2B892B"/>
                </a:solidFill>
              </a:rPr>
              <a:t>2014-2018</a:t>
            </a:r>
            <a:r>
              <a:rPr lang="zh-CN" altLang="en-US" sz="2200" dirty="0" smtClean="0">
                <a:solidFill>
                  <a:srgbClr val="2B892B"/>
                </a:solidFill>
              </a:rPr>
              <a:t>年的开采量</a:t>
            </a:r>
            <a:r>
              <a:rPr lang="es-ES" sz="1800" b="1" i="0" baseline="0" dirty="0" smtClean="0">
                <a:solidFill>
                  <a:srgbClr val="2B892B"/>
                </a:solidFill>
              </a:rPr>
              <a:t> </a:t>
            </a:r>
            <a:r>
              <a:rPr lang="es-ES" sz="1800" b="1" i="0" baseline="0" dirty="0" smtClean="0"/>
              <a:t>(prod tonnes</a:t>
            </a:r>
            <a:r>
              <a:rPr lang="es-ES" sz="1800" b="1" i="0" dirty="0" smtClean="0"/>
              <a:t> conc. </a:t>
            </a:r>
            <a:r>
              <a:rPr lang="es-ES" sz="1800" b="1" i="0" dirty="0"/>
              <a:t>&amp; </a:t>
            </a:r>
            <a:r>
              <a:rPr lang="es-ES" sz="1800" b="1" i="0" dirty="0" smtClean="0"/>
              <a:t>DSO)</a:t>
            </a:r>
            <a:endParaRPr lang="es-ES" sz="1800" b="1" i="0" dirty="0"/>
          </a:p>
        </c:rich>
      </c:tx>
      <c:layout>
        <c:manualLayout>
          <c:xMode val="edge"/>
          <c:yMode val="edge"/>
          <c:x val="0.13607758974150835"/>
          <c:y val="1.521238724469786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7039984399486356E-2"/>
          <c:y val="9.4241487321683234E-2"/>
          <c:w val="0.91623261740043305"/>
          <c:h val="0.712281112362461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Hoja1!$AK$59</c:f>
              <c:strCache>
                <c:ptCount val="1"/>
                <c:pt idx="0">
                  <c:v>Current output 2013-14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Pt>
            <c:idx val="19"/>
            <c:invertIfNegative val="0"/>
            <c:bubble3D val="0"/>
            <c:spPr>
              <a:noFill/>
              <a:ln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20"/>
            <c:invertIfNegative val="0"/>
            <c:bubble3D val="0"/>
            <c:spPr>
              <a:solidFill>
                <a:srgbClr val="008000"/>
              </a:solidFill>
              <a:ln>
                <a:solidFill>
                  <a:sysClr val="window" lastClr="FFFFFF">
                    <a:lumMod val="65000"/>
                  </a:sysClr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cat>
            <c:strRef>
              <c:f>Hoja1!$AH$61:$AJ$101</c:f>
              <c:strCache>
                <c:ptCount val="37"/>
                <c:pt idx="0">
                  <c:v>OCP, Morocco</c:v>
                </c:pt>
                <c:pt idx="1">
                  <c:v>Mosaic</c:v>
                </c:pt>
                <c:pt idx="2">
                  <c:v>Yunnan Linhua</c:v>
                </c:pt>
                <c:pt idx="3">
                  <c:v>Ma'aden, Saudi</c:v>
                </c:pt>
                <c:pt idx="4">
                  <c:v>GCT, Tunisia</c:v>
                </c:pt>
                <c:pt idx="5">
                  <c:v>Apatit, Russia</c:v>
                </c:pt>
                <c:pt idx="6">
                  <c:v>PotashCorp</c:v>
                </c:pt>
                <c:pt idx="7">
                  <c:v>Guizhou Kailin</c:v>
                </c:pt>
                <c:pt idx="8">
                  <c:v>JPMC, Jordan</c:v>
                </c:pt>
                <c:pt idx="9">
                  <c:v>Jinning Lindu</c:v>
                </c:pt>
                <c:pt idx="10">
                  <c:v>Vale, Brazil</c:v>
                </c:pt>
                <c:pt idx="11">
                  <c:v>Misr, Egypt</c:v>
                </c:pt>
                <c:pt idx="12">
                  <c:v>Wengan Linhua</c:v>
                </c:pt>
                <c:pt idx="13">
                  <c:v>Hubei Xingfa</c:v>
                </c:pt>
                <c:pt idx="14">
                  <c:v>Hubei Liushuguo</c:v>
                </c:pt>
                <c:pt idx="15">
                  <c:v>Miski Mayo, Peru</c:v>
                </c:pt>
                <c:pt idx="16">
                  <c:v>EuroChem (Rus &amp; Kazakh)</c:v>
                </c:pt>
                <c:pt idx="17">
                  <c:v>Gecopham, Syria</c:v>
                </c:pt>
                <c:pt idx="18">
                  <c:v>Hubei Cai Hu</c:v>
                </c:pt>
                <c:pt idx="19">
                  <c:v>CF Industries</c:v>
                </c:pt>
                <c:pt idx="20">
                  <c:v>El Nasr, Egypt</c:v>
                </c:pt>
                <c:pt idx="21">
                  <c:v>Guizhou Wengfu</c:v>
                </c:pt>
                <c:pt idx="22">
                  <c:v>Foskor, S Africa</c:v>
                </c:pt>
                <c:pt idx="23">
                  <c:v>ICL, Israel</c:v>
                </c:pt>
                <c:pt idx="24">
                  <c:v>Huidong Jinchuan</c:v>
                </c:pt>
                <c:pt idx="25">
                  <c:v>Copebras, Brazil</c:v>
                </c:pt>
                <c:pt idx="26">
                  <c:v>Guizhou Fuquan</c:v>
                </c:pt>
                <c:pt idx="27">
                  <c:v>Acron, Russia</c:v>
                </c:pt>
                <c:pt idx="28">
                  <c:v>SNTP, Togo</c:v>
                </c:pt>
                <c:pt idx="29">
                  <c:v>Yunnan Tianning</c:v>
                </c:pt>
                <c:pt idx="30">
                  <c:v>IPL, Australia</c:v>
                </c:pt>
                <c:pt idx="31">
                  <c:v>Fertinal, Mexico</c:v>
                </c:pt>
                <c:pt idx="32">
                  <c:v>Yichang Huaxi</c:v>
                </c:pt>
                <c:pt idx="34">
                  <c:v>Sunkar, Kazakh</c:v>
                </c:pt>
                <c:pt idx="35">
                  <c:v>Pacasmayo, Peru</c:v>
                </c:pt>
                <c:pt idx="36">
                  <c:v>Stonegate,  US</c:v>
                </c:pt>
              </c:strCache>
            </c:strRef>
          </c:cat>
          <c:val>
            <c:numRef>
              <c:f>Hoja1!$AK$61:$AK$101</c:f>
              <c:numCache>
                <c:formatCode>General</c:formatCode>
                <c:ptCount val="41"/>
                <c:pt idx="0">
                  <c:v>27</c:v>
                </c:pt>
                <c:pt idx="1">
                  <c:v>12.2</c:v>
                </c:pt>
                <c:pt idx="2">
                  <c:v>10.8</c:v>
                </c:pt>
                <c:pt idx="3">
                  <c:v>5</c:v>
                </c:pt>
                <c:pt idx="4">
                  <c:v>4</c:v>
                </c:pt>
                <c:pt idx="5">
                  <c:v>7.8</c:v>
                </c:pt>
                <c:pt idx="6">
                  <c:v>7.74</c:v>
                </c:pt>
                <c:pt idx="7">
                  <c:v>7.4</c:v>
                </c:pt>
                <c:pt idx="8">
                  <c:v>7.3</c:v>
                </c:pt>
                <c:pt idx="9">
                  <c:v>7.1</c:v>
                </c:pt>
                <c:pt idx="10">
                  <c:v>4.75</c:v>
                </c:pt>
                <c:pt idx="11">
                  <c:v>3</c:v>
                </c:pt>
                <c:pt idx="12">
                  <c:v>4.9000000000000004</c:v>
                </c:pt>
                <c:pt idx="13">
                  <c:v>4.4000000000000004</c:v>
                </c:pt>
                <c:pt idx="14">
                  <c:v>3.9</c:v>
                </c:pt>
                <c:pt idx="15">
                  <c:v>2.7</c:v>
                </c:pt>
                <c:pt idx="16">
                  <c:v>2.7</c:v>
                </c:pt>
                <c:pt idx="17">
                  <c:v>0.4</c:v>
                </c:pt>
                <c:pt idx="18">
                  <c:v>3.7</c:v>
                </c:pt>
                <c:pt idx="19">
                  <c:v>3.2</c:v>
                </c:pt>
                <c:pt idx="20">
                  <c:v>3.2</c:v>
                </c:pt>
                <c:pt idx="21">
                  <c:v>3.2</c:v>
                </c:pt>
                <c:pt idx="22">
                  <c:v>2.1</c:v>
                </c:pt>
                <c:pt idx="23">
                  <c:v>2.8</c:v>
                </c:pt>
                <c:pt idx="24">
                  <c:v>2.77</c:v>
                </c:pt>
                <c:pt idx="25">
                  <c:v>1.3</c:v>
                </c:pt>
                <c:pt idx="26">
                  <c:v>2.2000000000000002</c:v>
                </c:pt>
                <c:pt idx="27">
                  <c:v>1</c:v>
                </c:pt>
                <c:pt idx="28">
                  <c:v>1</c:v>
                </c:pt>
                <c:pt idx="29">
                  <c:v>2.09</c:v>
                </c:pt>
                <c:pt idx="30">
                  <c:v>2.02</c:v>
                </c:pt>
                <c:pt idx="31">
                  <c:v>1.7</c:v>
                </c:pt>
                <c:pt idx="32">
                  <c:v>1.7</c:v>
                </c:pt>
                <c:pt idx="34">
                  <c:v>0.3000000000000001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Hoja1!$AL$59</c:f>
              <c:strCache>
                <c:ptCount val="1"/>
                <c:pt idx="0">
                  <c:v>New Capacity due by 2018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Pt>
            <c:idx val="18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cat>
            <c:strRef>
              <c:f>Hoja1!$AH$61:$AJ$101</c:f>
              <c:strCache>
                <c:ptCount val="37"/>
                <c:pt idx="0">
                  <c:v>OCP, Morocco</c:v>
                </c:pt>
                <c:pt idx="1">
                  <c:v>Mosaic</c:v>
                </c:pt>
                <c:pt idx="2">
                  <c:v>Yunnan Linhua</c:v>
                </c:pt>
                <c:pt idx="3">
                  <c:v>Ma'aden, Saudi</c:v>
                </c:pt>
                <c:pt idx="4">
                  <c:v>GCT, Tunisia</c:v>
                </c:pt>
                <c:pt idx="5">
                  <c:v>Apatit, Russia</c:v>
                </c:pt>
                <c:pt idx="6">
                  <c:v>PotashCorp</c:v>
                </c:pt>
                <c:pt idx="7">
                  <c:v>Guizhou Kailin</c:v>
                </c:pt>
                <c:pt idx="8">
                  <c:v>JPMC, Jordan</c:v>
                </c:pt>
                <c:pt idx="9">
                  <c:v>Jinning Lindu</c:v>
                </c:pt>
                <c:pt idx="10">
                  <c:v>Vale, Brazil</c:v>
                </c:pt>
                <c:pt idx="11">
                  <c:v>Misr, Egypt</c:v>
                </c:pt>
                <c:pt idx="12">
                  <c:v>Wengan Linhua</c:v>
                </c:pt>
                <c:pt idx="13">
                  <c:v>Hubei Xingfa</c:v>
                </c:pt>
                <c:pt idx="14">
                  <c:v>Hubei Liushuguo</c:v>
                </c:pt>
                <c:pt idx="15">
                  <c:v>Miski Mayo, Peru</c:v>
                </c:pt>
                <c:pt idx="16">
                  <c:v>EuroChem (Rus &amp; Kazakh)</c:v>
                </c:pt>
                <c:pt idx="17">
                  <c:v>Gecopham, Syria</c:v>
                </c:pt>
                <c:pt idx="18">
                  <c:v>Hubei Cai Hu</c:v>
                </c:pt>
                <c:pt idx="19">
                  <c:v>CF Industries</c:v>
                </c:pt>
                <c:pt idx="20">
                  <c:v>El Nasr, Egypt</c:v>
                </c:pt>
                <c:pt idx="21">
                  <c:v>Guizhou Wengfu</c:v>
                </c:pt>
                <c:pt idx="22">
                  <c:v>Foskor, S Africa</c:v>
                </c:pt>
                <c:pt idx="23">
                  <c:v>ICL, Israel</c:v>
                </c:pt>
                <c:pt idx="24">
                  <c:v>Huidong Jinchuan</c:v>
                </c:pt>
                <c:pt idx="25">
                  <c:v>Copebras, Brazil</c:v>
                </c:pt>
                <c:pt idx="26">
                  <c:v>Guizhou Fuquan</c:v>
                </c:pt>
                <c:pt idx="27">
                  <c:v>Acron, Russia</c:v>
                </c:pt>
                <c:pt idx="28">
                  <c:v>SNTP, Togo</c:v>
                </c:pt>
                <c:pt idx="29">
                  <c:v>Yunnan Tianning</c:v>
                </c:pt>
                <c:pt idx="30">
                  <c:v>IPL, Australia</c:v>
                </c:pt>
                <c:pt idx="31">
                  <c:v>Fertinal, Mexico</c:v>
                </c:pt>
                <c:pt idx="32">
                  <c:v>Yichang Huaxi</c:v>
                </c:pt>
                <c:pt idx="34">
                  <c:v>Sunkar, Kazakh</c:v>
                </c:pt>
                <c:pt idx="35">
                  <c:v>Pacasmayo, Peru</c:v>
                </c:pt>
                <c:pt idx="36">
                  <c:v>Stonegate,  US</c:v>
                </c:pt>
              </c:strCache>
            </c:strRef>
          </c:cat>
          <c:val>
            <c:numRef>
              <c:f>Hoja1!$AL$61:$AL$101</c:f>
              <c:numCache>
                <c:formatCode>General</c:formatCode>
                <c:ptCount val="41"/>
                <c:pt idx="0">
                  <c:v>9</c:v>
                </c:pt>
                <c:pt idx="1">
                  <c:v>3.2</c:v>
                </c:pt>
                <c:pt idx="3">
                  <c:v>5.3</c:v>
                </c:pt>
                <c:pt idx="4">
                  <c:v>5</c:v>
                </c:pt>
                <c:pt idx="5">
                  <c:v>0.70000000000000018</c:v>
                </c:pt>
                <c:pt idx="10">
                  <c:v>2.2000000000000002</c:v>
                </c:pt>
                <c:pt idx="11">
                  <c:v>2</c:v>
                </c:pt>
                <c:pt idx="15">
                  <c:v>1.2</c:v>
                </c:pt>
                <c:pt idx="16">
                  <c:v>1.1000000000000001</c:v>
                </c:pt>
                <c:pt idx="17">
                  <c:v>3.3</c:v>
                </c:pt>
                <c:pt idx="22">
                  <c:v>0.8</c:v>
                </c:pt>
                <c:pt idx="25">
                  <c:v>1.4</c:v>
                </c:pt>
                <c:pt idx="27">
                  <c:v>1</c:v>
                </c:pt>
                <c:pt idx="28">
                  <c:v>1</c:v>
                </c:pt>
                <c:pt idx="34">
                  <c:v>2.5</c:v>
                </c:pt>
                <c:pt idx="35">
                  <c:v>2.5</c:v>
                </c:pt>
                <c:pt idx="3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464480"/>
        <c:axId val="202464088"/>
      </c:barChart>
      <c:catAx>
        <c:axId val="2024644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02464088"/>
        <c:crosses val="autoZero"/>
        <c:auto val="1"/>
        <c:lblAlgn val="ctr"/>
        <c:lblOffset val="100"/>
        <c:noMultiLvlLbl val="0"/>
      </c:catAx>
      <c:valAx>
        <c:axId val="202464088"/>
        <c:scaling>
          <c:orientation val="minMax"/>
          <c:max val="18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s-ES"/>
                  <a:t>million</a:t>
                </a:r>
                <a:r>
                  <a:rPr lang="es-ES" baseline="0"/>
                  <a:t> tonnes product</a:t>
                </a:r>
                <a:endParaRPr lang="es-ES"/>
              </a:p>
            </c:rich>
          </c:tx>
          <c:layout>
            <c:manualLayout>
              <c:xMode val="edge"/>
              <c:yMode val="edge"/>
              <c:x val="8.9358331575962891E-3"/>
              <c:y val="0.3866762759719262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464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217175402746523"/>
          <c:y val="0.1122674751862914"/>
          <c:w val="0.29697781694778247"/>
          <c:h val="0.12557003650405768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zh-CN" altLang="zh-CN" sz="2200" b="1" i="0" u="none" strike="noStrike" kern="1200" baseline="0" dirty="0" smtClean="0">
                <a:solidFill>
                  <a:srgbClr val="2B892B"/>
                </a:solidFill>
                <a:latin typeface="+mn-lt"/>
                <a:ea typeface="+mn-ea"/>
                <a:cs typeface="+mn-cs"/>
              </a:rPr>
              <a:t>全球主要磷矿石开采商</a:t>
            </a:r>
            <a:r>
              <a:rPr lang="en-US" altLang="zh-CN" sz="2200" b="1" i="0" u="none" strike="noStrike" kern="1200" baseline="0" dirty="0" smtClean="0">
                <a:solidFill>
                  <a:srgbClr val="2B892B"/>
                </a:solidFill>
                <a:latin typeface="+mn-lt"/>
                <a:ea typeface="+mn-ea"/>
                <a:cs typeface="+mn-cs"/>
              </a:rPr>
              <a:t>2014-2018</a:t>
            </a:r>
            <a:r>
              <a:rPr lang="zh-CN" altLang="zh-CN" sz="2200" b="1" i="0" u="none" strike="noStrike" kern="1200" baseline="0" dirty="0" smtClean="0">
                <a:solidFill>
                  <a:srgbClr val="2B892B"/>
                </a:solidFill>
                <a:latin typeface="+mn-lt"/>
                <a:ea typeface="+mn-ea"/>
                <a:cs typeface="+mn-cs"/>
              </a:rPr>
              <a:t>年的开采量</a:t>
            </a:r>
            <a:r>
              <a:rPr lang="es-ES" altLang="zh-CN" sz="2200" b="1" i="0" u="none" strike="noStrike" kern="1200" baseline="0" dirty="0" smtClean="0">
                <a:solidFill>
                  <a:srgbClr val="2B892B"/>
                </a:solidFill>
                <a:latin typeface="+mn-lt"/>
                <a:ea typeface="+mn-ea"/>
                <a:cs typeface="+mn-cs"/>
              </a:rPr>
              <a:t> </a:t>
            </a:r>
            <a:r>
              <a:rPr lang="es-ES" altLang="zh-CN" sz="1800" b="1" i="0" baseline="0" dirty="0" smtClean="0"/>
              <a:t>(prod tonnes conc. &amp; DSO)</a:t>
            </a:r>
          </a:p>
        </c:rich>
      </c:tx>
      <c:layout>
        <c:manualLayout>
          <c:xMode val="edge"/>
          <c:yMode val="edge"/>
          <c:x val="0.13607758974150835"/>
          <c:y val="1.521238724469786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5.7039984399486356E-2"/>
          <c:y val="9.4241487321683234E-2"/>
          <c:w val="0.91623261740043305"/>
          <c:h val="0.7122811123624613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Hoja1!$AK$59</c:f>
              <c:strCache>
                <c:ptCount val="1"/>
                <c:pt idx="0">
                  <c:v>Current output 2013-14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Pt>
            <c:idx val="19"/>
            <c:invertIfNegative val="0"/>
            <c:bubble3D val="0"/>
            <c:spPr>
              <a:noFill/>
              <a:ln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20"/>
            <c:invertIfNegative val="0"/>
            <c:bubble3D val="0"/>
            <c:spPr>
              <a:solidFill>
                <a:srgbClr val="008000"/>
              </a:solidFill>
              <a:ln>
                <a:solidFill>
                  <a:sysClr val="window" lastClr="FFFFFF">
                    <a:lumMod val="65000"/>
                  </a:sysClr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cat>
            <c:strRef>
              <c:f>Hoja1!$AH$61:$AJ$101</c:f>
              <c:strCache>
                <c:ptCount val="37"/>
                <c:pt idx="0">
                  <c:v>OCP, Morocco</c:v>
                </c:pt>
                <c:pt idx="1">
                  <c:v>Mosaic</c:v>
                </c:pt>
                <c:pt idx="2">
                  <c:v>Yunnan Linhua</c:v>
                </c:pt>
                <c:pt idx="3">
                  <c:v>Ma'aden, Saudi</c:v>
                </c:pt>
                <c:pt idx="4">
                  <c:v>GCT, Tunisia</c:v>
                </c:pt>
                <c:pt idx="5">
                  <c:v>Apatit, Russia</c:v>
                </c:pt>
                <c:pt idx="6">
                  <c:v>PotashCorp</c:v>
                </c:pt>
                <c:pt idx="7">
                  <c:v>Guizhou Kailin</c:v>
                </c:pt>
                <c:pt idx="8">
                  <c:v>JPMC, Jordan</c:v>
                </c:pt>
                <c:pt idx="9">
                  <c:v>Jinning Lindu</c:v>
                </c:pt>
                <c:pt idx="10">
                  <c:v>Vale, Brazil</c:v>
                </c:pt>
                <c:pt idx="11">
                  <c:v>Misr, Egypt</c:v>
                </c:pt>
                <c:pt idx="12">
                  <c:v>Wengan Linhua</c:v>
                </c:pt>
                <c:pt idx="13">
                  <c:v>Hubei Xingfa</c:v>
                </c:pt>
                <c:pt idx="14">
                  <c:v>Hubei Liushuguo</c:v>
                </c:pt>
                <c:pt idx="15">
                  <c:v>Miski Mayo, Peru</c:v>
                </c:pt>
                <c:pt idx="16">
                  <c:v>EuroChem (Rus &amp; Kazakh)</c:v>
                </c:pt>
                <c:pt idx="17">
                  <c:v>Gecopham, Syria</c:v>
                </c:pt>
                <c:pt idx="18">
                  <c:v>Hubei Cai Hu</c:v>
                </c:pt>
                <c:pt idx="19">
                  <c:v>CF Industries</c:v>
                </c:pt>
                <c:pt idx="20">
                  <c:v>El Nasr, Egypt</c:v>
                </c:pt>
                <c:pt idx="21">
                  <c:v>Guizhou Wengfu</c:v>
                </c:pt>
                <c:pt idx="22">
                  <c:v>Foskor, S Africa</c:v>
                </c:pt>
                <c:pt idx="23">
                  <c:v>ICL, Israel</c:v>
                </c:pt>
                <c:pt idx="24">
                  <c:v>Huidong Jinchuan</c:v>
                </c:pt>
                <c:pt idx="25">
                  <c:v>Copebras, Brazil</c:v>
                </c:pt>
                <c:pt idx="26">
                  <c:v>Guizhou Fuquan</c:v>
                </c:pt>
                <c:pt idx="27">
                  <c:v>Acron, Russia</c:v>
                </c:pt>
                <c:pt idx="28">
                  <c:v>SNTP, Togo</c:v>
                </c:pt>
                <c:pt idx="29">
                  <c:v>Yunnan Tianning</c:v>
                </c:pt>
                <c:pt idx="30">
                  <c:v>IPL, Australia</c:v>
                </c:pt>
                <c:pt idx="31">
                  <c:v>Fertinal, Mexico</c:v>
                </c:pt>
                <c:pt idx="32">
                  <c:v>Yichang Huaxi</c:v>
                </c:pt>
                <c:pt idx="34">
                  <c:v>Sunkar, Kazakh</c:v>
                </c:pt>
                <c:pt idx="35">
                  <c:v>Pacasmayo, Peru</c:v>
                </c:pt>
                <c:pt idx="36">
                  <c:v>Stonegate,  US</c:v>
                </c:pt>
              </c:strCache>
            </c:strRef>
          </c:cat>
          <c:val>
            <c:numRef>
              <c:f>Hoja1!$AK$61:$AK$101</c:f>
              <c:numCache>
                <c:formatCode>General</c:formatCode>
                <c:ptCount val="41"/>
                <c:pt idx="0">
                  <c:v>27</c:v>
                </c:pt>
                <c:pt idx="1">
                  <c:v>12.2</c:v>
                </c:pt>
                <c:pt idx="2">
                  <c:v>10.8</c:v>
                </c:pt>
                <c:pt idx="3">
                  <c:v>5</c:v>
                </c:pt>
                <c:pt idx="4">
                  <c:v>4</c:v>
                </c:pt>
                <c:pt idx="5">
                  <c:v>7.8</c:v>
                </c:pt>
                <c:pt idx="6">
                  <c:v>7.74</c:v>
                </c:pt>
                <c:pt idx="7">
                  <c:v>7.4</c:v>
                </c:pt>
                <c:pt idx="8">
                  <c:v>7.3</c:v>
                </c:pt>
                <c:pt idx="9">
                  <c:v>7.1</c:v>
                </c:pt>
                <c:pt idx="10">
                  <c:v>4.75</c:v>
                </c:pt>
                <c:pt idx="11">
                  <c:v>3</c:v>
                </c:pt>
                <c:pt idx="12">
                  <c:v>4.9000000000000004</c:v>
                </c:pt>
                <c:pt idx="13">
                  <c:v>4.4000000000000004</c:v>
                </c:pt>
                <c:pt idx="14">
                  <c:v>3.9</c:v>
                </c:pt>
                <c:pt idx="15">
                  <c:v>2.7</c:v>
                </c:pt>
                <c:pt idx="16">
                  <c:v>2.7</c:v>
                </c:pt>
                <c:pt idx="17">
                  <c:v>0.4</c:v>
                </c:pt>
                <c:pt idx="18">
                  <c:v>3.7</c:v>
                </c:pt>
                <c:pt idx="19">
                  <c:v>3.2</c:v>
                </c:pt>
                <c:pt idx="20">
                  <c:v>3.2</c:v>
                </c:pt>
                <c:pt idx="21">
                  <c:v>3.2</c:v>
                </c:pt>
                <c:pt idx="22">
                  <c:v>2.1</c:v>
                </c:pt>
                <c:pt idx="23">
                  <c:v>2.8</c:v>
                </c:pt>
                <c:pt idx="24">
                  <c:v>2.77</c:v>
                </c:pt>
                <c:pt idx="25">
                  <c:v>1.3</c:v>
                </c:pt>
                <c:pt idx="26">
                  <c:v>2.2000000000000002</c:v>
                </c:pt>
                <c:pt idx="27">
                  <c:v>1</c:v>
                </c:pt>
                <c:pt idx="28">
                  <c:v>1</c:v>
                </c:pt>
                <c:pt idx="29">
                  <c:v>2.09</c:v>
                </c:pt>
                <c:pt idx="30">
                  <c:v>2.02</c:v>
                </c:pt>
                <c:pt idx="31">
                  <c:v>1.7</c:v>
                </c:pt>
                <c:pt idx="32">
                  <c:v>1.7</c:v>
                </c:pt>
                <c:pt idx="34">
                  <c:v>0.3000000000000001</c:v>
                </c:pt>
                <c:pt idx="35">
                  <c:v>0</c:v>
                </c:pt>
                <c:pt idx="36">
                  <c:v>0</c:v>
                </c:pt>
              </c:numCache>
            </c:numRef>
          </c:val>
        </c:ser>
        <c:ser>
          <c:idx val="1"/>
          <c:order val="1"/>
          <c:tx>
            <c:strRef>
              <c:f>Hoja1!$AL$59</c:f>
              <c:strCache>
                <c:ptCount val="1"/>
                <c:pt idx="0">
                  <c:v>New Capacity due by 2018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 w="12700">
                <a:solidFill>
                  <a:srgbClr val="C00000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cat>
            <c:strRef>
              <c:f>Hoja1!$AH$61:$AJ$101</c:f>
              <c:strCache>
                <c:ptCount val="37"/>
                <c:pt idx="0">
                  <c:v>OCP, Morocco</c:v>
                </c:pt>
                <c:pt idx="1">
                  <c:v>Mosaic</c:v>
                </c:pt>
                <c:pt idx="2">
                  <c:v>Yunnan Linhua</c:v>
                </c:pt>
                <c:pt idx="3">
                  <c:v>Ma'aden, Saudi</c:v>
                </c:pt>
                <c:pt idx="4">
                  <c:v>GCT, Tunisia</c:v>
                </c:pt>
                <c:pt idx="5">
                  <c:v>Apatit, Russia</c:v>
                </c:pt>
                <c:pt idx="6">
                  <c:v>PotashCorp</c:v>
                </c:pt>
                <c:pt idx="7">
                  <c:v>Guizhou Kailin</c:v>
                </c:pt>
                <c:pt idx="8">
                  <c:v>JPMC, Jordan</c:v>
                </c:pt>
                <c:pt idx="9">
                  <c:v>Jinning Lindu</c:v>
                </c:pt>
                <c:pt idx="10">
                  <c:v>Vale, Brazil</c:v>
                </c:pt>
                <c:pt idx="11">
                  <c:v>Misr, Egypt</c:v>
                </c:pt>
                <c:pt idx="12">
                  <c:v>Wengan Linhua</c:v>
                </c:pt>
                <c:pt idx="13">
                  <c:v>Hubei Xingfa</c:v>
                </c:pt>
                <c:pt idx="14">
                  <c:v>Hubei Liushuguo</c:v>
                </c:pt>
                <c:pt idx="15">
                  <c:v>Miski Mayo, Peru</c:v>
                </c:pt>
                <c:pt idx="16">
                  <c:v>EuroChem (Rus &amp; Kazakh)</c:v>
                </c:pt>
                <c:pt idx="17">
                  <c:v>Gecopham, Syria</c:v>
                </c:pt>
                <c:pt idx="18">
                  <c:v>Hubei Cai Hu</c:v>
                </c:pt>
                <c:pt idx="19">
                  <c:v>CF Industries</c:v>
                </c:pt>
                <c:pt idx="20">
                  <c:v>El Nasr, Egypt</c:v>
                </c:pt>
                <c:pt idx="21">
                  <c:v>Guizhou Wengfu</c:v>
                </c:pt>
                <c:pt idx="22">
                  <c:v>Foskor, S Africa</c:v>
                </c:pt>
                <c:pt idx="23">
                  <c:v>ICL, Israel</c:v>
                </c:pt>
                <c:pt idx="24">
                  <c:v>Huidong Jinchuan</c:v>
                </c:pt>
                <c:pt idx="25">
                  <c:v>Copebras, Brazil</c:v>
                </c:pt>
                <c:pt idx="26">
                  <c:v>Guizhou Fuquan</c:v>
                </c:pt>
                <c:pt idx="27">
                  <c:v>Acron, Russia</c:v>
                </c:pt>
                <c:pt idx="28">
                  <c:v>SNTP, Togo</c:v>
                </c:pt>
                <c:pt idx="29">
                  <c:v>Yunnan Tianning</c:v>
                </c:pt>
                <c:pt idx="30">
                  <c:v>IPL, Australia</c:v>
                </c:pt>
                <c:pt idx="31">
                  <c:v>Fertinal, Mexico</c:v>
                </c:pt>
                <c:pt idx="32">
                  <c:v>Yichang Huaxi</c:v>
                </c:pt>
                <c:pt idx="34">
                  <c:v>Sunkar, Kazakh</c:v>
                </c:pt>
                <c:pt idx="35">
                  <c:v>Pacasmayo, Peru</c:v>
                </c:pt>
                <c:pt idx="36">
                  <c:v>Stonegate,  US</c:v>
                </c:pt>
              </c:strCache>
            </c:strRef>
          </c:cat>
          <c:val>
            <c:numRef>
              <c:f>Hoja1!$AL$61:$AL$101</c:f>
              <c:numCache>
                <c:formatCode>General</c:formatCode>
                <c:ptCount val="41"/>
                <c:pt idx="0">
                  <c:v>9</c:v>
                </c:pt>
                <c:pt idx="1">
                  <c:v>3.2</c:v>
                </c:pt>
                <c:pt idx="3">
                  <c:v>5.3</c:v>
                </c:pt>
                <c:pt idx="4">
                  <c:v>5</c:v>
                </c:pt>
                <c:pt idx="5">
                  <c:v>0.70000000000000018</c:v>
                </c:pt>
                <c:pt idx="10">
                  <c:v>2.2000000000000002</c:v>
                </c:pt>
                <c:pt idx="11">
                  <c:v>2</c:v>
                </c:pt>
                <c:pt idx="15">
                  <c:v>1.2</c:v>
                </c:pt>
                <c:pt idx="16">
                  <c:v>1.1000000000000001</c:v>
                </c:pt>
                <c:pt idx="17">
                  <c:v>3.3</c:v>
                </c:pt>
                <c:pt idx="22">
                  <c:v>0.8</c:v>
                </c:pt>
                <c:pt idx="25">
                  <c:v>1.4</c:v>
                </c:pt>
                <c:pt idx="27">
                  <c:v>1</c:v>
                </c:pt>
                <c:pt idx="28">
                  <c:v>1</c:v>
                </c:pt>
                <c:pt idx="34">
                  <c:v>2.5</c:v>
                </c:pt>
                <c:pt idx="35">
                  <c:v>2.5</c:v>
                </c:pt>
                <c:pt idx="3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459384"/>
        <c:axId val="202459776"/>
      </c:barChart>
      <c:catAx>
        <c:axId val="202459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202459776"/>
        <c:crosses val="autoZero"/>
        <c:auto val="1"/>
        <c:lblAlgn val="ctr"/>
        <c:lblOffset val="100"/>
        <c:noMultiLvlLbl val="0"/>
      </c:catAx>
      <c:valAx>
        <c:axId val="202459776"/>
        <c:scaling>
          <c:orientation val="minMax"/>
          <c:max val="18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/>
                </a:pPr>
                <a:r>
                  <a:rPr lang="es-ES"/>
                  <a:t>million</a:t>
                </a:r>
                <a:r>
                  <a:rPr lang="es-ES" baseline="0"/>
                  <a:t> tonnes product</a:t>
                </a:r>
                <a:endParaRPr lang="es-ES"/>
              </a:p>
            </c:rich>
          </c:tx>
          <c:layout>
            <c:manualLayout>
              <c:xMode val="edge"/>
              <c:yMode val="edge"/>
              <c:x val="8.9358331575962891E-3"/>
              <c:y val="0.3866762759719262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2459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61302621693708"/>
          <c:y val="0.11035176637403084"/>
          <c:w val="0.29697781694778247"/>
          <c:h val="0.12557003650405768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zh-CN" altLang="en-US" sz="2300" b="1" dirty="0" smtClean="0">
                <a:solidFill>
                  <a:srgbClr val="407919"/>
                </a:solidFill>
              </a:rPr>
              <a:t>国际磷酸</a:t>
            </a:r>
            <a:r>
              <a:rPr lang="es-ES" sz="2300" b="1" baseline="0" dirty="0" smtClean="0">
                <a:solidFill>
                  <a:srgbClr val="407919"/>
                </a:solidFill>
              </a:rPr>
              <a:t>: </a:t>
            </a:r>
            <a:r>
              <a:rPr lang="zh-CN" altLang="en-US" sz="2300" b="1" baseline="0" dirty="0" smtClean="0">
                <a:solidFill>
                  <a:srgbClr val="407919"/>
                </a:solidFill>
              </a:rPr>
              <a:t>新增产能和供需发展情况</a:t>
            </a:r>
            <a:endParaRPr lang="es-ES" sz="2300" b="1" baseline="0" dirty="0">
              <a:solidFill>
                <a:srgbClr val="407919"/>
              </a:solidFill>
            </a:endParaRPr>
          </a:p>
          <a:p>
            <a:pPr>
              <a:defRPr>
                <a:solidFill>
                  <a:sysClr val="windowText" lastClr="000000"/>
                </a:solidFill>
              </a:defRPr>
            </a:pPr>
            <a:endParaRPr lang="es-ES" sz="200" b="1" baseline="0" dirty="0"/>
          </a:p>
          <a:p>
            <a:pPr>
              <a:defRPr>
                <a:solidFill>
                  <a:sysClr val="windowText" lastClr="000000"/>
                </a:solidFill>
              </a:defRPr>
            </a:pPr>
            <a:r>
              <a:rPr lang="es-ES" sz="1500" b="1" baseline="0" dirty="0" err="1"/>
              <a:t>Convergence</a:t>
            </a:r>
            <a:r>
              <a:rPr lang="es-ES" sz="1500" b="1" baseline="0" dirty="0"/>
              <a:t> shows </a:t>
            </a:r>
            <a:r>
              <a:rPr lang="es-ES" sz="1500" b="1" baseline="0" dirty="0" err="1"/>
              <a:t>tight</a:t>
            </a:r>
            <a:r>
              <a:rPr lang="es-ES" sz="1500" b="1" baseline="0" dirty="0"/>
              <a:t> 2010-11 </a:t>
            </a:r>
            <a:r>
              <a:rPr lang="es-ES" sz="1500" b="1" baseline="0" dirty="0" err="1"/>
              <a:t>bull-run</a:t>
            </a:r>
            <a:r>
              <a:rPr lang="es-ES" sz="1500" b="1" baseline="0" dirty="0"/>
              <a:t>      </a:t>
            </a:r>
            <a:r>
              <a:rPr lang="es-ES" sz="1500" b="1" baseline="0" dirty="0" err="1" smtClean="0"/>
              <a:t>Diverging</a:t>
            </a:r>
            <a:r>
              <a:rPr lang="es-ES" sz="1500" b="1" baseline="0" dirty="0" smtClean="0"/>
              <a:t> </a:t>
            </a:r>
            <a:r>
              <a:rPr lang="es-ES" sz="1500" b="1" baseline="0" dirty="0" err="1"/>
              <a:t>for</a:t>
            </a:r>
            <a:r>
              <a:rPr lang="es-ES" sz="1500" b="1" baseline="0" dirty="0"/>
              <a:t> a </a:t>
            </a:r>
            <a:r>
              <a:rPr lang="es-ES" sz="1500" b="1" baseline="0" dirty="0" err="1"/>
              <a:t>soft</a:t>
            </a:r>
            <a:r>
              <a:rPr lang="es-ES" sz="1500" b="1" baseline="0" dirty="0"/>
              <a:t> 2012-13        </a:t>
            </a:r>
            <a:r>
              <a:rPr lang="es-ES" sz="1500" b="1" baseline="0" dirty="0" err="1"/>
              <a:t>Another</a:t>
            </a:r>
            <a:r>
              <a:rPr lang="es-ES" sz="1500" b="1" baseline="0" dirty="0"/>
              <a:t> </a:t>
            </a:r>
            <a:r>
              <a:rPr lang="es-ES" sz="1500" b="1" baseline="0" dirty="0" err="1"/>
              <a:t>tight</a:t>
            </a:r>
            <a:r>
              <a:rPr lang="es-ES" sz="1500" b="1" baseline="0" dirty="0"/>
              <a:t> </a:t>
            </a:r>
            <a:r>
              <a:rPr lang="es-ES" sz="1500" b="1" baseline="0" dirty="0" err="1"/>
              <a:t>convergence</a:t>
            </a:r>
            <a:r>
              <a:rPr lang="es-ES" sz="1500" b="1" baseline="0" dirty="0"/>
              <a:t> </a:t>
            </a:r>
            <a:r>
              <a:rPr lang="es-ES" sz="1500" b="1" baseline="0" dirty="0" err="1"/>
              <a:t>for</a:t>
            </a:r>
            <a:r>
              <a:rPr lang="es-ES" sz="1500" b="1" baseline="0" dirty="0"/>
              <a:t> </a:t>
            </a:r>
            <a:r>
              <a:rPr lang="es-ES" sz="1500" b="1" baseline="0" dirty="0" smtClean="0"/>
              <a:t>2015-16</a:t>
            </a:r>
            <a:endParaRPr lang="es-ES" sz="1500" b="1" dirty="0"/>
          </a:p>
        </c:rich>
      </c:tx>
      <c:layout>
        <c:manualLayout>
          <c:xMode val="edge"/>
          <c:yMode val="edge"/>
          <c:x val="0.11029111797447735"/>
          <c:y val="2.31046404236778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2658803025115926E-2"/>
          <c:y val="0.13450572117155862"/>
          <c:w val="0.8871107860529287"/>
          <c:h val="0.7328570250517608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Hoja1!$C$4</c:f>
              <c:strCache>
                <c:ptCount val="1"/>
                <c:pt idx="0">
                  <c:v>Existing phosacid capacity  (cum.)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0983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30983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30983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ysClr val="window" lastClr="FFFFFF">
                  <a:alpha val="0"/>
                </a:sysClr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cat>
            <c:strRef>
              <c:f>Hoja1!$B$14:$B$24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f    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strCache>
            </c:strRef>
          </c:cat>
          <c:val>
            <c:numRef>
              <c:f>Hoja1!$C$14:$C$24</c:f>
              <c:numCache>
                <c:formatCode>#,##0.00</c:formatCode>
                <c:ptCount val="11"/>
                <c:pt idx="0">
                  <c:v>46.1</c:v>
                </c:pt>
                <c:pt idx="1">
                  <c:v>47.5</c:v>
                </c:pt>
                <c:pt idx="2">
                  <c:v>49.5</c:v>
                </c:pt>
                <c:pt idx="3">
                  <c:v>51.25</c:v>
                </c:pt>
                <c:pt idx="4">
                  <c:v>53.7</c:v>
                </c:pt>
                <c:pt idx="5">
                  <c:v>55.150000000000006</c:v>
                </c:pt>
                <c:pt idx="6">
                  <c:v>56.395000000000003</c:v>
                </c:pt>
                <c:pt idx="7">
                  <c:v>57.075000000000003</c:v>
                </c:pt>
                <c:pt idx="8">
                  <c:v>58.425000000000011</c:v>
                </c:pt>
                <c:pt idx="9">
                  <c:v>60.605000000000011</c:v>
                </c:pt>
              </c:numCache>
            </c:numRef>
          </c:val>
        </c:ser>
        <c:ser>
          <c:idx val="1"/>
          <c:order val="1"/>
          <c:tx>
            <c:strRef>
              <c:f>Hoja1!$D$4</c:f>
              <c:strCache>
                <c:ptCount val="1"/>
                <c:pt idx="0">
                  <c:v> Net New Capacity</c:v>
                </c:pt>
              </c:strCache>
            </c:strRef>
          </c:tx>
          <c:spPr>
            <a:solidFill>
              <a:srgbClr val="C00000"/>
            </a:solidFill>
            <a:ln w="9525"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ysClr val="window" lastClr="FFFFFF"/>
              </a:solidFill>
              <a:ln w="9525"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ysClr val="window" lastClr="FFFFFF">
                  <a:alpha val="0"/>
                </a:sysClr>
              </a:solidFill>
              <a:ln w="9525"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ysClr val="window" lastClr="FFFFFF">
                  <a:alpha val="0"/>
                </a:sysClr>
              </a:solidFill>
              <a:ln w="9525">
                <a:noFill/>
              </a:ln>
              <a:effectLst/>
            </c:spPr>
          </c:dPt>
          <c:cat>
            <c:strRef>
              <c:f>Hoja1!$B$14:$B$24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f    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strCache>
            </c:strRef>
          </c:cat>
          <c:val>
            <c:numRef>
              <c:f>Hoja1!$D$14:$D$24</c:f>
              <c:numCache>
                <c:formatCode>#,##0.00</c:formatCode>
                <c:ptCount val="11"/>
                <c:pt idx="0">
                  <c:v>1.4</c:v>
                </c:pt>
                <c:pt idx="1">
                  <c:v>2</c:v>
                </c:pt>
                <c:pt idx="2">
                  <c:v>1.75</c:v>
                </c:pt>
                <c:pt idx="3">
                  <c:v>2.4499999999999997</c:v>
                </c:pt>
                <c:pt idx="4">
                  <c:v>1.45</c:v>
                </c:pt>
                <c:pt idx="5">
                  <c:v>1.2449999999999997</c:v>
                </c:pt>
                <c:pt idx="6">
                  <c:v>0.68</c:v>
                </c:pt>
                <c:pt idx="7">
                  <c:v>1.35</c:v>
                </c:pt>
                <c:pt idx="8" formatCode="General">
                  <c:v>2.1800000000000002</c:v>
                </c:pt>
                <c:pt idx="9" formatCode="General">
                  <c:v>1.84</c:v>
                </c:pt>
              </c:numCache>
            </c:numRef>
          </c:val>
        </c:ser>
        <c:ser>
          <c:idx val="9"/>
          <c:order val="7"/>
          <c:tx>
            <c:strRef>
              <c:f>Hoja1!$H$4</c:f>
              <c:strCache>
                <c:ptCount val="1"/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Hoja1!$B$14:$B$24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f    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strCache>
            </c:strRef>
          </c:cat>
          <c:val>
            <c:numRef>
              <c:f>Hoja1!$H$16:$H$24</c:f>
              <c:numCache>
                <c:formatCode>#,##0.00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2461736"/>
        <c:axId val="202463696"/>
      </c:barChart>
      <c:lineChart>
        <c:grouping val="standard"/>
        <c:varyColors val="0"/>
        <c:ser>
          <c:idx val="2"/>
          <c:order val="2"/>
          <c:tx>
            <c:strRef>
              <c:f>Hoja1!$E$4</c:f>
              <c:strCache>
                <c:ptCount val="1"/>
                <c:pt idx="0">
                  <c:v>Industry operating rate (83-85% cap)</c:v>
                </c:pt>
              </c:strCache>
            </c:strRef>
          </c:tx>
          <c:spPr>
            <a:ln w="22225" cap="rnd">
              <a:solidFill>
                <a:sysClr val="window" lastClr="FFFFFF">
                  <a:lumMod val="50000"/>
                </a:sysClr>
              </a:solidFill>
              <a:rou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7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/>
            </c:spPr>
          </c:dPt>
          <c:dPt>
            <c:idx val="9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/>
            </c:spPr>
          </c:dPt>
          <c:cat>
            <c:strRef>
              <c:f>Hoja1!$B$14:$B$24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f    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strCache>
            </c:strRef>
          </c:cat>
          <c:val>
            <c:numRef>
              <c:f>Hoja1!$E$14:$E$24</c:f>
              <c:numCache>
                <c:formatCode>#,##0.00</c:formatCode>
                <c:ptCount val="11"/>
                <c:pt idx="0">
                  <c:v>38.949999999999996</c:v>
                </c:pt>
                <c:pt idx="1">
                  <c:v>42.075000000000003</c:v>
                </c:pt>
                <c:pt idx="2">
                  <c:v>43.562500000000014</c:v>
                </c:pt>
                <c:pt idx="3">
                  <c:v>45.645000000000003</c:v>
                </c:pt>
                <c:pt idx="4">
                  <c:v>46.877500000000005</c:v>
                </c:pt>
                <c:pt idx="5">
                  <c:v>47.371799999999993</c:v>
                </c:pt>
                <c:pt idx="6">
                  <c:v>47.372250000000001</c:v>
                </c:pt>
                <c:pt idx="7">
                  <c:v>48.492750000000015</c:v>
                </c:pt>
                <c:pt idx="8">
                  <c:v>50.302150000000012</c:v>
                </c:pt>
                <c:pt idx="9">
                  <c:v>51.829350000000012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Hoja1!$F$4</c:f>
              <c:strCache>
                <c:ptCount val="1"/>
                <c:pt idx="0">
                  <c:v>Phosacid avails to fert sector</c:v>
                </c:pt>
              </c:strCache>
            </c:strRef>
          </c:tx>
          <c:spPr>
            <a:ln w="22225" cap="rnd">
              <a:solidFill>
                <a:sysClr val="windowText" lastClr="000000"/>
              </a:solidFill>
              <a:rou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7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>
                <a:outerShdw blurRad="50800" dist="38100" dir="8100000" algn="tr" rotWithShape="0">
                  <a:sysClr val="window" lastClr="FFFFFF">
                    <a:alpha val="40000"/>
                  </a:sysClr>
                </a:outerShdw>
              </a:effectLst>
            </c:spPr>
          </c:dPt>
          <c:cat>
            <c:strRef>
              <c:f>Hoja1!$B$14:$B$24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f    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strCache>
            </c:strRef>
          </c:cat>
          <c:val>
            <c:numRef>
              <c:f>Hoja1!$F$14:$F$24</c:f>
              <c:numCache>
                <c:formatCode>#,##0.00</c:formatCode>
                <c:ptCount val="11"/>
                <c:pt idx="0">
                  <c:v>33.107500000000002</c:v>
                </c:pt>
                <c:pt idx="1">
                  <c:v>35.763750000000016</c:v>
                </c:pt>
                <c:pt idx="2">
                  <c:v>37.028125000000017</c:v>
                </c:pt>
                <c:pt idx="3">
                  <c:v>38.798250000000017</c:v>
                </c:pt>
                <c:pt idx="4">
                  <c:v>39.377100000000006</c:v>
                </c:pt>
                <c:pt idx="5">
                  <c:v>39.792312000000031</c:v>
                </c:pt>
                <c:pt idx="6">
                  <c:v>39.792690000000015</c:v>
                </c:pt>
                <c:pt idx="7">
                  <c:v>40.248982500000011</c:v>
                </c:pt>
                <c:pt idx="8">
                  <c:v>41.750784499999995</c:v>
                </c:pt>
                <c:pt idx="9">
                  <c:v>43.0183605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Hoja1!#REF!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Hoja1!$B$14:$B$24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f    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strCache>
            </c:strRef>
          </c:cat>
          <c:val>
            <c:numRef>
              <c:f>Hoja1!#REF!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Hoja1!#REF!</c:f>
              <c:strCache>
                <c:ptCount val="1"/>
                <c:pt idx="0">
                  <c:v>#REF!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Hoja1!$B$14:$B$24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f    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strCache>
            </c:strRef>
          </c:cat>
          <c:val>
            <c:numRef>
              <c:f>Hoja1!#REF!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1"/>
        </c:ser>
        <c:ser>
          <c:idx val="6"/>
          <c:order val="6"/>
          <c:tx>
            <c:strRef>
              <c:f>Hoja1!$G$4</c:f>
              <c:strCache>
                <c:ptCount val="1"/>
                <c:pt idx="0">
                  <c:v> Phos fertilizer acid demand</c:v>
                </c:pt>
              </c:strCache>
            </c:strRef>
          </c:tx>
          <c:spPr>
            <a:ln w="22225" cap="rnd">
              <a:solidFill>
                <a:srgbClr val="C00000"/>
              </a:solidFill>
              <a:rou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Pt>
            <c:idx val="7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dPt>
            <c:idx val="9"/>
            <c:marker>
              <c:symbol val="none"/>
            </c:marker>
            <c:bubble3D val="0"/>
            <c:spPr>
              <a:ln w="22225" cap="rnd">
                <a:solidFill>
                  <a:sysClr val="window" lastClr="FFFFFF">
                    <a:lumMod val="50000"/>
                    <a:alpha val="0"/>
                  </a:sysClr>
                </a:solidFill>
                <a:rou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Hoja1!$B$14:$B$24</c:f>
              <c:strCache>
                <c:ptCount val="10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f    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</c:strCache>
            </c:strRef>
          </c:cat>
          <c:val>
            <c:numRef>
              <c:f>Hoja1!$G$14:$G$24</c:f>
              <c:numCache>
                <c:formatCode>#,##0.00</c:formatCode>
                <c:ptCount val="11"/>
                <c:pt idx="0">
                  <c:v>31.34</c:v>
                </c:pt>
                <c:pt idx="1">
                  <c:v>35</c:v>
                </c:pt>
                <c:pt idx="2">
                  <c:v>36.130000000000003</c:v>
                </c:pt>
                <c:pt idx="3">
                  <c:v>37.220000000000013</c:v>
                </c:pt>
                <c:pt idx="4">
                  <c:v>37.1</c:v>
                </c:pt>
                <c:pt idx="5">
                  <c:v>37.75</c:v>
                </c:pt>
                <c:pt idx="6">
                  <c:v>38.880000000000003</c:v>
                </c:pt>
                <c:pt idx="7">
                  <c:v>39.270000000000003</c:v>
                </c:pt>
                <c:pt idx="8">
                  <c:v>39.660000000000011</c:v>
                </c:pt>
                <c:pt idx="9">
                  <c:v>40.85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461736"/>
        <c:axId val="202463696"/>
      </c:lineChart>
      <c:catAx>
        <c:axId val="202461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463696"/>
        <c:crosses val="autoZero"/>
        <c:auto val="1"/>
        <c:lblAlgn val="ctr"/>
        <c:lblOffset val="100"/>
        <c:noMultiLvlLbl val="0"/>
      </c:catAx>
      <c:valAx>
        <c:axId val="202463696"/>
        <c:scaling>
          <c:orientation val="minMax"/>
          <c:max val="65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 sz="1200" b="0">
                    <a:solidFill>
                      <a:sysClr val="windowText" lastClr="000000"/>
                    </a:solidFill>
                  </a:rPr>
                  <a:t>million tonnes P</a:t>
                </a:r>
                <a:r>
                  <a:rPr lang="es-ES" sz="1200" b="0" baseline="-25000">
                    <a:solidFill>
                      <a:sysClr val="windowText" lastClr="000000"/>
                    </a:solidFill>
                  </a:rPr>
                  <a:t>2</a:t>
                </a:r>
                <a:r>
                  <a:rPr lang="es-ES" sz="1200" b="0">
                    <a:solidFill>
                      <a:sysClr val="windowText" lastClr="000000"/>
                    </a:solidFill>
                  </a:rPr>
                  <a:t>O</a:t>
                </a:r>
                <a:r>
                  <a:rPr lang="es-ES" sz="1200" b="0" baseline="-25000">
                    <a:solidFill>
                      <a:sysClr val="windowText" lastClr="000000"/>
                    </a:solidFill>
                  </a:rPr>
                  <a:t>5</a:t>
                </a:r>
              </a:p>
            </c:rich>
          </c:tx>
          <c:layout>
            <c:manualLayout>
              <c:xMode val="edge"/>
              <c:yMode val="edge"/>
              <c:x val="1.0607616735655081E-2"/>
              <c:y val="0.3346139906424742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246173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4116379310344851"/>
          <c:y val="0.34111739471808139"/>
          <c:w val="0.34590517241379304"/>
          <c:h val="0.376849509111941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83798211664232E-2"/>
          <c:y val="9.8419067808831584E-2"/>
          <c:w val="0.91013145602562395"/>
          <c:h val="0.90158093219116842"/>
        </c:manualLayout>
      </c:layout>
      <c:pie3DChart>
        <c:varyColors val="1"/>
        <c:ser>
          <c:idx val="0"/>
          <c:order val="0"/>
          <c:tx>
            <c:strRef>
              <c:f>Sheet1!$D$3</c:f>
              <c:strCache>
                <c:ptCount val="1"/>
                <c:pt idx="0">
                  <c:v>DAP, MAP Capacity ('000t P2O5)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1369461497397575"/>
                  <c:y val="5.92728793516195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baseline="0" dirty="0" smtClean="0"/>
                      <a:t>中国 </a:t>
                    </a:r>
                    <a:fld id="{A8C55178-CA45-44DD-A834-5242FB15ABD3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zh-CN" altLang="en-US" baseline="0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790604218514137"/>
                      <c:h val="9.3903508771929822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4236226924387627"/>
                  <c:y val="-0.2564365901299716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dirty="0" smtClean="0"/>
                      <a:t>其他 </a:t>
                    </a:r>
                    <a:fld id="{E90B7CCA-87F4-43DB-9597-E123F90FE8EC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zh-CN" altLang="en-US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91636045494311"/>
                      <c:h val="9.2746820109024825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0599259308688117"/>
                  <c:y val="9.535022064549633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baseline="0" dirty="0" smtClean="0"/>
                      <a:t>美国</a:t>
                    </a:r>
                    <a:fld id="{30FF6119-E709-4D64-8062-B6FC00970D2C}" type="PERCENTAGE">
                      <a:rPr lang="en-US" baseline="0" smtClean="0"/>
                      <a:pPr>
                        <a:defRPr/>
                      </a:pPr>
                      <a:t>[PORCENTAJE]</a:t>
                    </a:fld>
                    <a:endParaRPr lang="zh-CN" altLang="en-US" baseline="0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191111704257306"/>
                      <c:h val="9.6947016238354819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5.8949561890446991E-2"/>
                  <c:y val="-8.373430908836727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dirty="0" smtClean="0"/>
                      <a:t>摩洛哥 </a:t>
                    </a:r>
                    <a:fld id="{2541D1CF-B48C-4A41-9467-863F8847F17D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zh-CN" altLang="en-US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94004404110503"/>
                      <c:h val="7.16885148971763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2.1006712555724481E-2"/>
                  <c:y val="-8.254928506392310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baseline="0" dirty="0" smtClean="0"/>
                      <a:t>沙特 </a:t>
                    </a:r>
                    <a:fld id="{94F9D185-BDA4-4C86-A0C0-086406211747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zh-CN" altLang="en-US" baseline="0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21907113305752"/>
                      <c:h val="5.7329973176429877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15153193161050096"/>
                  <c:y val="-2.03564961482456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dirty="0" smtClean="0"/>
                      <a:t>俄罗斯 </a:t>
                    </a:r>
                    <a:fld id="{249A1EE8-FB3F-45F4-8DF3-B9E9874EEF46}" type="PERCENTAGE">
                      <a:rPr lang="en-US" baseline="0"/>
                      <a:pPr>
                        <a:defRPr/>
                      </a:pPr>
                      <a:t>[PORCENTAJE]</a:t>
                    </a:fld>
                    <a:endParaRPr lang="zh-CN" altLang="en-US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71947150673965"/>
                      <c:h val="6.1852124253699056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Sheet1!$C$4:$C$10</c:f>
              <c:strCache>
                <c:ptCount val="6"/>
                <c:pt idx="0">
                  <c:v>China</c:v>
                </c:pt>
                <c:pt idx="1">
                  <c:v>Other</c:v>
                </c:pt>
                <c:pt idx="2">
                  <c:v>USA</c:v>
                </c:pt>
                <c:pt idx="3">
                  <c:v>Morocco</c:v>
                </c:pt>
                <c:pt idx="4">
                  <c:v>Saudi</c:v>
                </c:pt>
                <c:pt idx="5">
                  <c:v>Russia</c:v>
                </c:pt>
              </c:strCache>
            </c:strRef>
          </c:cat>
          <c:val>
            <c:numRef>
              <c:f>Sheet1!$D$4:$D$10</c:f>
              <c:numCache>
                <c:formatCode>General</c:formatCode>
                <c:ptCount val="7"/>
                <c:pt idx="0">
                  <c:v>11354</c:v>
                </c:pt>
                <c:pt idx="1">
                  <c:v>11192</c:v>
                </c:pt>
                <c:pt idx="2">
                  <c:v>7346</c:v>
                </c:pt>
                <c:pt idx="3">
                  <c:v>1400</c:v>
                </c:pt>
                <c:pt idx="4">
                  <c:v>230</c:v>
                </c:pt>
                <c:pt idx="5">
                  <c:v>2149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8985507246376812E-2"/>
          <c:w val="0.96387810775621552"/>
          <c:h val="0.96735970401908256"/>
        </c:manualLayout>
      </c:layout>
      <c:pie3DChart>
        <c:varyColors val="1"/>
        <c:ser>
          <c:idx val="0"/>
          <c:order val="0"/>
          <c:tx>
            <c:strRef>
              <c:f>Sheet1!$H$3</c:f>
              <c:strCache>
                <c:ptCount val="1"/>
                <c:pt idx="0">
                  <c:v>DAP, MAP Capacity ('000t P2O5)</c:v>
                </c:pt>
              </c:strCache>
            </c:strRef>
          </c:tx>
          <c:explosion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C0504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dirty="0" smtClean="0"/>
                      <a:t>中国</a:t>
                    </a:r>
                    <a:fld id="{125E16F0-9F09-4BFC-A333-C38C98A48787}" type="PERCENTAGE">
                      <a:rPr lang="en-US" smtClean="0"/>
                      <a:pPr>
                        <a:defRPr/>
                      </a:pPr>
                      <a:t>[PORCENTAJE]</a:t>
                    </a:fld>
                    <a:endParaRPr lang="zh-CN" altLang="en-US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pattFill prst="pct75">
                      <a:fgClr>
                        <a:schemeClr val="dk1">
                          <a:lumMod val="75000"/>
                          <a:lumOff val="25000"/>
                        </a:schemeClr>
                      </a:fgClr>
                      <a:bgClr>
                        <a:schemeClr val="dk1">
                          <a:lumMod val="65000"/>
                          <a:lumOff val="35000"/>
                        </a:schemeClr>
                      </a:bgClr>
                    </a:pattFill>
                    <a:ln>
                      <a:noFill/>
                    </a:ln>
                  </c15:spPr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7479265091863511"/>
                  <c:y val="-0.28054995280762335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其他</a:t>
                    </a:r>
                    <a:fld id="{6BCA5F41-00A5-403C-8BE9-7A9977A27074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06266404199474"/>
                      <c:h val="0.112520525451559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zh-CN" altLang="en-US" dirty="0" smtClean="0"/>
                      <a:t>美国</a:t>
                    </a:r>
                    <a:fld id="{920B95B1-5715-4FF8-958E-44C11A044612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2.8620913126599923E-2"/>
                  <c:y val="4.60545051629025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dirty="0" smtClean="0"/>
                      <a:t>摩洛哥 </a:t>
                    </a:r>
                    <a:fld id="{A7E642C1-4597-449B-86B4-A88240807E4E}" type="PERCENTAGE">
                      <a:rPr lang="en-US"/>
                      <a:pPr>
                        <a:defRPr/>
                      </a:pPr>
                      <a:t>[PORCENTAJE]</a:t>
                    </a:fld>
                    <a:endParaRPr lang="zh-CN" altLang="en-US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9583333333333"/>
                      <c:h val="5.504926108374384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14289329574543924"/>
                  <c:y val="-4.2504911436968593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沙特</a:t>
                    </a:r>
                    <a:fld id="{BB5886C1-DF0F-455F-9252-0CD5396CEC4B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20202780208029544"/>
                  <c:y val="-9.068634384773762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dirty="0" smtClean="0"/>
                      <a:t>俄罗斯</a:t>
                    </a:r>
                    <a:fld id="{329CB86B-C5F5-4E50-A661-F209068BC216}" type="PERCENTAGE">
                      <a:rPr lang="en-US" smtClean="0"/>
                      <a:pPr>
                        <a:defRPr/>
                      </a:pPr>
                      <a:t>[PORCENTAJE]</a:t>
                    </a:fld>
                    <a:endParaRPr lang="zh-CN" altLang="en-US" dirty="0" smtClean="0"/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226804461942258"/>
                      <c:h val="5.3698136870822179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Sheet1!$G$4:$G$10</c:f>
              <c:strCache>
                <c:ptCount val="6"/>
                <c:pt idx="0">
                  <c:v>China</c:v>
                </c:pt>
                <c:pt idx="1">
                  <c:v>Other</c:v>
                </c:pt>
                <c:pt idx="2">
                  <c:v>USA</c:v>
                </c:pt>
                <c:pt idx="3">
                  <c:v>Morocco</c:v>
                </c:pt>
                <c:pt idx="4">
                  <c:v>Saudi Arabia</c:v>
                </c:pt>
                <c:pt idx="5">
                  <c:v>Russia</c:v>
                </c:pt>
              </c:strCache>
            </c:strRef>
          </c:cat>
          <c:val>
            <c:numRef>
              <c:f>Sheet1!$H$4:$H$10</c:f>
              <c:numCache>
                <c:formatCode>General</c:formatCode>
                <c:ptCount val="7"/>
                <c:pt idx="0">
                  <c:v>15260</c:v>
                </c:pt>
                <c:pt idx="1">
                  <c:v>9562</c:v>
                </c:pt>
                <c:pt idx="2">
                  <c:v>7106</c:v>
                </c:pt>
                <c:pt idx="3">
                  <c:v>3050</c:v>
                </c:pt>
                <c:pt idx="4">
                  <c:v>1590</c:v>
                </c:pt>
                <c:pt idx="5">
                  <c:v>2078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solidFill>
          <a:schemeClr val="bg1"/>
        </a:solidFill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3307892827389754E-3"/>
          <c:y val="0"/>
          <c:w val="0.9841449319919604"/>
          <c:h val="1"/>
        </c:manualLayout>
      </c:layout>
      <c:pie3DChart>
        <c:varyColors val="1"/>
        <c:ser>
          <c:idx val="0"/>
          <c:order val="0"/>
          <c:tx>
            <c:strRef>
              <c:f>Sheet1!$L$3</c:f>
              <c:strCache>
                <c:ptCount val="1"/>
                <c:pt idx="0">
                  <c:v>DAP, MAP Capacity ('000t P2O5)</c:v>
                </c:pt>
              </c:strCache>
            </c:strRef>
          </c:tx>
          <c:explosion val="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rgbClr val="C0504D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zh-CN" altLang="en-US" dirty="0" smtClean="0"/>
                      <a:t>中国</a:t>
                    </a:r>
                    <a:fld id="{4CD186C6-83C4-4190-A28F-2E3C1C78A626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0023003950444759"/>
                  <c:y val="-0.18763694249410168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其他</a:t>
                    </a:r>
                    <a:fld id="{92DB0D8D-5456-401A-AE8F-A73E19E1D81C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zh-CN" altLang="en-US" dirty="0" smtClean="0"/>
                      <a:t>美国</a:t>
                    </a:r>
                    <a:fld id="{57E4F68F-7BCE-47C5-A6DE-5E6596891AE2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7.4269033350353411E-2"/>
                  <c:y val="7.463870490917880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zh-CN" altLang="en-US" dirty="0" smtClean="0">
                        <a:solidFill>
                          <a:schemeClr val="bg1"/>
                        </a:solidFill>
                      </a:rPr>
                      <a:t>摩洛哥</a:t>
                    </a:r>
                    <a:fld id="{91BBBF92-575E-4A72-BE54-192E2F2E7F73}" type="PERCENTAG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[PORCENTAJE]</a:t>
                    </a:fld>
                    <a:endParaRPr lang="zh-CN" altLang="en-US" dirty="0" smtClean="0">
                      <a:solidFill>
                        <a:schemeClr val="bg1"/>
                      </a:solidFill>
                    </a:endParaRPr>
                  </a:p>
                </c:rich>
              </c:tx>
              <c:spPr>
                <a:pattFill prst="pct75">
                  <a:fgClr>
                    <a:schemeClr val="dk1">
                      <a:lumMod val="75000"/>
                      <a:lumOff val="25000"/>
                    </a:schemeClr>
                  </a:fgClr>
                  <a:bgClr>
                    <a:schemeClr val="dk1">
                      <a:lumMod val="65000"/>
                      <a:lumOff val="35000"/>
                    </a:schemeClr>
                  </a:bgClr>
                </a:patt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26094135196219"/>
                      <c:h val="6.3761325136371366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4.747494020585314E-2"/>
                  <c:y val="-1.2488132124278685E-2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沙特 </a:t>
                    </a:r>
                    <a:fld id="{31AC76E8-5076-4F86-8319-2A602B8EC9B6}" type="PERCENTAGE">
                      <a:rPr lang="en-US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8.8940635833490045E-2"/>
                  <c:y val="-1.9366667614201683E-3"/>
                </c:manualLayout>
              </c:layout>
              <c:tx>
                <c:rich>
                  <a:bodyPr/>
                  <a:lstStyle/>
                  <a:p>
                    <a:r>
                      <a:rPr lang="zh-CN" altLang="en-US" dirty="0" smtClean="0"/>
                      <a:t>俄罗斯</a:t>
                    </a:r>
                    <a:fld id="{41C070F9-E4BE-4F90-B129-04C69F4E73A7}" type="PERCENTAGE">
                      <a:rPr lang="en-US" smtClean="0"/>
                      <a:pPr/>
                      <a:t>[PORCENTAJE]</a:t>
                    </a:fld>
                    <a:endParaRPr lang="zh-CN" altLang="en-US" dirty="0" smtClean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Sheet1!$K$4:$K$10</c:f>
              <c:strCache>
                <c:ptCount val="6"/>
                <c:pt idx="0">
                  <c:v>China</c:v>
                </c:pt>
                <c:pt idx="1">
                  <c:v>Other</c:v>
                </c:pt>
                <c:pt idx="2">
                  <c:v>USA</c:v>
                </c:pt>
                <c:pt idx="3">
                  <c:v>Morocco</c:v>
                </c:pt>
                <c:pt idx="4">
                  <c:v>Saudi Arabia</c:v>
                </c:pt>
                <c:pt idx="5">
                  <c:v>Russia</c:v>
                </c:pt>
              </c:strCache>
            </c:strRef>
          </c:cat>
          <c:val>
            <c:numRef>
              <c:f>Sheet1!$L$4:$L$10</c:f>
              <c:numCache>
                <c:formatCode>General</c:formatCode>
                <c:ptCount val="7"/>
                <c:pt idx="0">
                  <c:v>16260</c:v>
                </c:pt>
                <c:pt idx="1">
                  <c:v>9705</c:v>
                </c:pt>
                <c:pt idx="2">
                  <c:v>7106</c:v>
                </c:pt>
                <c:pt idx="3">
                  <c:v>5050</c:v>
                </c:pt>
                <c:pt idx="4">
                  <c:v>2800</c:v>
                </c:pt>
                <c:pt idx="5">
                  <c:v>2078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0.92294</cdr:x>
      <cdr:y>0.63341</cdr:y>
    </cdr:from>
    <cdr:to>
      <cdr:x>0.99462</cdr:x>
      <cdr:y>0.72648</cdr:y>
    </cdr:to>
    <cdr:sp macro="" textlink="">
      <cdr:nvSpPr>
        <cdr:cNvPr id="36" name="1 CuadroTexto"/>
        <cdr:cNvSpPr txBox="1"/>
      </cdr:nvSpPr>
      <cdr:spPr>
        <a:xfrm xmlns:a="http://schemas.openxmlformats.org/drawingml/2006/main">
          <a:off x="4905375" y="2600325"/>
          <a:ext cx="381000" cy="382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 sz="1200" b="1"/>
        </a:p>
      </cdr:txBody>
    </cdr:sp>
  </cdr:relSizeAnchor>
  <cdr:relSizeAnchor xmlns:cdr="http://schemas.openxmlformats.org/drawingml/2006/chartDrawing">
    <cdr:from>
      <cdr:x>0.6115</cdr:x>
      <cdr:y>0.72428</cdr:y>
    </cdr:from>
    <cdr:to>
      <cdr:x>0.81704</cdr:x>
      <cdr:y>0.72428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4244008" y="4795181"/>
          <a:ext cx="1426464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0.61023</cdr:x>
      <cdr:y>0.40125</cdr:y>
    </cdr:from>
    <cdr:to>
      <cdr:x>0.83846</cdr:x>
      <cdr:y>0.40125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4235174" y="2656562"/>
          <a:ext cx="1584000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0.85028</cdr:x>
      <cdr:y>0.40083</cdr:y>
    </cdr:from>
    <cdr:to>
      <cdr:x>0.86834</cdr:x>
      <cdr:y>0.72359</cdr:y>
    </cdr:to>
    <cdr:sp macro="" textlink="">
      <cdr:nvSpPr>
        <cdr:cNvPr id="4" name="Right Brace 3"/>
        <cdr:cNvSpPr/>
      </cdr:nvSpPr>
      <cdr:spPr>
        <a:xfrm xmlns:a="http://schemas.openxmlformats.org/drawingml/2006/main">
          <a:off x="6603957" y="2653749"/>
          <a:ext cx="140319" cy="2136913"/>
        </a:xfrm>
        <a:prstGeom xmlns:a="http://schemas.openxmlformats.org/drawingml/2006/main" prst="rightBrace">
          <a:avLst/>
        </a:prstGeom>
        <a:ln xmlns:a="http://schemas.openxmlformats.org/drawingml/2006/main" w="158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0.86691</cdr:x>
      <cdr:y>0.51192</cdr:y>
    </cdr:from>
    <cdr:to>
      <cdr:x>0.97185</cdr:x>
      <cdr:y>0.614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733166" y="3389243"/>
          <a:ext cx="815008" cy="6758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600" b="1" dirty="0" smtClean="0"/>
            <a:t>$175pt</a:t>
          </a:r>
          <a:endParaRPr lang="en-GB" sz="1600" b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0.45234</cdr:x>
      <cdr:y>0.18958</cdr:y>
    </cdr:from>
    <cdr:to>
      <cdr:x>0.75663</cdr:x>
      <cdr:y>0.33866</cdr:y>
    </cdr:to>
    <cdr:cxnSp macro="">
      <cdr:nvCxnSpPr>
        <cdr:cNvPr id="15" name="Straight Arrow Connector 14"/>
        <cdr:cNvCxnSpPr/>
      </cdr:nvCxnSpPr>
      <cdr:spPr>
        <a:xfrm xmlns:a="http://schemas.openxmlformats.org/drawingml/2006/main" flipV="1">
          <a:off x="5377070" y="1188879"/>
          <a:ext cx="3617142" cy="934914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chemeClr val="bg1"/>
          </a:solidFill>
          <a:tailEnd type="triangle"/>
        </a:ln>
        <a:effectLst xmlns:a="http://schemas.openxmlformats.org/drawingml/2006/main">
          <a:glow rad="139700">
            <a:schemeClr val="bg1">
              <a:lumMod val="75000"/>
              <a:alpha val="4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0.12865</cdr:x>
      <cdr:y>0.36469</cdr:y>
    </cdr:from>
    <cdr:to>
      <cdr:x>0.75796</cdr:x>
      <cdr:y>0.58321</cdr:y>
    </cdr:to>
    <cdr:cxnSp macro="">
      <cdr:nvCxnSpPr>
        <cdr:cNvPr id="16" name="Straight Arrow Connector 15"/>
        <cdr:cNvCxnSpPr/>
      </cdr:nvCxnSpPr>
      <cdr:spPr>
        <a:xfrm xmlns:a="http://schemas.openxmlformats.org/drawingml/2006/main" flipV="1">
          <a:off x="1231900" y="1600201"/>
          <a:ext cx="6026150" cy="958849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chemeClr val="bg1"/>
          </a:solidFill>
          <a:tailEnd type="triangle"/>
        </a:ln>
        <a:effectLst xmlns:a="http://schemas.openxmlformats.org/drawingml/2006/main">
          <a:glow rad="139700">
            <a:schemeClr val="bg1">
              <a:lumMod val="75000"/>
              <a:alpha val="4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0.79578</cdr:x>
      <cdr:y>0.17003</cdr:y>
    </cdr:from>
    <cdr:to>
      <cdr:x>0.97679</cdr:x>
      <cdr:y>0.90832</cdr:y>
    </cdr:to>
    <cdr:sp macro="" textlink="">
      <cdr:nvSpPr>
        <cdr:cNvPr id="22" name="Text Box 21"/>
        <cdr:cNvSpPr txBox="1"/>
      </cdr:nvSpPr>
      <cdr:spPr>
        <a:xfrm xmlns:a="http://schemas.openxmlformats.org/drawingml/2006/main">
          <a:off x="9459595" y="1066302"/>
          <a:ext cx="2151675" cy="46299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600" b="1" dirty="0"/>
            <a:t>↑↑NPs,</a:t>
          </a:r>
          <a:r>
            <a:rPr lang="en-CA" sz="1600" b="1" baseline="0" dirty="0"/>
            <a:t> </a:t>
          </a:r>
          <a:r>
            <a:rPr lang="en-CA" sz="1600" b="1" baseline="0" dirty="0" smtClean="0"/>
            <a:t>NPKs </a:t>
          </a:r>
          <a:r>
            <a:rPr lang="en-CA" sz="1600" baseline="0" dirty="0" smtClean="0"/>
            <a:t>2005-15</a:t>
          </a:r>
          <a:r>
            <a:rPr lang="zh-CN" altLang="en-US" sz="1600" baseline="0" dirty="0" smtClean="0"/>
            <a:t>增长</a:t>
          </a:r>
          <a:r>
            <a:rPr lang="en-US" altLang="zh-CN" sz="1600" baseline="0" dirty="0" smtClean="0"/>
            <a:t>35%</a:t>
          </a:r>
          <a:r>
            <a:rPr lang="zh-CN" altLang="en-US" sz="1600" baseline="0" dirty="0" smtClean="0"/>
            <a:t>，</a:t>
          </a:r>
          <a:r>
            <a:rPr lang="en-US" altLang="zh-CN" sz="1600" dirty="0" smtClean="0"/>
            <a:t>10-15</a:t>
          </a:r>
          <a:r>
            <a:rPr lang="zh-CN" altLang="en-US" sz="1600" baseline="0" dirty="0" smtClean="0"/>
            <a:t>增长</a:t>
          </a:r>
          <a:r>
            <a:rPr lang="en-US" altLang="zh-CN" sz="1600" baseline="0" dirty="0" smtClean="0"/>
            <a:t>23%</a:t>
          </a:r>
          <a:endParaRPr lang="en-CA" sz="1600" baseline="0" dirty="0"/>
        </a:p>
        <a:p xmlns:a="http://schemas.openxmlformats.org/drawingml/2006/main">
          <a:endParaRPr lang="en-CA" sz="1600" baseline="0" dirty="0"/>
        </a:p>
        <a:p xmlns:a="http://schemas.openxmlformats.org/drawingml/2006/main">
          <a:r>
            <a:rPr lang="en-CA" sz="1600" b="1" baseline="0" dirty="0" smtClean="0"/>
            <a:t>TSP</a:t>
          </a:r>
          <a:r>
            <a:rPr lang="zh-CN" altLang="en-US" sz="1600" b="1" baseline="0" dirty="0" smtClean="0"/>
            <a:t>在过去</a:t>
          </a:r>
          <a:r>
            <a:rPr lang="en-US" altLang="zh-CN" sz="1600" b="1" baseline="0" dirty="0" smtClean="0"/>
            <a:t>10</a:t>
          </a:r>
          <a:r>
            <a:rPr lang="zh-CN" altLang="en-US" sz="1600" b="1" baseline="0" dirty="0" smtClean="0"/>
            <a:t>年仅增长</a:t>
          </a:r>
          <a:r>
            <a:rPr lang="en-US" altLang="zh-CN" sz="1600" b="1" baseline="0" dirty="0" smtClean="0"/>
            <a:t>19%</a:t>
          </a:r>
          <a:endParaRPr lang="en-CA" sz="1600" baseline="0" dirty="0"/>
        </a:p>
        <a:p xmlns:a="http://schemas.openxmlformats.org/drawingml/2006/main">
          <a:endParaRPr lang="en-CA" sz="1600" baseline="0" dirty="0"/>
        </a:p>
        <a:p xmlns:a="http://schemas.openxmlformats.org/drawingml/2006/main">
          <a:r>
            <a:rPr lang="en-CA" sz="1600" b="1" baseline="0" dirty="0"/>
            <a:t>↑↑MAP </a:t>
          </a:r>
          <a:r>
            <a:rPr lang="zh-CN" altLang="en-US" sz="1600" b="1" baseline="0" dirty="0" smtClean="0"/>
            <a:t>在过去</a:t>
          </a:r>
          <a:r>
            <a:rPr lang="en-US" altLang="zh-CN" sz="1600" b="1" baseline="0" dirty="0" smtClean="0"/>
            <a:t>10</a:t>
          </a:r>
          <a:r>
            <a:rPr lang="zh-CN" altLang="en-US" sz="1600" b="1" baseline="0" dirty="0" smtClean="0"/>
            <a:t>年增长</a:t>
          </a:r>
          <a:r>
            <a:rPr lang="en-US" altLang="zh-CN" sz="1600" b="1" baseline="0" dirty="0" smtClean="0"/>
            <a:t>80%</a:t>
          </a:r>
          <a:r>
            <a:rPr lang="zh-CN" altLang="en-US" sz="1600" b="1" baseline="0" dirty="0" smtClean="0"/>
            <a:t>，大部分新增产能在中国</a:t>
          </a:r>
          <a:r>
            <a:rPr lang="en-CA" sz="1600" baseline="0" dirty="0" smtClean="0"/>
            <a:t> </a:t>
          </a:r>
          <a:endParaRPr lang="en-CA" sz="1600" baseline="0" dirty="0"/>
        </a:p>
        <a:p xmlns:a="http://schemas.openxmlformats.org/drawingml/2006/main">
          <a:endParaRPr lang="en-CA" sz="1600" baseline="0" dirty="0"/>
        </a:p>
        <a:p xmlns:a="http://schemas.openxmlformats.org/drawingml/2006/main">
          <a:r>
            <a:rPr lang="en-CA" sz="1600" b="1" baseline="0" dirty="0"/>
            <a:t>↑</a:t>
          </a:r>
          <a:r>
            <a:rPr lang="en-CA" sz="1600" b="1" baseline="0" dirty="0" smtClean="0"/>
            <a:t>DAP</a:t>
          </a:r>
          <a:r>
            <a:rPr lang="zh-CN" altLang="en-US" sz="1600" b="1" baseline="0" dirty="0" smtClean="0"/>
            <a:t>在过去</a:t>
          </a:r>
          <a:r>
            <a:rPr lang="en-US" altLang="zh-CN" sz="1600" b="1" baseline="0" dirty="0" smtClean="0"/>
            <a:t>10</a:t>
          </a:r>
          <a:r>
            <a:rPr lang="zh-CN" altLang="en-US" sz="1600" b="1" baseline="0" dirty="0" smtClean="0"/>
            <a:t>年增长</a:t>
          </a:r>
          <a:r>
            <a:rPr lang="en-US" altLang="zh-CN" sz="1600" b="1" baseline="0" dirty="0" smtClean="0"/>
            <a:t>27%</a:t>
          </a:r>
          <a:endParaRPr lang="en-CA" sz="1600" baseline="0" dirty="0"/>
        </a:p>
        <a:p xmlns:a="http://schemas.openxmlformats.org/drawingml/2006/main">
          <a:endParaRPr lang="en-CA" sz="900" baseline="0" dirty="0"/>
        </a:p>
        <a:p xmlns:a="http://schemas.openxmlformats.org/drawingml/2006/main">
          <a:endParaRPr lang="en-CA" sz="900" baseline="0" dirty="0"/>
        </a:p>
      </cdr:txBody>
    </cdr:sp>
  </cdr:relSizeAnchor>
  <cdr:relSizeAnchor xmlns:cdr="http://schemas.openxmlformats.org/drawingml/2006/chartDrawing">
    <cdr:from>
      <cdr:x>0.13294</cdr:x>
      <cdr:y>0.60492</cdr:y>
    </cdr:from>
    <cdr:to>
      <cdr:x>0.75398</cdr:x>
      <cdr:y>0.69368</cdr:y>
    </cdr:to>
    <cdr:cxnSp macro="">
      <cdr:nvCxnSpPr>
        <cdr:cNvPr id="10" name="Straight Arrow Connector 9"/>
        <cdr:cNvCxnSpPr/>
      </cdr:nvCxnSpPr>
      <cdr:spPr>
        <a:xfrm xmlns:a="http://schemas.openxmlformats.org/drawingml/2006/main" flipV="1">
          <a:off x="1580322" y="3793527"/>
          <a:ext cx="7382389" cy="556632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chemeClr val="bg1"/>
          </a:solidFill>
          <a:tailEnd type="triangle"/>
        </a:ln>
        <a:effectLst xmlns:a="http://schemas.openxmlformats.org/drawingml/2006/main">
          <a:glow rad="139700">
            <a:schemeClr val="bg1">
              <a:lumMod val="65000"/>
              <a:alpha val="4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0.1343</cdr:x>
      <cdr:y>0.35098</cdr:y>
    </cdr:from>
    <cdr:to>
      <cdr:x>0.43801</cdr:x>
      <cdr:y>0.45083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V="1">
          <a:off x="1596478" y="2201028"/>
          <a:ext cx="3610262" cy="626172"/>
        </a:xfrm>
        <a:prstGeom xmlns:a="http://schemas.openxmlformats.org/drawingml/2006/main" prst="straightConnector1">
          <a:avLst/>
        </a:prstGeom>
        <a:ln xmlns:a="http://schemas.openxmlformats.org/drawingml/2006/main" w="41275">
          <a:solidFill>
            <a:schemeClr val="bg1"/>
          </a:solidFill>
          <a:tailEnd type="triangle"/>
        </a:ln>
        <a:effectLst xmlns:a="http://schemas.openxmlformats.org/drawingml/2006/main">
          <a:glow rad="139700">
            <a:schemeClr val="bg1">
              <a:lumMod val="75000"/>
              <a:alpha val="4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0.17838</cdr:x>
      <cdr:y>0.28509</cdr:y>
    </cdr:from>
    <cdr:to>
      <cdr:x>0.28117</cdr:x>
      <cdr:y>0.37192</cdr:y>
    </cdr:to>
    <cdr:sp macro="" textlink="">
      <cdr:nvSpPr>
        <cdr:cNvPr id="19" name="Text Box 18"/>
        <cdr:cNvSpPr txBox="1"/>
      </cdr:nvSpPr>
      <cdr:spPr>
        <a:xfrm xmlns:a="http://schemas.openxmlformats.org/drawingml/2006/main">
          <a:off x="1708150" y="1250950"/>
          <a:ext cx="98425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CA" sz="1100"/>
        </a:p>
      </cdr:txBody>
    </cdr:sp>
  </cdr:relSizeAnchor>
  <cdr:relSizeAnchor xmlns:cdr="http://schemas.openxmlformats.org/drawingml/2006/chartDrawing">
    <cdr:from>
      <cdr:x>0.09479</cdr:x>
      <cdr:y>0.17735</cdr:y>
    </cdr:from>
    <cdr:to>
      <cdr:x>0.29733</cdr:x>
      <cdr:y>0.36693</cdr:y>
    </cdr:to>
    <cdr:sp macro="" textlink="">
      <cdr:nvSpPr>
        <cdr:cNvPr id="20" name="Text Box 19"/>
        <cdr:cNvSpPr txBox="1"/>
      </cdr:nvSpPr>
      <cdr:spPr>
        <a:xfrm xmlns:a="http://schemas.openxmlformats.org/drawingml/2006/main">
          <a:off x="1126788" y="1112181"/>
          <a:ext cx="2407633" cy="1188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600" b="1" dirty="0" smtClean="0"/>
            <a:t>NPs</a:t>
          </a:r>
          <a:r>
            <a:rPr lang="en-CA" sz="1600" b="1" dirty="0"/>
            <a:t>, NPKs:</a:t>
          </a:r>
          <a:r>
            <a:rPr lang="en-CA" sz="1600" b="1" baseline="0" dirty="0"/>
            <a:t> </a:t>
          </a:r>
          <a:endParaRPr lang="en-CA" sz="1600" b="1" baseline="0" dirty="0" smtClean="0"/>
        </a:p>
        <a:p xmlns:a="http://schemas.openxmlformats.org/drawingml/2006/main">
          <a:r>
            <a:rPr lang="en-CA" sz="1600" baseline="0" dirty="0" smtClean="0"/>
            <a:t>2005-10</a:t>
          </a:r>
          <a:r>
            <a:rPr lang="zh-CN" altLang="en-US" sz="1600" baseline="0" dirty="0" smtClean="0"/>
            <a:t>年增长</a:t>
          </a:r>
          <a:r>
            <a:rPr lang="en-US" altLang="zh-CN" sz="1600" baseline="0" dirty="0" smtClean="0"/>
            <a:t>10%</a:t>
          </a:r>
          <a:r>
            <a:rPr lang="zh-CN" altLang="en-US" sz="1600" baseline="0" dirty="0" smtClean="0"/>
            <a:t>，产量主要集中在俄罗斯、欧洲和印度</a:t>
          </a:r>
          <a:endParaRPr lang="en-CA" sz="16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0.7221</cdr:x>
      <cdr:y>0.25974</cdr:y>
    </cdr:from>
    <cdr:to>
      <cdr:x>0.91077</cdr:x>
      <cdr:y>0.37963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524375" y="1733773"/>
          <a:ext cx="2227232" cy="8002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b="1" dirty="0"/>
            <a:t>New territory now,</a:t>
          </a:r>
          <a:r>
            <a:rPr lang="en-GB" sz="1400" b="1" baseline="0" dirty="0"/>
            <a:t> market has no experience at all-year low tax</a:t>
          </a:r>
          <a:endParaRPr lang="en-GB" sz="1400" b="1" dirty="0"/>
        </a:p>
      </cdr:txBody>
    </cdr:sp>
  </cdr:relSizeAnchor>
  <cdr:relSizeAnchor xmlns:cdr="http://schemas.openxmlformats.org/drawingml/2006/chartDrawing">
    <cdr:from>
      <cdr:x>0.82649</cdr:x>
      <cdr:y>0.38388</cdr:y>
    </cdr:from>
    <cdr:to>
      <cdr:x>0.89583</cdr:x>
      <cdr:y>0.38388</cdr:y>
    </cdr:to>
    <cdr:cxnSp macro="">
      <cdr:nvCxnSpPr>
        <cdr:cNvPr id="4" name="Straight Arrow Connector 3"/>
        <cdr:cNvCxnSpPr/>
      </cdr:nvCxnSpPr>
      <cdr:spPr>
        <a:xfrm xmlns:a="http://schemas.openxmlformats.org/drawingml/2006/main">
          <a:off x="9756612" y="2562416"/>
          <a:ext cx="818552" cy="0"/>
        </a:xfrm>
        <a:prstGeom xmlns:a="http://schemas.openxmlformats.org/drawingml/2006/main" prst="straightConnector1">
          <a:avLst/>
        </a:prstGeom>
        <a:ln xmlns:a="http://schemas.openxmlformats.org/drawingml/2006/main" w="19050">
          <a:prstDash val="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0.81928</cdr:x>
      <cdr:y>0.34241</cdr:y>
    </cdr:from>
    <cdr:to>
      <cdr:x>0.82181</cdr:x>
      <cdr:y>0.85908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9671569" y="2285602"/>
          <a:ext cx="29817" cy="3448879"/>
        </a:xfrm>
        <a:prstGeom xmlns:a="http://schemas.openxmlformats.org/drawingml/2006/main" prst="line">
          <a:avLst/>
        </a:prstGeom>
        <a:ln xmlns:a="http://schemas.openxmlformats.org/drawingml/2006/main" w="19050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0.6924</cdr:x>
      <cdr:y>0.23373</cdr:y>
    </cdr:from>
    <cdr:to>
      <cdr:x>0.74595</cdr:x>
      <cdr:y>0.27838</cdr:y>
    </cdr:to>
    <cdr:sp macro="" textlink="">
      <cdr:nvSpPr>
        <cdr:cNvPr id="3" name="2 Conector recto de flecha"/>
        <cdr:cNvSpPr/>
      </cdr:nvSpPr>
      <cdr:spPr>
        <a:xfrm xmlns:a="http://schemas.openxmlformats.org/drawingml/2006/main">
          <a:off x="8069943" y="1519267"/>
          <a:ext cx="624114" cy="290286"/>
        </a:xfrm>
        <a:prstGeom xmlns:a="http://schemas.openxmlformats.org/drawingml/2006/main" prst="straightConnector1">
          <a:avLst/>
        </a:prstGeom>
        <a:ln xmlns:a="http://schemas.openxmlformats.org/drawingml/2006/main" w="38100"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0.10204</cdr:x>
      <cdr:y>0.51236</cdr:y>
    </cdr:from>
    <cdr:to>
      <cdr:x>0.73395</cdr:x>
      <cdr:y>0.51939</cdr:y>
    </cdr:to>
    <cdr:sp macro="" textlink="">
      <cdr:nvSpPr>
        <cdr:cNvPr id="9" name="1 Conector recto de flecha"/>
        <cdr:cNvSpPr/>
      </cdr:nvSpPr>
      <cdr:spPr>
        <a:xfrm xmlns:a="http://schemas.openxmlformats.org/drawingml/2006/main">
          <a:off x="1189227" y="3330460"/>
          <a:ext cx="7364892" cy="45696"/>
        </a:xfrm>
        <a:prstGeom xmlns:a="http://schemas.openxmlformats.org/drawingml/2006/main" prst="straightConnector1">
          <a:avLst/>
        </a:prstGeom>
        <a:ln xmlns:a="http://schemas.openxmlformats.org/drawingml/2006/main" w="44450">
          <a:solidFill>
            <a:srgbClr val="C00000"/>
          </a:solidFill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0.50467</cdr:x>
      <cdr:y>0.14853</cdr:y>
    </cdr:from>
    <cdr:to>
      <cdr:x>0.7265</cdr:x>
      <cdr:y>0.36567</cdr:y>
    </cdr:to>
    <cdr:sp macro="" textlink="">
      <cdr:nvSpPr>
        <cdr:cNvPr id="2" name="Triángulo isósceles 1"/>
        <cdr:cNvSpPr/>
      </cdr:nvSpPr>
      <cdr:spPr>
        <a:xfrm xmlns:a="http://schemas.openxmlformats.org/drawingml/2006/main" rot="10629830">
          <a:off x="5881963" y="965485"/>
          <a:ext cx="2585422" cy="1411432"/>
        </a:xfrm>
        <a:prstGeom xmlns:a="http://schemas.openxmlformats.org/drawingml/2006/main" prst="triangle">
          <a:avLst>
            <a:gd name="adj" fmla="val 49295"/>
          </a:avLst>
        </a:prstGeom>
        <a:pattFill xmlns:a="http://schemas.openxmlformats.org/drawingml/2006/main" prst="wdUpDiag">
          <a:fgClr>
            <a:schemeClr val="accent1"/>
          </a:fgClr>
          <a:bgClr>
            <a:schemeClr val="bg1"/>
          </a:bgClr>
        </a:patt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0.55098</cdr:x>
      <cdr:y>0.17352</cdr:y>
    </cdr:from>
    <cdr:to>
      <cdr:x>0.66074</cdr:x>
      <cdr:y>0.24977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6421695" y="1127916"/>
          <a:ext cx="1279249" cy="49563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baseline="0" dirty="0"/>
            <a:t>"</a:t>
          </a:r>
          <a:r>
            <a:rPr lang="es-ES" baseline="0" dirty="0" err="1"/>
            <a:t>Phosphate</a:t>
          </a:r>
          <a:r>
            <a:rPr lang="es-ES" baseline="0" dirty="0"/>
            <a:t> gap" = </a:t>
          </a:r>
        </a:p>
        <a:p xmlns:a="http://schemas.openxmlformats.org/drawingml/2006/main">
          <a:r>
            <a:rPr lang="es-ES" baseline="0" dirty="0"/>
            <a:t>1.8-2.5m tpa P2O5</a:t>
          </a:r>
          <a:endParaRPr lang="es-ES" dirty="0"/>
        </a:p>
      </cdr:txBody>
    </cdr:sp>
  </cdr:relSizeAnchor>
  <cdr:relSizeAnchor xmlns:cdr="http://schemas.openxmlformats.org/drawingml/2006/chartDrawing">
    <cdr:from>
      <cdr:x>0.79163</cdr:x>
      <cdr:y>0.30266</cdr:y>
    </cdr:from>
    <cdr:to>
      <cdr:x>0.92081</cdr:x>
      <cdr:y>0.74608</cdr:y>
    </cdr:to>
    <cdr:sp macro="" textlink="">
      <cdr:nvSpPr>
        <cdr:cNvPr id="6" name="4 CuadroTexto"/>
        <cdr:cNvSpPr txBox="1"/>
      </cdr:nvSpPr>
      <cdr:spPr>
        <a:xfrm xmlns:a="http://schemas.openxmlformats.org/drawingml/2006/main">
          <a:off x="9226385" y="1967374"/>
          <a:ext cx="1505589" cy="2882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zh-CN" altLang="en-US" sz="1400" dirty="0" smtClean="0"/>
            <a:t>印度</a:t>
          </a:r>
          <a:r>
            <a:rPr lang="en-US" altLang="zh-CN" sz="1400" dirty="0" smtClean="0"/>
            <a:t>2015</a:t>
          </a:r>
          <a:r>
            <a:rPr lang="zh-CN" altLang="en-US" sz="1400" dirty="0" smtClean="0"/>
            <a:t>年进口量有望达到</a:t>
          </a:r>
          <a:r>
            <a:rPr lang="en-US" altLang="zh-CN" sz="1400" dirty="0" smtClean="0"/>
            <a:t>500-550</a:t>
          </a:r>
          <a:r>
            <a:rPr lang="zh-CN" altLang="en-US" sz="1400" dirty="0" smtClean="0"/>
            <a:t>万吨</a:t>
          </a:r>
          <a:endParaRPr lang="es-ES" sz="1400" dirty="0" smtClean="0"/>
        </a:p>
        <a:p xmlns:a="http://schemas.openxmlformats.org/drawingml/2006/main">
          <a:endParaRPr lang="es-ES" sz="1400" baseline="0" dirty="0"/>
        </a:p>
        <a:p xmlns:a="http://schemas.openxmlformats.org/drawingml/2006/main">
          <a:r>
            <a:rPr lang="es-ES" sz="1400" dirty="0" smtClean="0"/>
            <a:t>400</a:t>
          </a:r>
          <a:r>
            <a:rPr lang="zh-CN" altLang="en-US" sz="1400" dirty="0" smtClean="0"/>
            <a:t>万吨</a:t>
          </a:r>
          <a:r>
            <a:rPr lang="es-ES" sz="1400" dirty="0" smtClean="0"/>
            <a:t> P2O5 </a:t>
          </a:r>
          <a:r>
            <a:rPr lang="zh-CN" altLang="en-US" sz="1400" dirty="0" smtClean="0"/>
            <a:t>是其国内产量的上限</a:t>
          </a:r>
          <a:endParaRPr lang="es-ES" sz="1400" baseline="0" dirty="0"/>
        </a:p>
        <a:p xmlns:a="http://schemas.openxmlformats.org/drawingml/2006/main">
          <a:endParaRPr lang="es-ES" sz="1200" baseline="0" dirty="0"/>
        </a:p>
      </cdr:txBody>
    </cdr:sp>
  </cdr:relSizeAnchor>
  <cdr:relSizeAnchor xmlns:cdr="http://schemas.openxmlformats.org/drawingml/2006/chartDrawing">
    <cdr:from>
      <cdr:x>0.72939</cdr:x>
      <cdr:y>0.28285</cdr:y>
    </cdr:from>
    <cdr:to>
      <cdr:x>0.77584</cdr:x>
      <cdr:y>0.86739</cdr:y>
    </cdr:to>
    <cdr:sp macro="" textlink="">
      <cdr:nvSpPr>
        <cdr:cNvPr id="4" name="Up Arrow 3"/>
        <cdr:cNvSpPr/>
      </cdr:nvSpPr>
      <cdr:spPr>
        <a:xfrm xmlns:a="http://schemas.openxmlformats.org/drawingml/2006/main">
          <a:off x="8501004" y="1838583"/>
          <a:ext cx="541396" cy="3799620"/>
        </a:xfrm>
        <a:prstGeom xmlns:a="http://schemas.openxmlformats.org/drawingml/2006/main" prst="upArrow">
          <a:avLst/>
        </a:prstGeom>
        <a:solidFill xmlns:a="http://schemas.openxmlformats.org/drawingml/2006/main">
          <a:srgbClr val="2B892B">
            <a:alpha val="59000"/>
          </a:srgb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0.711</cdr:x>
      <cdr:y>0.2231</cdr:y>
    </cdr:from>
    <cdr:to>
      <cdr:x>0.71795</cdr:x>
      <cdr:y>0.32313</cdr:y>
    </cdr:to>
    <cdr:sp macro="" textlink="">
      <cdr:nvSpPr>
        <cdr:cNvPr id="3" name="2 Conector recto de flecha"/>
        <cdr:cNvSpPr/>
      </cdr:nvSpPr>
      <cdr:spPr>
        <a:xfrm xmlns:a="http://schemas.openxmlformats.org/drawingml/2006/main">
          <a:off x="8402386" y="1447955"/>
          <a:ext cx="82132" cy="649220"/>
        </a:xfrm>
        <a:prstGeom xmlns:a="http://schemas.openxmlformats.org/drawingml/2006/main" prst="straightConnector1">
          <a:avLst/>
        </a:prstGeom>
        <a:ln xmlns:a="http://schemas.openxmlformats.org/drawingml/2006/main" w="15875">
          <a:prstDash val="sysDot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0.73431</cdr:x>
      <cdr:y>0.33183</cdr:y>
    </cdr:from>
    <cdr:to>
      <cdr:x>0.88893</cdr:x>
      <cdr:y>0.48636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8677811" y="2153688"/>
          <a:ext cx="1827241" cy="10029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400" b="1" baseline="0" dirty="0"/>
            <a:t>Actual &amp; USDA 2015 </a:t>
          </a:r>
          <a:r>
            <a:rPr lang="es-ES" sz="1400" b="1" baseline="0" dirty="0" err="1"/>
            <a:t>call</a:t>
          </a:r>
          <a:r>
            <a:rPr lang="es-ES" sz="1400" b="1" baseline="0" dirty="0"/>
            <a:t> </a:t>
          </a:r>
          <a:r>
            <a:rPr lang="es-ES" sz="1400" baseline="0" dirty="0" err="1"/>
            <a:t>Grain</a:t>
          </a:r>
          <a:r>
            <a:rPr lang="es-ES" sz="1400" baseline="0" dirty="0"/>
            <a:t> sector </a:t>
          </a:r>
          <a:r>
            <a:rPr lang="es-ES" sz="1400" baseline="0" dirty="0" err="1"/>
            <a:t>productivity</a:t>
          </a:r>
          <a:r>
            <a:rPr lang="es-ES" sz="1400" baseline="0" dirty="0"/>
            <a:t> </a:t>
          </a:r>
          <a:r>
            <a:rPr lang="es-ES" sz="1400" baseline="0" dirty="0" err="1"/>
            <a:t>stagnates</a:t>
          </a:r>
          <a:r>
            <a:rPr lang="es-ES" sz="1400" baseline="0" dirty="0"/>
            <a:t> </a:t>
          </a:r>
          <a:r>
            <a:rPr lang="es-ES" sz="1400" baseline="0" dirty="0" err="1"/>
            <a:t>after</a:t>
          </a:r>
          <a:r>
            <a:rPr lang="es-ES" sz="1400" baseline="0" dirty="0"/>
            <a:t> 3 </a:t>
          </a:r>
          <a:r>
            <a:rPr lang="es-ES" sz="1400" baseline="0" dirty="0" err="1"/>
            <a:t>years</a:t>
          </a:r>
          <a:r>
            <a:rPr lang="es-ES" sz="1400" baseline="0" dirty="0"/>
            <a:t> of </a:t>
          </a:r>
          <a:r>
            <a:rPr lang="es-ES" sz="1400" baseline="0" dirty="0" err="1"/>
            <a:t>fast</a:t>
          </a:r>
          <a:r>
            <a:rPr lang="es-ES" sz="1400" baseline="0" dirty="0"/>
            <a:t> </a:t>
          </a:r>
          <a:r>
            <a:rPr lang="es-ES" sz="1400" baseline="0" dirty="0" err="1"/>
            <a:t>growth</a:t>
          </a:r>
          <a:r>
            <a:rPr lang="es-ES" sz="1400" baseline="0" dirty="0"/>
            <a:t>. 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0.72602</cdr:x>
      <cdr:y>0.21743</cdr:y>
    </cdr:from>
    <cdr:to>
      <cdr:x>0.92851</cdr:x>
      <cdr:y>0.28178</cdr:y>
    </cdr:to>
    <cdr:sp macro="" textlink="">
      <cdr:nvSpPr>
        <cdr:cNvPr id="6" name="4 CuadroTexto"/>
        <cdr:cNvSpPr txBox="1"/>
      </cdr:nvSpPr>
      <cdr:spPr>
        <a:xfrm xmlns:a="http://schemas.openxmlformats.org/drawingml/2006/main">
          <a:off x="8579857" y="1411174"/>
          <a:ext cx="2392944" cy="41762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400" b="1" dirty="0" err="1"/>
            <a:t>Deviation</a:t>
          </a:r>
          <a:r>
            <a:rPr lang="es-ES" sz="1400" b="0" dirty="0"/>
            <a:t> </a:t>
          </a:r>
          <a:r>
            <a:rPr lang="es-ES" sz="1400" b="0" dirty="0" err="1"/>
            <a:t>from</a:t>
          </a:r>
          <a:r>
            <a:rPr lang="es-ES" sz="1400" b="0" dirty="0"/>
            <a:t> 2010-13 </a:t>
          </a:r>
          <a:r>
            <a:rPr lang="es-ES" sz="1400" b="0" dirty="0" err="1"/>
            <a:t>trend</a:t>
          </a:r>
          <a:endParaRPr lang="es-ES" sz="1400" b="0" baseline="0" dirty="0"/>
        </a:p>
        <a:p xmlns:a="http://schemas.openxmlformats.org/drawingml/2006/main">
          <a:endParaRPr lang="es-ES" sz="900" baseline="0" dirty="0"/>
        </a:p>
      </cdr:txBody>
    </cdr:sp>
  </cdr:relSizeAnchor>
  <cdr:relSizeAnchor xmlns:cdr="http://schemas.openxmlformats.org/drawingml/2006/chartDrawing">
    <cdr:from>
      <cdr:x>0.72953</cdr:x>
      <cdr:y>0.59728</cdr:y>
    </cdr:from>
    <cdr:to>
      <cdr:x>0.91169</cdr:x>
      <cdr:y>0.81164</cdr:y>
    </cdr:to>
    <cdr:sp macro="" textlink="">
      <cdr:nvSpPr>
        <cdr:cNvPr id="2" name="Cuadro de texto 1"/>
        <cdr:cNvSpPr txBox="1"/>
      </cdr:nvSpPr>
      <cdr:spPr>
        <a:xfrm xmlns:a="http://schemas.openxmlformats.org/drawingml/2006/main">
          <a:off x="8621312" y="3876520"/>
          <a:ext cx="2152705" cy="1391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 err="1"/>
            <a:t>Monsoon</a:t>
          </a:r>
          <a:r>
            <a:rPr lang="es-ES" sz="1400" b="1" dirty="0"/>
            <a:t> </a:t>
          </a:r>
          <a:r>
            <a:rPr lang="es-ES" sz="1400" dirty="0"/>
            <a:t>2010</a:t>
          </a:r>
        </a:p>
        <a:p xmlns:a="http://schemas.openxmlformats.org/drawingml/2006/main">
          <a:r>
            <a:rPr lang="es-ES" sz="1400" dirty="0" err="1"/>
            <a:t>Below</a:t>
          </a:r>
          <a:r>
            <a:rPr lang="es-ES" sz="1400" dirty="0"/>
            <a:t>-normal</a:t>
          </a:r>
          <a:r>
            <a:rPr lang="es-ES" sz="1400" baseline="0" dirty="0"/>
            <a:t> </a:t>
          </a:r>
          <a:r>
            <a:rPr lang="es-ES" sz="1400" baseline="0" dirty="0" err="1"/>
            <a:t>monsoon</a:t>
          </a:r>
          <a:r>
            <a:rPr lang="es-ES" sz="1400" baseline="0" dirty="0"/>
            <a:t>, </a:t>
          </a:r>
          <a:r>
            <a:rPr lang="es-ES" sz="1400" baseline="0" dirty="0" err="1"/>
            <a:t>all</a:t>
          </a:r>
          <a:r>
            <a:rPr lang="es-ES" sz="1400" baseline="0" dirty="0"/>
            <a:t> </a:t>
          </a:r>
          <a:r>
            <a:rPr lang="es-ES" sz="1400" baseline="0" dirty="0" err="1"/>
            <a:t>other</a:t>
          </a:r>
          <a:r>
            <a:rPr lang="es-ES" sz="1400" baseline="0" dirty="0"/>
            <a:t> </a:t>
          </a:r>
          <a:r>
            <a:rPr lang="es-ES" sz="1400" baseline="0" dirty="0" err="1"/>
            <a:t>years</a:t>
          </a:r>
          <a:r>
            <a:rPr lang="es-ES" sz="1400" baseline="0" dirty="0"/>
            <a:t> </a:t>
          </a:r>
          <a:r>
            <a:rPr lang="es-ES" sz="1400" baseline="0" dirty="0" err="1"/>
            <a:t>charted</a:t>
          </a:r>
          <a:r>
            <a:rPr lang="es-ES" sz="1400" baseline="0" dirty="0"/>
            <a:t> normal </a:t>
          </a:r>
          <a:r>
            <a:rPr lang="es-ES" sz="1400" baseline="0" dirty="0" err="1"/>
            <a:t>or</a:t>
          </a:r>
          <a:r>
            <a:rPr lang="es-ES" sz="1400" baseline="0" dirty="0"/>
            <a:t> </a:t>
          </a:r>
          <a:r>
            <a:rPr lang="es-ES" sz="1400" baseline="0" dirty="0" err="1"/>
            <a:t>above</a:t>
          </a:r>
          <a:r>
            <a:rPr lang="es-ES" sz="1400" baseline="0" dirty="0"/>
            <a:t>- </a:t>
          </a:r>
          <a:r>
            <a:rPr lang="es-ES" sz="1400" baseline="0" dirty="0" smtClean="0"/>
            <a:t>normal</a:t>
          </a:r>
        </a:p>
        <a:p xmlns:a="http://schemas.openxmlformats.org/drawingml/2006/main">
          <a:r>
            <a:rPr lang="es-ES" sz="1400" dirty="0" err="1" smtClean="0"/>
            <a:t>Monsoon</a:t>
          </a:r>
          <a:r>
            <a:rPr lang="es-ES" sz="1400" dirty="0" smtClean="0"/>
            <a:t> 2014 normal, </a:t>
          </a:r>
          <a:r>
            <a:rPr lang="es-ES" sz="1400" dirty="0" err="1" smtClean="0"/>
            <a:t>but</a:t>
          </a:r>
          <a:r>
            <a:rPr lang="es-ES" sz="1400" dirty="0" smtClean="0"/>
            <a:t> </a:t>
          </a:r>
          <a:r>
            <a:rPr lang="es-ES" sz="1400" dirty="0" err="1" smtClean="0"/>
            <a:t>rains</a:t>
          </a:r>
          <a:r>
            <a:rPr lang="es-ES" sz="1400" dirty="0" smtClean="0"/>
            <a:t> late</a:t>
          </a:r>
          <a:endParaRPr lang="es-ES" sz="1400" dirty="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0.87979</cdr:x>
      <cdr:y>0.49352</cdr:y>
    </cdr:from>
    <cdr:to>
      <cdr:x>0.88072</cdr:x>
      <cdr:y>0.85506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 flipV="1">
          <a:off x="10440793" y="3188375"/>
          <a:ext cx="11036" cy="2335705"/>
        </a:xfrm>
        <a:prstGeom xmlns:a="http://schemas.openxmlformats.org/drawingml/2006/main" prst="straightConnector1">
          <a:avLst/>
        </a:prstGeom>
        <a:ln xmlns:a="http://schemas.openxmlformats.org/drawingml/2006/main" w="60325">
          <a:solidFill>
            <a:srgbClr val="006600"/>
          </a:solidFill>
          <a:tailEnd type="triangle"/>
        </a:ln>
        <a:effectLst xmlns:a="http://schemas.openxmlformats.org/drawingml/2006/main">
          <a:glow rad="63500">
            <a:schemeClr val="accent4">
              <a:satMod val="175000"/>
              <a:alpha val="40000"/>
            </a:schemeClr>
          </a:glow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0.68341</cdr:x>
      <cdr:y>0.22923</cdr:y>
    </cdr:from>
    <cdr:to>
      <cdr:x>0.88191</cdr:x>
      <cdr:y>0.31077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110281" y="1480911"/>
          <a:ext cx="2355624" cy="526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400" b="1" dirty="0" smtClean="0"/>
            <a:t>Buyer opportunism</a:t>
          </a:r>
        </a:p>
        <a:p xmlns:a="http://schemas.openxmlformats.org/drawingml/2006/main">
          <a:r>
            <a:rPr lang="en-CA" sz="1400" dirty="0" smtClean="0"/>
            <a:t>Intense buying into price dips</a:t>
          </a:r>
          <a:endParaRPr lang="en-GB" sz="1400" dirty="0"/>
        </a:p>
      </cdr:txBody>
    </cdr:sp>
  </cdr:relSizeAnchor>
  <cdr:relSizeAnchor xmlns:cdr="http://schemas.openxmlformats.org/drawingml/2006/chartDrawing">
    <cdr:from>
      <cdr:x>0.70687</cdr:x>
      <cdr:y>0.32461</cdr:y>
    </cdr:from>
    <cdr:to>
      <cdr:x>0.71189</cdr:x>
      <cdr:y>0.47384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>
          <a:off x="8388681" y="2097138"/>
          <a:ext cx="59573" cy="964090"/>
        </a:xfrm>
        <a:prstGeom xmlns:a="http://schemas.openxmlformats.org/drawingml/2006/main" prst="straightConnector1">
          <a:avLst/>
        </a:prstGeom>
        <a:ln xmlns:a="http://schemas.openxmlformats.org/drawingml/2006/main" w="254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0.76717</cdr:x>
      <cdr:y>0.32154</cdr:y>
    </cdr:from>
    <cdr:to>
      <cdr:x>0.77973</cdr:x>
      <cdr:y>0.46308</cdr:y>
    </cdr:to>
    <cdr:cxnSp macro="">
      <cdr:nvCxnSpPr>
        <cdr:cNvPr id="6" name="Straight Arrow Connector 5"/>
        <cdr:cNvCxnSpPr/>
      </cdr:nvCxnSpPr>
      <cdr:spPr>
        <a:xfrm xmlns:a="http://schemas.openxmlformats.org/drawingml/2006/main">
          <a:off x="9104225" y="2077283"/>
          <a:ext cx="149053" cy="914410"/>
        </a:xfrm>
        <a:prstGeom xmlns:a="http://schemas.openxmlformats.org/drawingml/2006/main" prst="straightConnector1">
          <a:avLst/>
        </a:prstGeom>
        <a:ln xmlns:a="http://schemas.openxmlformats.org/drawingml/2006/main" w="254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0.82328</cdr:x>
      <cdr:y>0.32154</cdr:y>
    </cdr:from>
    <cdr:to>
      <cdr:x>0.87186</cdr:x>
      <cdr:y>0.47847</cdr:y>
    </cdr:to>
    <cdr:cxnSp macro="">
      <cdr:nvCxnSpPr>
        <cdr:cNvPr id="9" name="Straight Arrow Connector 8"/>
        <cdr:cNvCxnSpPr/>
      </cdr:nvCxnSpPr>
      <cdr:spPr>
        <a:xfrm xmlns:a="http://schemas.openxmlformats.org/drawingml/2006/main">
          <a:off x="9770121" y="2077264"/>
          <a:ext cx="576514" cy="1013836"/>
        </a:xfrm>
        <a:prstGeom xmlns:a="http://schemas.openxmlformats.org/drawingml/2006/main" prst="straightConnector1">
          <a:avLst/>
        </a:prstGeom>
        <a:ln xmlns:a="http://schemas.openxmlformats.org/drawingml/2006/main" w="25400">
          <a:prstDash val="sys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0.89447</cdr:x>
      <cdr:y>0.49077</cdr:y>
    </cdr:from>
    <cdr:to>
      <cdr:x>0.8954</cdr:x>
      <cdr:y>0.85231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 flipV="1">
          <a:off x="10614992" y="3170583"/>
          <a:ext cx="11043" cy="2335696"/>
        </a:xfrm>
        <a:prstGeom xmlns:a="http://schemas.openxmlformats.org/drawingml/2006/main" prst="straightConnector1">
          <a:avLst/>
        </a:prstGeom>
        <a:ln xmlns:a="http://schemas.openxmlformats.org/drawingml/2006/main" w="60325">
          <a:solidFill>
            <a:srgbClr val="407919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0.28803</cdr:x>
      <cdr:y>0.22589</cdr:y>
    </cdr:from>
    <cdr:to>
      <cdr:x>0.53323</cdr:x>
      <cdr:y>0.26258</cdr:y>
    </cdr:to>
    <cdr:sp macro="" textlink="">
      <cdr:nvSpPr>
        <cdr:cNvPr id="5" name="3 CuadroTexto"/>
        <cdr:cNvSpPr txBox="1"/>
      </cdr:nvSpPr>
      <cdr:spPr>
        <a:xfrm xmlns:a="http://schemas.openxmlformats.org/drawingml/2006/main">
          <a:off x="1857339" y="1196308"/>
          <a:ext cx="1581153" cy="194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200" b="1" i="0">
              <a:solidFill>
                <a:schemeClr val="bg1"/>
              </a:solidFill>
            </a:rPr>
            <a:t>DAP</a:t>
          </a:r>
          <a:r>
            <a:rPr lang="es-ES" sz="1200" b="1" i="0" baseline="0">
              <a:solidFill>
                <a:schemeClr val="bg1"/>
              </a:solidFill>
            </a:rPr>
            <a:t> stocks (green)</a:t>
          </a:r>
          <a:endParaRPr lang="es-ES" sz="1200" b="1" i="0">
            <a:solidFill>
              <a:schemeClr val="bg1"/>
            </a:solidFill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0.70896</cdr:x>
      <cdr:y>0.30603</cdr:y>
    </cdr:from>
    <cdr:to>
      <cdr:x>0.95688</cdr:x>
      <cdr:y>0.52199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8497957" y="2074406"/>
          <a:ext cx="2971798" cy="14639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 smtClean="0"/>
            <a:t>DAP stocks </a:t>
          </a:r>
          <a:r>
            <a:rPr lang="es-ES" sz="1400" b="1" dirty="0" err="1" smtClean="0"/>
            <a:t>slump</a:t>
          </a:r>
          <a:r>
            <a:rPr lang="es-ES" sz="1400" b="1" dirty="0" smtClean="0"/>
            <a:t> in </a:t>
          </a:r>
          <a:r>
            <a:rPr lang="es-ES" sz="1400" b="1" dirty="0" err="1" smtClean="0"/>
            <a:t>the</a:t>
          </a:r>
          <a:r>
            <a:rPr lang="es-ES" sz="1400" b="1" dirty="0" smtClean="0"/>
            <a:t> </a:t>
          </a:r>
          <a:r>
            <a:rPr lang="es-ES" sz="1400" b="1" dirty="0" err="1" smtClean="0"/>
            <a:t>last</a:t>
          </a:r>
          <a:r>
            <a:rPr lang="es-ES" sz="1400" b="1" dirty="0" smtClean="0"/>
            <a:t> 3 </a:t>
          </a:r>
          <a:r>
            <a:rPr lang="es-ES" sz="1400" b="1" dirty="0" err="1" smtClean="0"/>
            <a:t>yeaers</a:t>
          </a:r>
          <a:r>
            <a:rPr lang="es-ES" sz="1400" b="1" dirty="0" smtClean="0"/>
            <a:t>, </a:t>
          </a:r>
          <a:r>
            <a:rPr lang="es-ES" sz="1400" b="1" dirty="0" err="1" smtClean="0"/>
            <a:t>halving</a:t>
          </a:r>
          <a:r>
            <a:rPr lang="es-ES" sz="1400" b="1" dirty="0" smtClean="0"/>
            <a:t> in </a:t>
          </a:r>
          <a:r>
            <a:rPr lang="es-ES" sz="1400" b="1" dirty="0" err="1" smtClean="0"/>
            <a:t>last</a:t>
          </a:r>
          <a:r>
            <a:rPr lang="es-ES" sz="1400" b="1" dirty="0" smtClean="0"/>
            <a:t> 12 </a:t>
          </a:r>
          <a:r>
            <a:rPr lang="es-ES" sz="1400" b="1" dirty="0" err="1" smtClean="0"/>
            <a:t>months</a:t>
          </a:r>
          <a:r>
            <a:rPr lang="es-ES" sz="1400" b="1" dirty="0" smtClean="0"/>
            <a:t>, and </a:t>
          </a:r>
          <a:r>
            <a:rPr lang="es-ES" sz="1400" b="1" dirty="0" err="1" smtClean="0"/>
            <a:t>dropping</a:t>
          </a:r>
          <a:r>
            <a:rPr lang="es-ES" sz="1400" b="1" dirty="0" smtClean="0"/>
            <a:t> </a:t>
          </a:r>
          <a:r>
            <a:rPr lang="es-ES" sz="1400" b="1" dirty="0" err="1" smtClean="0"/>
            <a:t>to</a:t>
          </a:r>
          <a:r>
            <a:rPr lang="es-ES" sz="1400" b="1" dirty="0" smtClean="0"/>
            <a:t> </a:t>
          </a:r>
          <a:r>
            <a:rPr lang="es-ES" sz="1400" b="1" dirty="0" err="1" smtClean="0"/>
            <a:t>lowest</a:t>
          </a:r>
          <a:r>
            <a:rPr lang="es-ES" sz="1400" b="1" dirty="0" smtClean="0"/>
            <a:t> </a:t>
          </a:r>
          <a:r>
            <a:rPr lang="es-ES" sz="1400" b="1" dirty="0" err="1" smtClean="0"/>
            <a:t>since</a:t>
          </a:r>
          <a:r>
            <a:rPr lang="es-ES" sz="1400" b="1" dirty="0" smtClean="0"/>
            <a:t> 2010</a:t>
          </a:r>
          <a:endParaRPr lang="es-ES" sz="1200" b="1" dirty="0"/>
        </a:p>
      </cdr:txBody>
    </cdr:sp>
  </cdr:relSizeAnchor>
  <cdr:relSizeAnchor xmlns:cdr="http://schemas.openxmlformats.org/drawingml/2006/chartDrawing">
    <cdr:from>
      <cdr:x>0.28803</cdr:x>
      <cdr:y>0.22589</cdr:y>
    </cdr:from>
    <cdr:to>
      <cdr:x>0.53323</cdr:x>
      <cdr:y>0.26258</cdr:y>
    </cdr:to>
    <cdr:sp macro="" textlink="">
      <cdr:nvSpPr>
        <cdr:cNvPr id="5" name="3 CuadroTexto"/>
        <cdr:cNvSpPr txBox="1"/>
      </cdr:nvSpPr>
      <cdr:spPr>
        <a:xfrm xmlns:a="http://schemas.openxmlformats.org/drawingml/2006/main">
          <a:off x="1857339" y="1196308"/>
          <a:ext cx="1581153" cy="194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200" b="1" i="0">
              <a:solidFill>
                <a:schemeClr val="bg1"/>
              </a:solidFill>
            </a:rPr>
            <a:t>DAP</a:t>
          </a:r>
          <a:r>
            <a:rPr lang="es-ES" sz="1200" b="1" i="0" baseline="0">
              <a:solidFill>
                <a:schemeClr val="bg1"/>
              </a:solidFill>
            </a:rPr>
            <a:t> stocks (green)</a:t>
          </a:r>
          <a:endParaRPr lang="es-ES" sz="1200" b="1" i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0.73951</cdr:x>
      <cdr:y>0.41642</cdr:y>
    </cdr:from>
    <cdr:to>
      <cdr:x>0.77446</cdr:x>
      <cdr:y>0.53667</cdr:y>
    </cdr:to>
    <cdr:cxnSp macro="">
      <cdr:nvCxnSpPr>
        <cdr:cNvPr id="8" name="9 Conector recto de flecha"/>
        <cdr:cNvCxnSpPr/>
      </cdr:nvCxnSpPr>
      <cdr:spPr>
        <a:xfrm xmlns:a="http://schemas.openxmlformats.org/drawingml/2006/main" flipH="1">
          <a:off x="8864195" y="2822712"/>
          <a:ext cx="418952" cy="815080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rgbClr val="C00000"/>
          </a:solidFill>
          <a:prstDash val="solid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0.8195</cdr:x>
      <cdr:y>0.41642</cdr:y>
    </cdr:from>
    <cdr:to>
      <cdr:x>0.84812</cdr:x>
      <cdr:y>0.66918</cdr:y>
    </cdr:to>
    <cdr:cxnSp macro="">
      <cdr:nvCxnSpPr>
        <cdr:cNvPr id="9" name="9 Conector recto de flecha"/>
        <cdr:cNvCxnSpPr/>
      </cdr:nvCxnSpPr>
      <cdr:spPr>
        <a:xfrm xmlns:a="http://schemas.openxmlformats.org/drawingml/2006/main" flipH="1">
          <a:off x="9823016" y="2822697"/>
          <a:ext cx="342992" cy="1713332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C00000"/>
          </a:solidFill>
          <a:prstDash val="solid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0.70896</cdr:x>
      <cdr:y>0.30603</cdr:y>
    </cdr:from>
    <cdr:to>
      <cdr:x>0.95688</cdr:x>
      <cdr:y>0.52199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8497957" y="2074406"/>
          <a:ext cx="2971798" cy="14639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 smtClean="0"/>
            <a:t>DAP stocks </a:t>
          </a:r>
          <a:r>
            <a:rPr lang="es-ES" sz="1400" b="1" dirty="0" err="1" smtClean="0"/>
            <a:t>slump</a:t>
          </a:r>
          <a:r>
            <a:rPr lang="es-ES" sz="1400" b="1" dirty="0" smtClean="0"/>
            <a:t> in </a:t>
          </a:r>
          <a:r>
            <a:rPr lang="es-ES" sz="1400" b="1" dirty="0" err="1" smtClean="0"/>
            <a:t>the</a:t>
          </a:r>
          <a:r>
            <a:rPr lang="es-ES" sz="1400" b="1" dirty="0" smtClean="0"/>
            <a:t> </a:t>
          </a:r>
          <a:r>
            <a:rPr lang="es-ES" sz="1400" b="1" dirty="0" err="1" smtClean="0"/>
            <a:t>last</a:t>
          </a:r>
          <a:r>
            <a:rPr lang="es-ES" sz="1400" b="1" dirty="0" smtClean="0"/>
            <a:t> 3 </a:t>
          </a:r>
          <a:r>
            <a:rPr lang="es-ES" sz="1400" b="1" dirty="0" err="1" smtClean="0"/>
            <a:t>years</a:t>
          </a:r>
          <a:r>
            <a:rPr lang="es-ES" sz="1400" b="1" dirty="0" smtClean="0"/>
            <a:t>, </a:t>
          </a:r>
          <a:r>
            <a:rPr lang="es-ES" sz="1400" b="1" dirty="0" err="1" smtClean="0"/>
            <a:t>halving</a:t>
          </a:r>
          <a:r>
            <a:rPr lang="es-ES" sz="1400" b="1" dirty="0" smtClean="0"/>
            <a:t> </a:t>
          </a:r>
          <a:r>
            <a:rPr lang="es-ES" sz="1400" b="1" dirty="0" smtClean="0"/>
            <a:t>in </a:t>
          </a:r>
          <a:r>
            <a:rPr lang="es-ES" sz="1400" b="1" dirty="0" err="1" smtClean="0"/>
            <a:t>last</a:t>
          </a:r>
          <a:r>
            <a:rPr lang="es-ES" sz="1400" b="1" dirty="0" smtClean="0"/>
            <a:t> 12 </a:t>
          </a:r>
          <a:r>
            <a:rPr lang="es-ES" sz="1400" b="1" dirty="0" err="1" smtClean="0"/>
            <a:t>months</a:t>
          </a:r>
          <a:r>
            <a:rPr lang="es-ES" sz="1400" b="1" dirty="0" smtClean="0"/>
            <a:t>, and </a:t>
          </a:r>
          <a:r>
            <a:rPr lang="es-ES" sz="1400" b="1" dirty="0" err="1" smtClean="0"/>
            <a:t>dropping</a:t>
          </a:r>
          <a:r>
            <a:rPr lang="es-ES" sz="1400" b="1" dirty="0" smtClean="0"/>
            <a:t> to </a:t>
          </a:r>
          <a:r>
            <a:rPr lang="es-ES" sz="1400" b="1" dirty="0" err="1" smtClean="0"/>
            <a:t>lowest</a:t>
          </a:r>
          <a:r>
            <a:rPr lang="es-ES" sz="1400" b="1" dirty="0" smtClean="0"/>
            <a:t> </a:t>
          </a:r>
          <a:r>
            <a:rPr lang="es-ES" sz="1400" b="1" dirty="0" err="1" smtClean="0"/>
            <a:t>since</a:t>
          </a:r>
          <a:r>
            <a:rPr lang="es-ES" sz="1400" b="1" dirty="0" smtClean="0"/>
            <a:t> 2010</a:t>
          </a:r>
          <a:endParaRPr lang="es-ES" sz="1200" b="1" dirty="0"/>
        </a:p>
      </cdr:txBody>
    </cdr:sp>
  </cdr:relSizeAnchor>
  <cdr:relSizeAnchor xmlns:cdr="http://schemas.openxmlformats.org/drawingml/2006/chartDrawing">
    <cdr:from>
      <cdr:x>0.28803</cdr:x>
      <cdr:y>0.22589</cdr:y>
    </cdr:from>
    <cdr:to>
      <cdr:x>0.53323</cdr:x>
      <cdr:y>0.26258</cdr:y>
    </cdr:to>
    <cdr:sp macro="" textlink="">
      <cdr:nvSpPr>
        <cdr:cNvPr id="5" name="3 CuadroTexto"/>
        <cdr:cNvSpPr txBox="1"/>
      </cdr:nvSpPr>
      <cdr:spPr>
        <a:xfrm xmlns:a="http://schemas.openxmlformats.org/drawingml/2006/main">
          <a:off x="1857339" y="1196308"/>
          <a:ext cx="1581153" cy="194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200" b="1" i="0">
              <a:solidFill>
                <a:schemeClr val="bg1"/>
              </a:solidFill>
            </a:rPr>
            <a:t>DAP</a:t>
          </a:r>
          <a:r>
            <a:rPr lang="es-ES" sz="1200" b="1" i="0" baseline="0">
              <a:solidFill>
                <a:schemeClr val="bg1"/>
              </a:solidFill>
            </a:rPr>
            <a:t> stocks (green)</a:t>
          </a:r>
          <a:endParaRPr lang="es-ES" sz="1200" b="1" i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0.73474</cdr:x>
      <cdr:y>0.41642</cdr:y>
    </cdr:from>
    <cdr:to>
      <cdr:x>0.77446</cdr:x>
      <cdr:y>0.51501</cdr:y>
    </cdr:to>
    <cdr:cxnSp macro="">
      <cdr:nvCxnSpPr>
        <cdr:cNvPr id="8" name="9 Conector recto de flecha"/>
        <cdr:cNvCxnSpPr/>
      </cdr:nvCxnSpPr>
      <cdr:spPr>
        <a:xfrm xmlns:a="http://schemas.openxmlformats.org/drawingml/2006/main" flipH="1">
          <a:off x="8807016" y="2822697"/>
          <a:ext cx="476120" cy="668303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rgbClr val="C00000"/>
          </a:solidFill>
          <a:prstDash val="solid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0.82919</cdr:x>
      <cdr:y>0.41642</cdr:y>
    </cdr:from>
    <cdr:to>
      <cdr:x>0.84812</cdr:x>
      <cdr:y>0.66062</cdr:y>
    </cdr:to>
    <cdr:cxnSp macro="">
      <cdr:nvCxnSpPr>
        <cdr:cNvPr id="9" name="9 Conector recto de flecha"/>
        <cdr:cNvCxnSpPr/>
      </cdr:nvCxnSpPr>
      <cdr:spPr>
        <a:xfrm xmlns:a="http://schemas.openxmlformats.org/drawingml/2006/main" flipH="1">
          <a:off x="9939130" y="2822697"/>
          <a:ext cx="226939" cy="1655275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C00000"/>
          </a:solidFill>
          <a:prstDash val="solid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0.68341</cdr:x>
      <cdr:y>0.22923</cdr:y>
    </cdr:from>
    <cdr:to>
      <cdr:x>0.88191</cdr:x>
      <cdr:y>0.31077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110281" y="1480911"/>
          <a:ext cx="2355624" cy="526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400" b="1" dirty="0" smtClean="0"/>
            <a:t>Buyer opportunism</a:t>
          </a:r>
        </a:p>
        <a:p xmlns:a="http://schemas.openxmlformats.org/drawingml/2006/main">
          <a:r>
            <a:rPr lang="en-CA" sz="1400" dirty="0" smtClean="0"/>
            <a:t>Intense buying into price dips</a:t>
          </a:r>
          <a:endParaRPr lang="en-GB" sz="1400" dirty="0"/>
        </a:p>
      </cdr:txBody>
    </cdr:sp>
  </cdr:relSizeAnchor>
  <cdr:relSizeAnchor xmlns:cdr="http://schemas.openxmlformats.org/drawingml/2006/chartDrawing">
    <cdr:from>
      <cdr:x>0.70687</cdr:x>
      <cdr:y>0.32461</cdr:y>
    </cdr:from>
    <cdr:to>
      <cdr:x>0.71189</cdr:x>
      <cdr:y>0.47384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>
          <a:off x="8388681" y="2097138"/>
          <a:ext cx="59573" cy="964090"/>
        </a:xfrm>
        <a:prstGeom xmlns:a="http://schemas.openxmlformats.org/drawingml/2006/main" prst="straightConnector1">
          <a:avLst/>
        </a:prstGeom>
        <a:ln xmlns:a="http://schemas.openxmlformats.org/drawingml/2006/main" w="254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0.76717</cdr:x>
      <cdr:y>0.32154</cdr:y>
    </cdr:from>
    <cdr:to>
      <cdr:x>0.77973</cdr:x>
      <cdr:y>0.46308</cdr:y>
    </cdr:to>
    <cdr:cxnSp macro="">
      <cdr:nvCxnSpPr>
        <cdr:cNvPr id="6" name="Straight Arrow Connector 5"/>
        <cdr:cNvCxnSpPr/>
      </cdr:nvCxnSpPr>
      <cdr:spPr>
        <a:xfrm xmlns:a="http://schemas.openxmlformats.org/drawingml/2006/main">
          <a:off x="9104225" y="2077283"/>
          <a:ext cx="149053" cy="914410"/>
        </a:xfrm>
        <a:prstGeom xmlns:a="http://schemas.openxmlformats.org/drawingml/2006/main" prst="straightConnector1">
          <a:avLst/>
        </a:prstGeom>
        <a:ln xmlns:a="http://schemas.openxmlformats.org/drawingml/2006/main" w="254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0.82328</cdr:x>
      <cdr:y>0.32154</cdr:y>
    </cdr:from>
    <cdr:to>
      <cdr:x>0.87186</cdr:x>
      <cdr:y>0.47847</cdr:y>
    </cdr:to>
    <cdr:cxnSp macro="">
      <cdr:nvCxnSpPr>
        <cdr:cNvPr id="9" name="Straight Arrow Connector 8"/>
        <cdr:cNvCxnSpPr/>
      </cdr:nvCxnSpPr>
      <cdr:spPr>
        <a:xfrm xmlns:a="http://schemas.openxmlformats.org/drawingml/2006/main">
          <a:off x="9770121" y="2077264"/>
          <a:ext cx="576514" cy="1013836"/>
        </a:xfrm>
        <a:prstGeom xmlns:a="http://schemas.openxmlformats.org/drawingml/2006/main" prst="straightConnector1">
          <a:avLst/>
        </a:prstGeom>
        <a:ln xmlns:a="http://schemas.openxmlformats.org/drawingml/2006/main" w="25400">
          <a:prstDash val="sys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0.8908</cdr:x>
      <cdr:y>0.49077</cdr:y>
    </cdr:from>
    <cdr:to>
      <cdr:x>0.89173</cdr:x>
      <cdr:y>0.85231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 flipV="1">
          <a:off x="10571421" y="3170574"/>
          <a:ext cx="11036" cy="2335705"/>
        </a:xfrm>
        <a:prstGeom xmlns:a="http://schemas.openxmlformats.org/drawingml/2006/main" prst="straightConnector1">
          <a:avLst/>
        </a:prstGeom>
        <a:ln xmlns:a="http://schemas.openxmlformats.org/drawingml/2006/main" w="60325">
          <a:solidFill>
            <a:srgbClr val="407919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0.92294</cdr:x>
      <cdr:y>0.63341</cdr:y>
    </cdr:from>
    <cdr:to>
      <cdr:x>0.99462</cdr:x>
      <cdr:y>0.72648</cdr:y>
    </cdr:to>
    <cdr:sp macro="" textlink="">
      <cdr:nvSpPr>
        <cdr:cNvPr id="36" name="1 CuadroTexto"/>
        <cdr:cNvSpPr txBox="1"/>
      </cdr:nvSpPr>
      <cdr:spPr>
        <a:xfrm xmlns:a="http://schemas.openxmlformats.org/drawingml/2006/main">
          <a:off x="4905375" y="2600325"/>
          <a:ext cx="381000" cy="382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 sz="1200" b="1"/>
        </a:p>
      </cdr:txBody>
    </cdr:sp>
  </cdr:relSizeAnchor>
  <cdr:relSizeAnchor xmlns:cdr="http://schemas.openxmlformats.org/drawingml/2006/chartDrawing">
    <cdr:from>
      <cdr:x>0.72667</cdr:x>
      <cdr:y>0.54413</cdr:y>
    </cdr:from>
    <cdr:to>
      <cdr:x>0.83328</cdr:x>
      <cdr:y>0.54413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5643942" y="3602512"/>
          <a:ext cx="828000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0.69597</cdr:x>
      <cdr:y>0.40425</cdr:y>
    </cdr:from>
    <cdr:to>
      <cdr:x>0.83966</cdr:x>
      <cdr:y>0.40425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5405477" y="2676416"/>
          <a:ext cx="1116000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0.849</cdr:x>
      <cdr:y>0.40533</cdr:y>
    </cdr:from>
    <cdr:to>
      <cdr:x>0.86691</cdr:x>
      <cdr:y>0.54645</cdr:y>
    </cdr:to>
    <cdr:sp macro="" textlink="">
      <cdr:nvSpPr>
        <cdr:cNvPr id="4" name="Right Brace 3"/>
        <cdr:cNvSpPr/>
      </cdr:nvSpPr>
      <cdr:spPr>
        <a:xfrm xmlns:a="http://schemas.openxmlformats.org/drawingml/2006/main">
          <a:off x="6594017" y="2683567"/>
          <a:ext cx="139149" cy="934278"/>
        </a:xfrm>
        <a:prstGeom xmlns:a="http://schemas.openxmlformats.org/drawingml/2006/main" prst="rightBrace">
          <a:avLst/>
        </a:prstGeom>
        <a:ln xmlns:a="http://schemas.openxmlformats.org/drawingml/2006/main" w="158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0.62977</cdr:x>
      <cdr:y>0.25698</cdr:y>
    </cdr:from>
    <cdr:to>
      <cdr:x>0.63643</cdr:x>
      <cdr:y>0.33487</cdr:y>
    </cdr:to>
    <cdr:sp macro="" textlink="">
      <cdr:nvSpPr>
        <cdr:cNvPr id="2" name="Cerrar llave 1"/>
        <cdr:cNvSpPr/>
      </cdr:nvSpPr>
      <cdr:spPr>
        <a:xfrm xmlns:a="http://schemas.openxmlformats.org/drawingml/2006/main">
          <a:off x="7266843" y="1716368"/>
          <a:ext cx="76848" cy="520234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0.62809</cdr:x>
      <cdr:y>0.39677</cdr:y>
    </cdr:from>
    <cdr:to>
      <cdr:x>0.63734</cdr:x>
      <cdr:y>0.58859</cdr:y>
    </cdr:to>
    <cdr:sp macro="" textlink="">
      <cdr:nvSpPr>
        <cdr:cNvPr id="3" name="Cerrar llave 2"/>
        <cdr:cNvSpPr/>
      </cdr:nvSpPr>
      <cdr:spPr>
        <a:xfrm xmlns:a="http://schemas.openxmlformats.org/drawingml/2006/main">
          <a:off x="7247417" y="2650075"/>
          <a:ext cx="106751" cy="1281184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0.09646</cdr:x>
      <cdr:y>0.60377</cdr:y>
    </cdr:from>
    <cdr:to>
      <cdr:x>0.65369</cdr:x>
      <cdr:y>0.63419</cdr:y>
    </cdr:to>
    <cdr:cxnSp macro="">
      <cdr:nvCxnSpPr>
        <cdr:cNvPr id="9" name="Conector recto de flecha 8"/>
        <cdr:cNvCxnSpPr/>
      </cdr:nvCxnSpPr>
      <cdr:spPr>
        <a:xfrm xmlns:a="http://schemas.openxmlformats.org/drawingml/2006/main" flipV="1">
          <a:off x="1113025" y="4032605"/>
          <a:ext cx="6429829" cy="20320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prstDash val="sys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0.71216</cdr:x>
      <cdr:y>0.24257</cdr:y>
    </cdr:from>
    <cdr:to>
      <cdr:x>0.71256</cdr:x>
      <cdr:y>0.58753</cdr:y>
    </cdr:to>
    <cdr:cxnSp macro="">
      <cdr:nvCxnSpPr>
        <cdr:cNvPr id="15" name="Conector recto de flecha 14"/>
        <cdr:cNvCxnSpPr/>
      </cdr:nvCxnSpPr>
      <cdr:spPr>
        <a:xfrm xmlns:a="http://schemas.openxmlformats.org/drawingml/2006/main" flipH="1" flipV="1">
          <a:off x="8217515" y="1620158"/>
          <a:ext cx="4616" cy="23040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0.66203</cdr:x>
      <cdr:y>0.60082</cdr:y>
    </cdr:from>
    <cdr:to>
      <cdr:x>0.75251</cdr:x>
      <cdr:y>0.60082</cdr:y>
    </cdr:to>
    <cdr:cxnSp macro="">
      <cdr:nvCxnSpPr>
        <cdr:cNvPr id="18" name="Conector recto 17"/>
        <cdr:cNvCxnSpPr/>
      </cdr:nvCxnSpPr>
      <cdr:spPr>
        <a:xfrm xmlns:a="http://schemas.openxmlformats.org/drawingml/2006/main">
          <a:off x="7639054" y="4012914"/>
          <a:ext cx="1044036" cy="0"/>
        </a:xfrm>
        <a:prstGeom xmlns:a="http://schemas.openxmlformats.org/drawingml/2006/main" prst="line">
          <a:avLst/>
        </a:prstGeom>
        <a:ln xmlns:a="http://schemas.openxmlformats.org/drawingml/2006/main" w="2222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0.66753</cdr:x>
      <cdr:y>0.19957</cdr:y>
    </cdr:from>
    <cdr:to>
      <cdr:x>0.74929</cdr:x>
      <cdr:y>0.22652</cdr:y>
    </cdr:to>
    <cdr:cxnSp macro="">
      <cdr:nvCxnSpPr>
        <cdr:cNvPr id="22" name="Conector recto 21"/>
        <cdr:cNvCxnSpPr/>
      </cdr:nvCxnSpPr>
      <cdr:spPr>
        <a:xfrm xmlns:a="http://schemas.openxmlformats.org/drawingml/2006/main" flipV="1">
          <a:off x="7702504" y="1332948"/>
          <a:ext cx="943435" cy="180000"/>
        </a:xfrm>
        <a:prstGeom xmlns:a="http://schemas.openxmlformats.org/drawingml/2006/main" prst="line">
          <a:avLst/>
        </a:prstGeom>
        <a:ln xmlns:a="http://schemas.openxmlformats.org/drawingml/2006/main" w="31750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0.71193</cdr:x>
      <cdr:y>0.61028</cdr:y>
    </cdr:from>
    <cdr:to>
      <cdr:x>0.71281</cdr:x>
      <cdr:y>0.84744</cdr:y>
    </cdr:to>
    <cdr:cxnSp macro="">
      <cdr:nvCxnSpPr>
        <cdr:cNvPr id="11" name="Conector recto de flecha 10"/>
        <cdr:cNvCxnSpPr/>
      </cdr:nvCxnSpPr>
      <cdr:spPr>
        <a:xfrm xmlns:a="http://schemas.openxmlformats.org/drawingml/2006/main" flipV="1">
          <a:off x="8214892" y="4076145"/>
          <a:ext cx="10154" cy="1584000"/>
        </a:xfrm>
        <a:prstGeom xmlns:a="http://schemas.openxmlformats.org/drawingml/2006/main" prst="straightConnector1">
          <a:avLst/>
        </a:prstGeom>
        <a:ln xmlns:a="http://schemas.openxmlformats.org/drawingml/2006/main" w="25400">
          <a:prstDash val="sys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0.62474</cdr:x>
      <cdr:y>0.25263</cdr:y>
    </cdr:from>
    <cdr:to>
      <cdr:x>0.6314</cdr:x>
      <cdr:y>0.33052</cdr:y>
    </cdr:to>
    <cdr:sp macro="" textlink="">
      <cdr:nvSpPr>
        <cdr:cNvPr id="2" name="Cerrar llave 1"/>
        <cdr:cNvSpPr/>
      </cdr:nvSpPr>
      <cdr:spPr>
        <a:xfrm xmlns:a="http://schemas.openxmlformats.org/drawingml/2006/main">
          <a:off x="5881231" y="1152939"/>
          <a:ext cx="62696" cy="35547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0.62683</cdr:x>
      <cdr:y>0.38156</cdr:y>
    </cdr:from>
    <cdr:to>
      <cdr:x>0.63263</cdr:x>
      <cdr:y>0.57338</cdr:y>
    </cdr:to>
    <cdr:sp macro="" textlink="">
      <cdr:nvSpPr>
        <cdr:cNvPr id="3" name="Cerrar llave 2"/>
        <cdr:cNvSpPr/>
      </cdr:nvSpPr>
      <cdr:spPr>
        <a:xfrm xmlns:a="http://schemas.openxmlformats.org/drawingml/2006/main">
          <a:off x="5900906" y="1741337"/>
          <a:ext cx="54620" cy="875432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0.68534</cdr:x>
      <cdr:y>0.58226</cdr:y>
    </cdr:from>
    <cdr:to>
      <cdr:x>0.90107</cdr:x>
      <cdr:y>0.83837</cdr:y>
    </cdr:to>
    <cdr:sp macro="" textlink="">
      <cdr:nvSpPr>
        <cdr:cNvPr id="7" name="Cuadro de texto 6"/>
        <cdr:cNvSpPr txBox="1"/>
      </cdr:nvSpPr>
      <cdr:spPr>
        <a:xfrm xmlns:a="http://schemas.openxmlformats.org/drawingml/2006/main">
          <a:off x="7908078" y="3888955"/>
          <a:ext cx="2489251" cy="1710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dirty="0"/>
            <a:t>No </a:t>
          </a:r>
          <a:r>
            <a:rPr lang="es-ES" sz="1400" dirty="0" err="1"/>
            <a:t>firm</a:t>
          </a:r>
          <a:r>
            <a:rPr lang="es-ES" sz="1400" dirty="0"/>
            <a:t> </a:t>
          </a:r>
          <a:r>
            <a:rPr lang="es-ES" sz="1400" dirty="0" err="1"/>
            <a:t>board</a:t>
          </a:r>
          <a:r>
            <a:rPr lang="es-ES" sz="1400" dirty="0"/>
            <a:t> </a:t>
          </a:r>
          <a:r>
            <a:rPr lang="es-ES" sz="1400" dirty="0" err="1"/>
            <a:t>decisions</a:t>
          </a:r>
          <a:r>
            <a:rPr lang="es-ES" sz="1400" dirty="0"/>
            <a:t> </a:t>
          </a:r>
          <a:r>
            <a:rPr lang="es-ES" sz="1400" dirty="0" err="1" smtClean="0"/>
            <a:t>on</a:t>
          </a:r>
          <a:r>
            <a:rPr lang="es-ES" sz="1400" dirty="0" smtClean="0"/>
            <a:t> </a:t>
          </a:r>
          <a:r>
            <a:rPr lang="es-ES" sz="1400" dirty="0"/>
            <a:t>new P</a:t>
          </a:r>
          <a:r>
            <a:rPr lang="es-ES" sz="1400" baseline="-25000" dirty="0"/>
            <a:t>2</a:t>
          </a:r>
          <a:r>
            <a:rPr lang="es-ES" sz="1400" dirty="0"/>
            <a:t>O</a:t>
          </a:r>
          <a:r>
            <a:rPr lang="es-ES" sz="1400" baseline="-25000" dirty="0"/>
            <a:t>5</a:t>
          </a:r>
          <a:r>
            <a:rPr lang="es-ES" sz="1400" dirty="0"/>
            <a:t> </a:t>
          </a:r>
          <a:r>
            <a:rPr lang="es-ES" sz="1400" dirty="0" err="1" smtClean="0"/>
            <a:t>capacity</a:t>
          </a:r>
          <a:endParaRPr lang="es-ES" sz="1400" dirty="0" smtClean="0"/>
        </a:p>
        <a:p xmlns:a="http://schemas.openxmlformats.org/drawingml/2006/main">
          <a:endParaRPr lang="es-ES" sz="800" dirty="0"/>
        </a:p>
        <a:p xmlns:a="http://schemas.openxmlformats.org/drawingml/2006/main">
          <a:r>
            <a:rPr lang="es-ES" sz="1400" dirty="0" err="1" smtClean="0"/>
            <a:t>Like</a:t>
          </a:r>
          <a:r>
            <a:rPr lang="es-ES" sz="1400" dirty="0" smtClean="0"/>
            <a:t> India, </a:t>
          </a:r>
          <a:r>
            <a:rPr lang="es-ES" sz="1400" dirty="0" err="1" smtClean="0"/>
            <a:t>Brazil</a:t>
          </a:r>
          <a:r>
            <a:rPr lang="es-ES" sz="1400" dirty="0" smtClean="0"/>
            <a:t> has a </a:t>
          </a:r>
          <a:r>
            <a:rPr lang="es-ES" sz="1400" dirty="0" err="1" smtClean="0"/>
            <a:t>clear</a:t>
          </a:r>
          <a:r>
            <a:rPr lang="es-ES" sz="1400" dirty="0" smtClean="0"/>
            <a:t> “</a:t>
          </a:r>
          <a:r>
            <a:rPr lang="es-ES" sz="1400" dirty="0" err="1" smtClean="0"/>
            <a:t>ceiling</a:t>
          </a:r>
          <a:r>
            <a:rPr lang="es-ES" sz="1400" dirty="0" smtClean="0"/>
            <a:t>” </a:t>
          </a:r>
          <a:r>
            <a:rPr lang="es-ES" sz="1400" dirty="0" err="1" smtClean="0"/>
            <a:t>on</a:t>
          </a:r>
          <a:r>
            <a:rPr lang="es-ES" sz="1400" dirty="0" smtClean="0"/>
            <a:t> local </a:t>
          </a:r>
          <a:r>
            <a:rPr lang="es-ES" sz="1400" dirty="0" err="1" smtClean="0"/>
            <a:t>capacity</a:t>
          </a:r>
          <a:r>
            <a:rPr lang="es-ES" sz="1400" dirty="0" smtClean="0"/>
            <a:t>, </a:t>
          </a:r>
          <a:r>
            <a:rPr lang="es-ES" sz="1400" dirty="0" err="1" smtClean="0"/>
            <a:t>but</a:t>
          </a:r>
          <a:r>
            <a:rPr lang="es-ES" sz="1400" dirty="0" smtClean="0"/>
            <a:t> </a:t>
          </a:r>
          <a:r>
            <a:rPr lang="es-ES" sz="1400" dirty="0" err="1" smtClean="0"/>
            <a:t>around</a:t>
          </a:r>
          <a:r>
            <a:rPr lang="es-ES" sz="1400" dirty="0" smtClean="0"/>
            <a:t> 2 </a:t>
          </a:r>
          <a:r>
            <a:rPr lang="es-ES" sz="1400" dirty="0" err="1" smtClean="0"/>
            <a:t>million</a:t>
          </a:r>
          <a:r>
            <a:rPr lang="es-ES" sz="1400" dirty="0" smtClean="0"/>
            <a:t> </a:t>
          </a:r>
          <a:r>
            <a:rPr lang="es-ES" sz="1400" dirty="0" err="1" smtClean="0"/>
            <a:t>tpa</a:t>
          </a:r>
          <a:r>
            <a:rPr lang="es-ES" sz="1400" dirty="0" smtClean="0"/>
            <a:t> P2O5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0.09646</cdr:x>
      <cdr:y>0.60377</cdr:y>
    </cdr:from>
    <cdr:to>
      <cdr:x>0.65369</cdr:x>
      <cdr:y>0.63419</cdr:y>
    </cdr:to>
    <cdr:cxnSp macro="">
      <cdr:nvCxnSpPr>
        <cdr:cNvPr id="9" name="Conector recto de flecha 8"/>
        <cdr:cNvCxnSpPr/>
      </cdr:nvCxnSpPr>
      <cdr:spPr>
        <a:xfrm xmlns:a="http://schemas.openxmlformats.org/drawingml/2006/main" flipV="1">
          <a:off x="1113025" y="4032605"/>
          <a:ext cx="6429829" cy="20320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prstDash val="sys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0.70587</cdr:x>
      <cdr:y>0.22736</cdr:y>
    </cdr:from>
    <cdr:to>
      <cdr:x>0.70627</cdr:x>
      <cdr:y>0.55764</cdr:y>
    </cdr:to>
    <cdr:cxnSp macro="">
      <cdr:nvCxnSpPr>
        <cdr:cNvPr id="15" name="Conector recto de flecha 14"/>
        <cdr:cNvCxnSpPr/>
      </cdr:nvCxnSpPr>
      <cdr:spPr>
        <a:xfrm xmlns:a="http://schemas.openxmlformats.org/drawingml/2006/main" flipH="1" flipV="1">
          <a:off x="8144944" y="1518559"/>
          <a:ext cx="4616" cy="220597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0.69222</cdr:x>
      <cdr:y>0.56822</cdr:y>
    </cdr:from>
    <cdr:to>
      <cdr:x>0.90437</cdr:x>
      <cdr:y>0.56822</cdr:y>
    </cdr:to>
    <cdr:cxnSp macro="">
      <cdr:nvCxnSpPr>
        <cdr:cNvPr id="18" name="Conector recto 17"/>
        <cdr:cNvCxnSpPr/>
      </cdr:nvCxnSpPr>
      <cdr:spPr>
        <a:xfrm xmlns:a="http://schemas.openxmlformats.org/drawingml/2006/main">
          <a:off x="7987397" y="3795200"/>
          <a:ext cx="2448000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0.71994</cdr:x>
      <cdr:y>0.28704</cdr:y>
    </cdr:from>
    <cdr:to>
      <cdr:x>0.91155</cdr:x>
      <cdr:y>0.60716</cdr:y>
    </cdr:to>
    <cdr:sp macro="" textlink="">
      <cdr:nvSpPr>
        <cdr:cNvPr id="19" name="Cuadro de texto 18"/>
        <cdr:cNvSpPr txBox="1"/>
      </cdr:nvSpPr>
      <cdr:spPr>
        <a:xfrm xmlns:a="http://schemas.openxmlformats.org/drawingml/2006/main">
          <a:off x="8307336" y="1917165"/>
          <a:ext cx="2210946" cy="213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dirty="0" err="1"/>
            <a:t>Scope</a:t>
          </a:r>
          <a:r>
            <a:rPr lang="es-ES" sz="1400" dirty="0"/>
            <a:t> </a:t>
          </a:r>
          <a:r>
            <a:rPr lang="es-ES" sz="1400" dirty="0" err="1"/>
            <a:t>for</a:t>
          </a:r>
          <a:r>
            <a:rPr lang="es-ES" sz="1400" dirty="0"/>
            <a:t> </a:t>
          </a:r>
          <a:r>
            <a:rPr lang="es-ES" sz="1400" dirty="0" err="1"/>
            <a:t>over</a:t>
          </a:r>
          <a:r>
            <a:rPr lang="es-ES" sz="1400" dirty="0"/>
            <a:t> 3.0mt P</a:t>
          </a:r>
          <a:r>
            <a:rPr lang="es-ES" sz="1400" baseline="-25000" dirty="0"/>
            <a:t>2</a:t>
          </a:r>
          <a:r>
            <a:rPr lang="es-ES" sz="1400" dirty="0"/>
            <a:t>O</a:t>
          </a:r>
          <a:r>
            <a:rPr lang="es-ES" sz="1400" baseline="-25000" dirty="0"/>
            <a:t>5</a:t>
          </a:r>
          <a:r>
            <a:rPr lang="es-ES" sz="1400" dirty="0"/>
            <a:t> total </a:t>
          </a:r>
          <a:r>
            <a:rPr lang="es-ES" sz="1400" dirty="0" err="1"/>
            <a:t>phosphates</a:t>
          </a:r>
          <a:r>
            <a:rPr lang="es-ES" sz="1400" baseline="0" dirty="0"/>
            <a:t> </a:t>
          </a:r>
          <a:r>
            <a:rPr lang="es-ES" sz="1400" dirty="0" err="1"/>
            <a:t>imports</a:t>
          </a:r>
          <a:r>
            <a:rPr lang="es-ES" sz="1400" dirty="0"/>
            <a:t> </a:t>
          </a:r>
          <a:r>
            <a:rPr lang="es-ES" sz="1400" dirty="0" err="1" smtClean="0"/>
            <a:t>or</a:t>
          </a:r>
          <a:r>
            <a:rPr lang="es-ES" sz="1400" dirty="0" smtClean="0"/>
            <a:t> </a:t>
          </a:r>
          <a:r>
            <a:rPr lang="es-ES" sz="1400" dirty="0" err="1"/>
            <a:t>near</a:t>
          </a:r>
          <a:r>
            <a:rPr lang="es-ES" sz="1400" dirty="0"/>
            <a:t> 6mt</a:t>
          </a:r>
          <a:r>
            <a:rPr lang="es-ES" sz="1400" baseline="0" dirty="0"/>
            <a:t> </a:t>
          </a:r>
          <a:r>
            <a:rPr lang="es-ES" sz="1400" dirty="0"/>
            <a:t>MAP 11-52 </a:t>
          </a:r>
          <a:r>
            <a:rPr lang="es-ES" sz="1400" dirty="0" err="1"/>
            <a:t>equivalent</a:t>
          </a:r>
          <a:r>
            <a:rPr lang="es-ES" sz="1400" dirty="0"/>
            <a:t>,</a:t>
          </a:r>
        </a:p>
        <a:p xmlns:a="http://schemas.openxmlformats.org/drawingml/2006/main">
          <a:r>
            <a:rPr lang="es-ES" sz="1400" dirty="0" err="1"/>
            <a:t>approaching</a:t>
          </a:r>
          <a:r>
            <a:rPr lang="es-ES" sz="1400" dirty="0"/>
            <a:t> 60% of total </a:t>
          </a:r>
          <a:r>
            <a:rPr lang="es-ES" sz="1400" dirty="0" err="1"/>
            <a:t>needs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0.77193</cdr:x>
      <cdr:y>0.21442</cdr:y>
    </cdr:from>
    <cdr:to>
      <cdr:x>0.91725</cdr:x>
      <cdr:y>0.21442</cdr:y>
    </cdr:to>
    <cdr:cxnSp macro="">
      <cdr:nvCxnSpPr>
        <cdr:cNvPr id="22" name="Conector recto 21"/>
        <cdr:cNvCxnSpPr/>
      </cdr:nvCxnSpPr>
      <cdr:spPr>
        <a:xfrm xmlns:a="http://schemas.openxmlformats.org/drawingml/2006/main">
          <a:off x="8907142" y="1432154"/>
          <a:ext cx="1676827" cy="0"/>
        </a:xfrm>
        <a:prstGeom xmlns:a="http://schemas.openxmlformats.org/drawingml/2006/main" prst="line">
          <a:avLst/>
        </a:prstGeom>
        <a:ln xmlns:a="http://schemas.openxmlformats.org/drawingml/2006/main" w="952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0.90187</cdr:x>
      <cdr:y>0.58638</cdr:y>
    </cdr:from>
    <cdr:to>
      <cdr:x>0.90275</cdr:x>
      <cdr:y>0.8434</cdr:y>
    </cdr:to>
    <cdr:cxnSp macro="">
      <cdr:nvCxnSpPr>
        <cdr:cNvPr id="11" name="Conector recto de flecha 10"/>
        <cdr:cNvCxnSpPr/>
      </cdr:nvCxnSpPr>
      <cdr:spPr>
        <a:xfrm xmlns:a="http://schemas.openxmlformats.org/drawingml/2006/main" flipV="1">
          <a:off x="10406530" y="3916491"/>
          <a:ext cx="10152" cy="1716668"/>
        </a:xfrm>
        <a:prstGeom xmlns:a="http://schemas.openxmlformats.org/drawingml/2006/main" prst="straightConnector1">
          <a:avLst/>
        </a:prstGeom>
        <a:ln xmlns:a="http://schemas.openxmlformats.org/drawingml/2006/main" w="25400">
          <a:prstDash val="sys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0.62474</cdr:x>
      <cdr:y>0.25263</cdr:y>
    </cdr:from>
    <cdr:to>
      <cdr:x>0.6314</cdr:x>
      <cdr:y>0.33052</cdr:y>
    </cdr:to>
    <cdr:sp macro="" textlink="">
      <cdr:nvSpPr>
        <cdr:cNvPr id="2" name="Cerrar llave 1"/>
        <cdr:cNvSpPr/>
      </cdr:nvSpPr>
      <cdr:spPr>
        <a:xfrm xmlns:a="http://schemas.openxmlformats.org/drawingml/2006/main">
          <a:off x="5881231" y="1152939"/>
          <a:ext cx="62696" cy="35547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0.62683</cdr:x>
      <cdr:y>0.38156</cdr:y>
    </cdr:from>
    <cdr:to>
      <cdr:x>0.63263</cdr:x>
      <cdr:y>0.57338</cdr:y>
    </cdr:to>
    <cdr:sp macro="" textlink="">
      <cdr:nvSpPr>
        <cdr:cNvPr id="3" name="Cerrar llave 2"/>
        <cdr:cNvSpPr/>
      </cdr:nvSpPr>
      <cdr:spPr>
        <a:xfrm xmlns:a="http://schemas.openxmlformats.org/drawingml/2006/main">
          <a:off x="5900906" y="1741337"/>
          <a:ext cx="54620" cy="875432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0.63686</cdr:x>
      <cdr:y>0.38885</cdr:y>
    </cdr:from>
    <cdr:to>
      <cdr:x>0.85731</cdr:x>
      <cdr:y>0.5523</cdr:y>
    </cdr:to>
    <cdr:sp macro="" textlink="">
      <cdr:nvSpPr>
        <cdr:cNvPr id="5" name="Cuadro de texto 4"/>
        <cdr:cNvSpPr txBox="1"/>
      </cdr:nvSpPr>
      <cdr:spPr>
        <a:xfrm xmlns:a="http://schemas.openxmlformats.org/drawingml/2006/main">
          <a:off x="7348636" y="2484783"/>
          <a:ext cx="2543741" cy="10444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dirty="0" err="1"/>
            <a:t>Conventional</a:t>
          </a:r>
          <a:r>
            <a:rPr lang="es-ES" sz="1400" dirty="0"/>
            <a:t> MAP 11-52 &amp;</a:t>
          </a:r>
          <a:r>
            <a:rPr lang="es-ES" sz="1400" baseline="0" dirty="0"/>
            <a:t> DAP </a:t>
          </a:r>
          <a:r>
            <a:rPr lang="es-ES" sz="1400" baseline="0" dirty="0" err="1"/>
            <a:t>imports</a:t>
          </a:r>
          <a:r>
            <a:rPr lang="es-ES" sz="1400" baseline="0" dirty="0"/>
            <a:t> </a:t>
          </a:r>
          <a:r>
            <a:rPr lang="es-ES" sz="1400" baseline="0" dirty="0" err="1"/>
            <a:t>growth</a:t>
          </a:r>
          <a:r>
            <a:rPr lang="es-ES" sz="1400" baseline="0" dirty="0"/>
            <a:t> </a:t>
          </a:r>
          <a:r>
            <a:rPr lang="es-ES" sz="1400" baseline="0" dirty="0" err="1"/>
            <a:t>rate</a:t>
          </a:r>
          <a:r>
            <a:rPr lang="es-ES" sz="1400" baseline="0" dirty="0"/>
            <a:t> </a:t>
          </a:r>
          <a:r>
            <a:rPr lang="es-ES" sz="1400" baseline="0" dirty="0" err="1"/>
            <a:t>slows</a:t>
          </a:r>
          <a:r>
            <a:rPr lang="es-ES" sz="1400" baseline="0" dirty="0"/>
            <a:t>, </a:t>
          </a:r>
          <a:r>
            <a:rPr lang="es-ES" sz="1400" baseline="0" dirty="0" err="1"/>
            <a:t>but</a:t>
          </a:r>
          <a:r>
            <a:rPr lang="es-ES" sz="1400" baseline="0" dirty="0"/>
            <a:t> total </a:t>
          </a:r>
          <a:r>
            <a:rPr lang="es-ES" sz="1400" baseline="0" dirty="0" err="1"/>
            <a:t>just</a:t>
          </a:r>
          <a:r>
            <a:rPr lang="es-ES" sz="1400" baseline="0" dirty="0"/>
            <a:t> </a:t>
          </a:r>
          <a:r>
            <a:rPr lang="es-ES" sz="1400" baseline="0" dirty="0" err="1"/>
            <a:t>over</a:t>
          </a:r>
          <a:r>
            <a:rPr lang="es-ES" sz="1400" baseline="0" dirty="0"/>
            <a:t> 3m tonnes </a:t>
          </a:r>
          <a:r>
            <a:rPr lang="es-ES" sz="1400" baseline="0" dirty="0" err="1"/>
            <a:t>product</a:t>
          </a:r>
          <a:r>
            <a:rPr lang="es-ES" sz="1400" baseline="0" dirty="0"/>
            <a:t> </a:t>
          </a:r>
          <a:r>
            <a:rPr lang="es-ES" sz="1400" baseline="0" dirty="0" err="1"/>
            <a:t>is</a:t>
          </a:r>
          <a:r>
            <a:rPr lang="es-ES" sz="1400" baseline="0" dirty="0"/>
            <a:t> </a:t>
          </a:r>
          <a:r>
            <a:rPr lang="es-ES" sz="1400" baseline="0" dirty="0" err="1"/>
            <a:t>the</a:t>
          </a:r>
          <a:r>
            <a:rPr lang="es-ES" sz="1400" baseline="0" dirty="0"/>
            <a:t> </a:t>
          </a:r>
          <a:r>
            <a:rPr lang="es-ES" sz="1400" baseline="0" dirty="0" err="1"/>
            <a:t>backbone</a:t>
          </a:r>
          <a:r>
            <a:rPr lang="es-ES" sz="1400" baseline="0" dirty="0"/>
            <a:t> of </a:t>
          </a:r>
          <a:r>
            <a:rPr lang="es-ES" sz="1400" baseline="0" dirty="0" err="1"/>
            <a:t>Brazilian</a:t>
          </a:r>
          <a:r>
            <a:rPr lang="es-ES" sz="1400" baseline="0" dirty="0"/>
            <a:t> </a:t>
          </a:r>
          <a:r>
            <a:rPr lang="es-ES" sz="1400" baseline="0" dirty="0" err="1"/>
            <a:t>import</a:t>
          </a:r>
          <a:r>
            <a:rPr lang="es-ES" sz="1400" baseline="0" dirty="0"/>
            <a:t> </a:t>
          </a:r>
          <a:r>
            <a:rPr lang="es-ES" sz="1400" baseline="0" dirty="0" err="1"/>
            <a:t>security</a:t>
          </a:r>
          <a:r>
            <a:rPr lang="es-ES" sz="1400" baseline="0" dirty="0"/>
            <a:t>.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0.68534</cdr:x>
      <cdr:y>0.58226</cdr:y>
    </cdr:from>
    <cdr:to>
      <cdr:x>0.90107</cdr:x>
      <cdr:y>0.83837</cdr:y>
    </cdr:to>
    <cdr:sp macro="" textlink="">
      <cdr:nvSpPr>
        <cdr:cNvPr id="7" name="Cuadro de texto 6"/>
        <cdr:cNvSpPr txBox="1"/>
      </cdr:nvSpPr>
      <cdr:spPr>
        <a:xfrm xmlns:a="http://schemas.openxmlformats.org/drawingml/2006/main">
          <a:off x="7908078" y="3888955"/>
          <a:ext cx="2489251" cy="17105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dirty="0"/>
            <a:t>No </a:t>
          </a:r>
          <a:r>
            <a:rPr lang="es-ES" sz="1400" dirty="0" err="1"/>
            <a:t>firm</a:t>
          </a:r>
          <a:r>
            <a:rPr lang="es-ES" sz="1400" dirty="0"/>
            <a:t> </a:t>
          </a:r>
          <a:r>
            <a:rPr lang="es-ES" sz="1400" dirty="0" err="1"/>
            <a:t>board</a:t>
          </a:r>
          <a:r>
            <a:rPr lang="es-ES" sz="1400" dirty="0"/>
            <a:t> </a:t>
          </a:r>
          <a:r>
            <a:rPr lang="es-ES" sz="1400" dirty="0" err="1"/>
            <a:t>decisions</a:t>
          </a:r>
          <a:r>
            <a:rPr lang="es-ES" sz="1400" dirty="0"/>
            <a:t> </a:t>
          </a:r>
          <a:r>
            <a:rPr lang="es-ES" sz="1400" dirty="0" err="1" smtClean="0"/>
            <a:t>on</a:t>
          </a:r>
          <a:r>
            <a:rPr lang="es-ES" sz="1400" dirty="0" smtClean="0"/>
            <a:t> </a:t>
          </a:r>
          <a:r>
            <a:rPr lang="es-ES" sz="1400" dirty="0"/>
            <a:t>new P</a:t>
          </a:r>
          <a:r>
            <a:rPr lang="es-ES" sz="1400" baseline="-25000" dirty="0"/>
            <a:t>2</a:t>
          </a:r>
          <a:r>
            <a:rPr lang="es-ES" sz="1400" dirty="0"/>
            <a:t>O</a:t>
          </a:r>
          <a:r>
            <a:rPr lang="es-ES" sz="1400" baseline="-25000" dirty="0"/>
            <a:t>5</a:t>
          </a:r>
          <a:r>
            <a:rPr lang="es-ES" sz="1400" dirty="0"/>
            <a:t> </a:t>
          </a:r>
          <a:r>
            <a:rPr lang="es-ES" sz="1400" dirty="0" err="1" smtClean="0"/>
            <a:t>capacity</a:t>
          </a:r>
          <a:endParaRPr lang="es-ES" sz="1400" dirty="0" smtClean="0"/>
        </a:p>
        <a:p xmlns:a="http://schemas.openxmlformats.org/drawingml/2006/main">
          <a:endParaRPr lang="es-ES" sz="800" dirty="0"/>
        </a:p>
        <a:p xmlns:a="http://schemas.openxmlformats.org/drawingml/2006/main">
          <a:r>
            <a:rPr lang="es-ES" sz="1400" dirty="0" err="1" smtClean="0"/>
            <a:t>Like</a:t>
          </a:r>
          <a:r>
            <a:rPr lang="es-ES" sz="1400" dirty="0" smtClean="0"/>
            <a:t> India, </a:t>
          </a:r>
          <a:r>
            <a:rPr lang="es-ES" sz="1400" dirty="0" err="1" smtClean="0"/>
            <a:t>Brazil</a:t>
          </a:r>
          <a:r>
            <a:rPr lang="es-ES" sz="1400" dirty="0" smtClean="0"/>
            <a:t> has a </a:t>
          </a:r>
          <a:r>
            <a:rPr lang="es-ES" sz="1400" dirty="0" err="1" smtClean="0"/>
            <a:t>clear</a:t>
          </a:r>
          <a:r>
            <a:rPr lang="es-ES" sz="1400" dirty="0" smtClean="0"/>
            <a:t> “</a:t>
          </a:r>
          <a:r>
            <a:rPr lang="es-ES" sz="1400" dirty="0" err="1" smtClean="0"/>
            <a:t>ceiling</a:t>
          </a:r>
          <a:r>
            <a:rPr lang="es-ES" sz="1400" dirty="0" smtClean="0"/>
            <a:t>” </a:t>
          </a:r>
          <a:r>
            <a:rPr lang="es-ES" sz="1400" dirty="0" err="1" smtClean="0"/>
            <a:t>on</a:t>
          </a:r>
          <a:r>
            <a:rPr lang="es-ES" sz="1400" dirty="0" smtClean="0"/>
            <a:t> local </a:t>
          </a:r>
          <a:r>
            <a:rPr lang="es-ES" sz="1400" dirty="0" err="1" smtClean="0"/>
            <a:t>capacity</a:t>
          </a:r>
          <a:r>
            <a:rPr lang="es-ES" sz="1400" dirty="0" smtClean="0"/>
            <a:t>, </a:t>
          </a:r>
          <a:r>
            <a:rPr lang="es-ES" sz="1400" dirty="0" err="1" smtClean="0"/>
            <a:t>but</a:t>
          </a:r>
          <a:r>
            <a:rPr lang="es-ES" sz="1400" dirty="0" smtClean="0"/>
            <a:t> </a:t>
          </a:r>
          <a:r>
            <a:rPr lang="es-ES" sz="1400" dirty="0" err="1" smtClean="0"/>
            <a:t>around</a:t>
          </a:r>
          <a:r>
            <a:rPr lang="es-ES" sz="1400" dirty="0" smtClean="0"/>
            <a:t> 2 </a:t>
          </a:r>
          <a:r>
            <a:rPr lang="es-ES" sz="1400" dirty="0" err="1" smtClean="0"/>
            <a:t>million</a:t>
          </a:r>
          <a:r>
            <a:rPr lang="es-ES" sz="1400" dirty="0" smtClean="0"/>
            <a:t> </a:t>
          </a:r>
          <a:r>
            <a:rPr lang="es-ES" sz="1400" dirty="0" err="1" smtClean="0"/>
            <a:t>tpa</a:t>
          </a:r>
          <a:r>
            <a:rPr lang="es-ES" sz="1400" dirty="0" smtClean="0"/>
            <a:t> P2O5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0.11281</cdr:x>
      <cdr:y>0.60159</cdr:y>
    </cdr:from>
    <cdr:to>
      <cdr:x>0.6386</cdr:x>
      <cdr:y>0.6255</cdr:y>
    </cdr:to>
    <cdr:cxnSp macro="">
      <cdr:nvCxnSpPr>
        <cdr:cNvPr id="9" name="Conector recto de flecha 8"/>
        <cdr:cNvCxnSpPr/>
      </cdr:nvCxnSpPr>
      <cdr:spPr>
        <a:xfrm xmlns:a="http://schemas.openxmlformats.org/drawingml/2006/main" flipV="1">
          <a:off x="1301711" y="4018091"/>
          <a:ext cx="6066971" cy="15965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prstDash val="sys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0.85933</cdr:x>
      <cdr:y>0.22736</cdr:y>
    </cdr:from>
    <cdr:to>
      <cdr:x>0.85973</cdr:x>
      <cdr:y>0.55764</cdr:y>
    </cdr:to>
    <cdr:cxnSp macro="">
      <cdr:nvCxnSpPr>
        <cdr:cNvPr id="15" name="Conector recto de flecha 14"/>
        <cdr:cNvCxnSpPr/>
      </cdr:nvCxnSpPr>
      <cdr:spPr>
        <a:xfrm xmlns:a="http://schemas.openxmlformats.org/drawingml/2006/main" flipH="1" flipV="1">
          <a:off x="9915743" y="1518543"/>
          <a:ext cx="4616" cy="220597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0.83184</cdr:x>
      <cdr:y>0.57474</cdr:y>
    </cdr:from>
    <cdr:to>
      <cdr:x>0.89303</cdr:x>
      <cdr:y>0.57474</cdr:y>
    </cdr:to>
    <cdr:cxnSp macro="">
      <cdr:nvCxnSpPr>
        <cdr:cNvPr id="18" name="Conector recto 17"/>
        <cdr:cNvCxnSpPr/>
      </cdr:nvCxnSpPr>
      <cdr:spPr>
        <a:xfrm xmlns:a="http://schemas.openxmlformats.org/drawingml/2006/main">
          <a:off x="9598520" y="3838721"/>
          <a:ext cx="706062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0.86963</cdr:x>
      <cdr:y>0.22402</cdr:y>
    </cdr:from>
    <cdr:to>
      <cdr:x>0.99113</cdr:x>
      <cdr:y>0.54414</cdr:y>
    </cdr:to>
    <cdr:sp macro="" textlink="">
      <cdr:nvSpPr>
        <cdr:cNvPr id="19" name="Cuadro de texto 18"/>
        <cdr:cNvSpPr txBox="1"/>
      </cdr:nvSpPr>
      <cdr:spPr>
        <a:xfrm xmlns:a="http://schemas.openxmlformats.org/drawingml/2006/main">
          <a:off x="10034536" y="1496251"/>
          <a:ext cx="1401932" cy="21381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dirty="0" err="1"/>
            <a:t>Scope</a:t>
          </a:r>
          <a:r>
            <a:rPr lang="es-ES" sz="1400" dirty="0"/>
            <a:t> </a:t>
          </a:r>
          <a:r>
            <a:rPr lang="es-ES" sz="1400" dirty="0" err="1"/>
            <a:t>for</a:t>
          </a:r>
          <a:r>
            <a:rPr lang="es-ES" sz="1400" dirty="0"/>
            <a:t> </a:t>
          </a:r>
          <a:r>
            <a:rPr lang="es-ES" sz="1400" dirty="0" err="1"/>
            <a:t>over</a:t>
          </a:r>
          <a:r>
            <a:rPr lang="es-ES" sz="1400" dirty="0"/>
            <a:t> 3.0mt P</a:t>
          </a:r>
          <a:r>
            <a:rPr lang="es-ES" sz="1400" baseline="-25000" dirty="0"/>
            <a:t>2</a:t>
          </a:r>
          <a:r>
            <a:rPr lang="es-ES" sz="1400" dirty="0"/>
            <a:t>O</a:t>
          </a:r>
          <a:r>
            <a:rPr lang="es-ES" sz="1400" baseline="-25000" dirty="0"/>
            <a:t>5</a:t>
          </a:r>
          <a:r>
            <a:rPr lang="es-ES" sz="1400" dirty="0"/>
            <a:t> total </a:t>
          </a:r>
          <a:r>
            <a:rPr lang="es-ES" sz="1400" dirty="0" err="1"/>
            <a:t>phosphates</a:t>
          </a:r>
          <a:r>
            <a:rPr lang="es-ES" sz="1400" baseline="0" dirty="0"/>
            <a:t> </a:t>
          </a:r>
          <a:r>
            <a:rPr lang="es-ES" sz="1400" dirty="0" err="1"/>
            <a:t>imports</a:t>
          </a:r>
          <a:r>
            <a:rPr lang="es-ES" sz="1400" dirty="0"/>
            <a:t> </a:t>
          </a:r>
          <a:r>
            <a:rPr lang="es-ES" sz="1400" dirty="0" err="1" smtClean="0"/>
            <a:t>or</a:t>
          </a:r>
          <a:r>
            <a:rPr lang="es-ES" sz="1400" dirty="0" smtClean="0"/>
            <a:t> </a:t>
          </a:r>
          <a:r>
            <a:rPr lang="es-ES" sz="1400" dirty="0" err="1"/>
            <a:t>near</a:t>
          </a:r>
          <a:r>
            <a:rPr lang="es-ES" sz="1400" dirty="0"/>
            <a:t> 6mt</a:t>
          </a:r>
          <a:r>
            <a:rPr lang="es-ES" sz="1400" baseline="0" dirty="0"/>
            <a:t> </a:t>
          </a:r>
          <a:r>
            <a:rPr lang="es-ES" sz="1400" dirty="0"/>
            <a:t>MAP 11-52 </a:t>
          </a:r>
          <a:r>
            <a:rPr lang="es-ES" sz="1400" dirty="0" err="1"/>
            <a:t>equivalent</a:t>
          </a:r>
          <a:r>
            <a:rPr lang="es-ES" sz="1400" dirty="0"/>
            <a:t>,</a:t>
          </a:r>
        </a:p>
        <a:p xmlns:a="http://schemas.openxmlformats.org/drawingml/2006/main">
          <a:r>
            <a:rPr lang="es-ES" sz="1400" dirty="0" err="1"/>
            <a:t>approaching</a:t>
          </a:r>
          <a:r>
            <a:rPr lang="es-ES" sz="1400" dirty="0"/>
            <a:t> 60% of total </a:t>
          </a:r>
          <a:r>
            <a:rPr lang="es-ES" sz="1400" dirty="0" err="1"/>
            <a:t>needs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0.77193</cdr:x>
      <cdr:y>0.21442</cdr:y>
    </cdr:from>
    <cdr:to>
      <cdr:x>0.91725</cdr:x>
      <cdr:y>0.21442</cdr:y>
    </cdr:to>
    <cdr:cxnSp macro="">
      <cdr:nvCxnSpPr>
        <cdr:cNvPr id="22" name="Conector recto 21"/>
        <cdr:cNvCxnSpPr/>
      </cdr:nvCxnSpPr>
      <cdr:spPr>
        <a:xfrm xmlns:a="http://schemas.openxmlformats.org/drawingml/2006/main">
          <a:off x="8907142" y="1432154"/>
          <a:ext cx="1676827" cy="0"/>
        </a:xfrm>
        <a:prstGeom xmlns:a="http://schemas.openxmlformats.org/drawingml/2006/main" prst="line">
          <a:avLst/>
        </a:prstGeom>
        <a:ln xmlns:a="http://schemas.openxmlformats.org/drawingml/2006/main" w="952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0.81826</cdr:x>
      <cdr:y>0.82344</cdr:y>
    </cdr:from>
    <cdr:to>
      <cdr:x>0.98563</cdr:x>
      <cdr:y>0.94978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621062" y="5377042"/>
          <a:ext cx="1967935" cy="8250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CA" sz="1600" dirty="0" smtClean="0"/>
        </a:p>
        <a:p xmlns:a="http://schemas.openxmlformats.org/drawingml/2006/main">
          <a:r>
            <a:rPr lang="en-CA" sz="1500" dirty="0" smtClean="0"/>
            <a:t>India acid route basis $805pt </a:t>
          </a:r>
          <a:r>
            <a:rPr lang="en-CA" sz="1500" dirty="0" err="1" smtClean="0"/>
            <a:t>cfr</a:t>
          </a:r>
          <a:r>
            <a:rPr lang="en-CA" sz="1500" dirty="0" smtClean="0"/>
            <a:t> P2O5</a:t>
          </a:r>
          <a:endParaRPr lang="en-GB" sz="1500" dirty="0"/>
        </a:p>
      </cdr:txBody>
    </cdr:sp>
  </cdr:relSizeAnchor>
  <cdr:relSizeAnchor xmlns:cdr="http://schemas.openxmlformats.org/drawingml/2006/chartDrawing">
    <cdr:from>
      <cdr:x>0.77092</cdr:x>
      <cdr:y>0.86301</cdr:y>
    </cdr:from>
    <cdr:to>
      <cdr:x>0.80896</cdr:x>
      <cdr:y>0.89345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 flipV="1">
          <a:off x="9064472" y="5635492"/>
          <a:ext cx="447274" cy="198773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00B0F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0.44698</cdr:x>
      <cdr:y>0.1482</cdr:y>
    </cdr:from>
    <cdr:to>
      <cdr:x>0.71361</cdr:x>
      <cdr:y>0.21265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5255591" y="967724"/>
          <a:ext cx="3135086" cy="420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 smtClean="0"/>
            <a:t>Rock &amp; </a:t>
          </a:r>
          <a:r>
            <a:rPr lang="es-ES" sz="1400" b="1" dirty="0" err="1"/>
            <a:t>A</a:t>
          </a:r>
          <a:r>
            <a:rPr lang="es-ES" sz="1400" b="1" dirty="0" err="1" smtClean="0"/>
            <a:t>cid</a:t>
          </a:r>
          <a:r>
            <a:rPr lang="es-ES" sz="1400" b="1" dirty="0" smtClean="0"/>
            <a:t> </a:t>
          </a:r>
          <a:r>
            <a:rPr lang="es-ES" sz="1400" b="1" dirty="0" err="1" smtClean="0"/>
            <a:t>route</a:t>
          </a:r>
          <a:r>
            <a:rPr lang="es-ES" sz="1400" b="1" dirty="0" smtClean="0"/>
            <a:t> $480-525pt cfr India</a:t>
          </a:r>
          <a:endParaRPr lang="en-GB" sz="1400" b="1" dirty="0"/>
        </a:p>
      </cdr:txBody>
    </cdr:sp>
  </cdr:relSizeAnchor>
  <cdr:relSizeAnchor xmlns:cdr="http://schemas.openxmlformats.org/drawingml/2006/chartDrawing">
    <cdr:from>
      <cdr:x>0.21385</cdr:x>
      <cdr:y>0.43876</cdr:y>
    </cdr:from>
    <cdr:to>
      <cdr:x>0.46758</cdr:x>
      <cdr:y>0.57125</cdr:y>
    </cdr:to>
    <cdr:sp macro="" textlink="">
      <cdr:nvSpPr>
        <cdr:cNvPr id="5" name="Elipse 4"/>
        <cdr:cNvSpPr/>
      </cdr:nvSpPr>
      <cdr:spPr>
        <a:xfrm xmlns:a="http://schemas.openxmlformats.org/drawingml/2006/main" rot="20775175">
          <a:off x="2514400" y="2865075"/>
          <a:ext cx="2983432" cy="865173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0.07295</cdr:x>
      <cdr:y>0.61052</cdr:y>
    </cdr:from>
    <cdr:to>
      <cdr:x>0.21923</cdr:x>
      <cdr:y>0.69387</cdr:y>
    </cdr:to>
    <cdr:sp macro="" textlink="">
      <cdr:nvSpPr>
        <cdr:cNvPr id="6" name="Elipse 5"/>
        <cdr:cNvSpPr/>
      </cdr:nvSpPr>
      <cdr:spPr>
        <a:xfrm xmlns:a="http://schemas.openxmlformats.org/drawingml/2006/main" rot="20646505">
          <a:off x="857761" y="3986695"/>
          <a:ext cx="1719944" cy="544286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0.81826</cdr:x>
      <cdr:y>0.82344</cdr:y>
    </cdr:from>
    <cdr:to>
      <cdr:x>0.98563</cdr:x>
      <cdr:y>0.94978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621062" y="5377042"/>
          <a:ext cx="1967935" cy="8250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CA" sz="1600" dirty="0" smtClean="0"/>
        </a:p>
        <a:p xmlns:a="http://schemas.openxmlformats.org/drawingml/2006/main">
          <a:r>
            <a:rPr lang="en-CA" sz="1500" dirty="0" smtClean="0"/>
            <a:t>India acid route basis $805pt </a:t>
          </a:r>
          <a:r>
            <a:rPr lang="en-CA" sz="1500" dirty="0" err="1" smtClean="0"/>
            <a:t>cfr</a:t>
          </a:r>
          <a:r>
            <a:rPr lang="en-CA" sz="1500" dirty="0" smtClean="0"/>
            <a:t> P2O5</a:t>
          </a:r>
          <a:endParaRPr lang="en-GB" sz="1500" dirty="0"/>
        </a:p>
      </cdr:txBody>
    </cdr:sp>
  </cdr:relSizeAnchor>
  <cdr:relSizeAnchor xmlns:cdr="http://schemas.openxmlformats.org/drawingml/2006/chartDrawing">
    <cdr:from>
      <cdr:x>0.77092</cdr:x>
      <cdr:y>0.86301</cdr:y>
    </cdr:from>
    <cdr:to>
      <cdr:x>0.80896</cdr:x>
      <cdr:y>0.89345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 flipV="1">
          <a:off x="9064472" y="5635492"/>
          <a:ext cx="447274" cy="198773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00B0F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0.44698</cdr:x>
      <cdr:y>0.1482</cdr:y>
    </cdr:from>
    <cdr:to>
      <cdr:x>0.71361</cdr:x>
      <cdr:y>0.21265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5255591" y="967724"/>
          <a:ext cx="3135086" cy="420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 smtClean="0"/>
            <a:t>Rock &amp; </a:t>
          </a:r>
          <a:r>
            <a:rPr lang="es-ES" sz="1400" b="1" dirty="0" err="1"/>
            <a:t>A</a:t>
          </a:r>
          <a:r>
            <a:rPr lang="es-ES" sz="1400" b="1" dirty="0" err="1" smtClean="0"/>
            <a:t>cid</a:t>
          </a:r>
          <a:r>
            <a:rPr lang="es-ES" sz="1400" b="1" dirty="0" smtClean="0"/>
            <a:t> </a:t>
          </a:r>
          <a:r>
            <a:rPr lang="es-ES" sz="1400" b="1" dirty="0" err="1" smtClean="0"/>
            <a:t>route</a:t>
          </a:r>
          <a:r>
            <a:rPr lang="es-ES" sz="1400" b="1" dirty="0" smtClean="0"/>
            <a:t> $480-525pt cfr India</a:t>
          </a:r>
          <a:endParaRPr lang="en-GB" sz="1400" b="1" dirty="0"/>
        </a:p>
      </cdr:txBody>
    </cdr:sp>
  </cdr:relSizeAnchor>
  <cdr:relSizeAnchor xmlns:cdr="http://schemas.openxmlformats.org/drawingml/2006/chartDrawing">
    <cdr:from>
      <cdr:x>0.70769</cdr:x>
      <cdr:y>0.33233</cdr:y>
    </cdr:from>
    <cdr:to>
      <cdr:x>0.78602</cdr:x>
      <cdr:y>0.46482</cdr:y>
    </cdr:to>
    <cdr:sp macro="" textlink="">
      <cdr:nvSpPr>
        <cdr:cNvPr id="5" name="Elipse 4"/>
        <cdr:cNvSpPr/>
      </cdr:nvSpPr>
      <cdr:spPr>
        <a:xfrm xmlns:a="http://schemas.openxmlformats.org/drawingml/2006/main" rot="20775175">
          <a:off x="8321016" y="2170113"/>
          <a:ext cx="920959" cy="865161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0.30848</cdr:x>
      <cdr:y>0.47529</cdr:y>
    </cdr:from>
    <cdr:to>
      <cdr:x>0.38178</cdr:x>
      <cdr:y>0.60438</cdr:y>
    </cdr:to>
    <cdr:sp macro="" textlink="">
      <cdr:nvSpPr>
        <cdr:cNvPr id="6" name="Elipse 5"/>
        <cdr:cNvSpPr/>
      </cdr:nvSpPr>
      <cdr:spPr>
        <a:xfrm xmlns:a="http://schemas.openxmlformats.org/drawingml/2006/main" rot="20646505">
          <a:off x="3627107" y="3103649"/>
          <a:ext cx="861860" cy="842958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0.79797</cdr:x>
      <cdr:y>0.82648</cdr:y>
    </cdr:from>
    <cdr:to>
      <cdr:x>0.96534</cdr:x>
      <cdr:y>0.95282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82538" y="5396948"/>
          <a:ext cx="1967947" cy="824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CA" sz="1600" dirty="0" smtClean="0"/>
        </a:p>
        <a:p xmlns:a="http://schemas.openxmlformats.org/drawingml/2006/main">
          <a:r>
            <a:rPr lang="en-CA" sz="1500" dirty="0" smtClean="0"/>
            <a:t>India acid route basis $805pt </a:t>
          </a:r>
          <a:r>
            <a:rPr lang="en-CA" sz="1500" dirty="0" err="1" smtClean="0"/>
            <a:t>cfr</a:t>
          </a:r>
          <a:r>
            <a:rPr lang="en-CA" sz="1500" dirty="0" smtClean="0"/>
            <a:t> P2O5</a:t>
          </a:r>
          <a:endParaRPr lang="en-GB" sz="1500" dirty="0"/>
        </a:p>
      </cdr:txBody>
    </cdr:sp>
  </cdr:relSizeAnchor>
  <cdr:relSizeAnchor xmlns:cdr="http://schemas.openxmlformats.org/drawingml/2006/chartDrawing">
    <cdr:from>
      <cdr:x>0.75655</cdr:x>
      <cdr:y>0.85236</cdr:y>
    </cdr:from>
    <cdr:to>
      <cdr:x>0.79459</cdr:x>
      <cdr:y>0.8828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 flipV="1">
          <a:off x="8895520" y="5565912"/>
          <a:ext cx="447261" cy="198783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00B0F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0.41612</cdr:x>
      <cdr:y>0.16376</cdr:y>
    </cdr:from>
    <cdr:to>
      <cdr:x>0.52845</cdr:x>
      <cdr:y>0.23488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V="1">
          <a:off x="4892733" y="1069326"/>
          <a:ext cx="1320800" cy="464455"/>
        </a:xfrm>
        <a:prstGeom xmlns:a="http://schemas.openxmlformats.org/drawingml/2006/main" prst="straightConnector1">
          <a:avLst/>
        </a:prstGeom>
        <a:ln xmlns:a="http://schemas.openxmlformats.org/drawingml/2006/main" w="25400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0.08176</cdr:x>
      <cdr:y>0.12423</cdr:y>
    </cdr:from>
    <cdr:to>
      <cdr:x>0.45192</cdr:x>
      <cdr:y>0.20795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961364" y="811244"/>
          <a:ext cx="4352283" cy="5466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400" b="1" dirty="0" smtClean="0"/>
            <a:t>India’s non-integrated P producers pay $35pt more to make DAP with acid, that import finished DAP</a:t>
          </a:r>
          <a:endParaRPr lang="en-GB" sz="1400" b="1" dirty="0"/>
        </a:p>
      </cdr:txBody>
    </cdr:sp>
  </cdr:relSizeAnchor>
  <cdr:relSizeAnchor xmlns:cdr="http://schemas.openxmlformats.org/drawingml/2006/chartDrawing">
    <cdr:from>
      <cdr:x>0.51117</cdr:x>
      <cdr:y>0.14819</cdr:y>
    </cdr:from>
    <cdr:to>
      <cdr:x>0.70406</cdr:x>
      <cdr:y>0.14819</cdr:y>
    </cdr:to>
    <cdr:cxnSp macro="">
      <cdr:nvCxnSpPr>
        <cdr:cNvPr id="14" name="Conector recto 13"/>
        <cdr:cNvCxnSpPr/>
      </cdr:nvCxnSpPr>
      <cdr:spPr>
        <a:xfrm xmlns:a="http://schemas.openxmlformats.org/drawingml/2006/main">
          <a:off x="6010296" y="967699"/>
          <a:ext cx="2268000" cy="0"/>
        </a:xfrm>
        <a:prstGeom xmlns:a="http://schemas.openxmlformats.org/drawingml/2006/main" prst="line">
          <a:avLst/>
        </a:prstGeom>
        <a:ln xmlns:a="http://schemas.openxmlformats.org/drawingml/2006/main" w="22225"/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0.79797</cdr:x>
      <cdr:y>0.82648</cdr:y>
    </cdr:from>
    <cdr:to>
      <cdr:x>0.96534</cdr:x>
      <cdr:y>0.95282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82538" y="5396948"/>
          <a:ext cx="1967947" cy="8249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CA" sz="1600" dirty="0" smtClean="0"/>
        </a:p>
        <a:p xmlns:a="http://schemas.openxmlformats.org/drawingml/2006/main">
          <a:r>
            <a:rPr lang="en-CA" sz="1500" dirty="0" smtClean="0"/>
            <a:t>India acid route basis $805pt </a:t>
          </a:r>
          <a:r>
            <a:rPr lang="en-CA" sz="1500" dirty="0" err="1" smtClean="0"/>
            <a:t>cfr</a:t>
          </a:r>
          <a:r>
            <a:rPr lang="en-CA" sz="1500" dirty="0" smtClean="0"/>
            <a:t> P2O5</a:t>
          </a:r>
          <a:endParaRPr lang="en-GB" sz="1500" dirty="0"/>
        </a:p>
      </cdr:txBody>
    </cdr:sp>
  </cdr:relSizeAnchor>
  <cdr:relSizeAnchor xmlns:cdr="http://schemas.openxmlformats.org/drawingml/2006/chartDrawing">
    <cdr:from>
      <cdr:x>0.75655</cdr:x>
      <cdr:y>0.85236</cdr:y>
    </cdr:from>
    <cdr:to>
      <cdr:x>0.79459</cdr:x>
      <cdr:y>0.8828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 flipV="1">
          <a:off x="8895520" y="5565912"/>
          <a:ext cx="447261" cy="198783"/>
        </a:xfrm>
        <a:prstGeom xmlns:a="http://schemas.openxmlformats.org/drawingml/2006/main" prst="straightConnector1">
          <a:avLst/>
        </a:prstGeom>
        <a:ln xmlns:a="http://schemas.openxmlformats.org/drawingml/2006/main" w="31750">
          <a:solidFill>
            <a:srgbClr val="00B0F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0.36095</cdr:x>
      <cdr:y>0.12176</cdr:y>
    </cdr:from>
    <cdr:to>
      <cdr:x>0.67625</cdr:x>
      <cdr:y>0.20548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244009" y="795116"/>
          <a:ext cx="3707278" cy="546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400" b="1" dirty="0" smtClean="0"/>
            <a:t>Integrated producer margins still big, slow market has not done much to undermine them</a:t>
          </a:r>
          <a:endParaRPr lang="en-GB" sz="1400" b="1" dirty="0"/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0.92294</cdr:x>
      <cdr:y>0.63341</cdr:y>
    </cdr:from>
    <cdr:to>
      <cdr:x>0.99462</cdr:x>
      <cdr:y>0.72648</cdr:y>
    </cdr:to>
    <cdr:sp macro="" textlink="">
      <cdr:nvSpPr>
        <cdr:cNvPr id="36" name="1 CuadroTexto"/>
        <cdr:cNvSpPr txBox="1"/>
      </cdr:nvSpPr>
      <cdr:spPr>
        <a:xfrm xmlns:a="http://schemas.openxmlformats.org/drawingml/2006/main">
          <a:off x="4905375" y="2600325"/>
          <a:ext cx="381000" cy="382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 sz="1200" b="1"/>
        </a:p>
      </cdr:txBody>
    </cdr:sp>
  </cdr:relSizeAnchor>
  <cdr:relSizeAnchor xmlns:cdr="http://schemas.openxmlformats.org/drawingml/2006/chartDrawing">
    <cdr:from>
      <cdr:x>0.6115</cdr:x>
      <cdr:y>0.72428</cdr:y>
    </cdr:from>
    <cdr:to>
      <cdr:x>0.81704</cdr:x>
      <cdr:y>0.72428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4244008" y="4795181"/>
          <a:ext cx="1426464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0.61023</cdr:x>
      <cdr:y>0.40125</cdr:y>
    </cdr:from>
    <cdr:to>
      <cdr:x>0.83846</cdr:x>
      <cdr:y>0.40125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4235174" y="2656562"/>
          <a:ext cx="1584000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0.82492</cdr:x>
      <cdr:y>0.70046</cdr:y>
    </cdr:from>
    <cdr:to>
      <cdr:x>0.92986</cdr:x>
      <cdr:y>0.80254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407030" y="4637473"/>
          <a:ext cx="815052" cy="675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CA" sz="1600" b="1" dirty="0" smtClean="0"/>
            <a:t>$340pt</a:t>
          </a:r>
          <a:endParaRPr lang="en-GB" sz="1600" b="1" dirty="0"/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0.92294</cdr:x>
      <cdr:y>0.63341</cdr:y>
    </cdr:from>
    <cdr:to>
      <cdr:x>0.99462</cdr:x>
      <cdr:y>0.72648</cdr:y>
    </cdr:to>
    <cdr:sp macro="" textlink="">
      <cdr:nvSpPr>
        <cdr:cNvPr id="36" name="1 CuadroTexto"/>
        <cdr:cNvSpPr txBox="1"/>
      </cdr:nvSpPr>
      <cdr:spPr>
        <a:xfrm xmlns:a="http://schemas.openxmlformats.org/drawingml/2006/main">
          <a:off x="4905375" y="2600325"/>
          <a:ext cx="381000" cy="382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 sz="1200" b="1"/>
        </a:p>
      </cdr:txBody>
    </cdr:sp>
  </cdr:relSizeAnchor>
  <cdr:relSizeAnchor xmlns:cdr="http://schemas.openxmlformats.org/drawingml/2006/chartDrawing">
    <cdr:from>
      <cdr:x>0.15634</cdr:x>
      <cdr:y>0.68356</cdr:y>
    </cdr:from>
    <cdr:to>
      <cdr:x>0.92113</cdr:x>
      <cdr:y>0.8604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1214266" y="4525614"/>
          <a:ext cx="5940000" cy="1170797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accent5">
              <a:lumMod val="75000"/>
            </a:schemeClr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0.66593</cdr:x>
      <cdr:y>0.36713</cdr:y>
    </cdr:from>
    <cdr:to>
      <cdr:x>0.88679</cdr:x>
      <cdr:y>0.41536</cdr:y>
    </cdr:to>
    <cdr:cxnSp macro="">
      <cdr:nvCxnSpPr>
        <cdr:cNvPr id="6" name="Straight Connector 5"/>
        <cdr:cNvCxnSpPr/>
      </cdr:nvCxnSpPr>
      <cdr:spPr>
        <a:xfrm xmlns:a="http://schemas.openxmlformats.org/drawingml/2006/main" flipV="1">
          <a:off x="5844324" y="2430671"/>
          <a:ext cx="1938375" cy="319313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accent5">
              <a:lumMod val="75000"/>
            </a:schemeClr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0.90025</cdr:x>
      <cdr:y>0.53909</cdr:y>
    </cdr:from>
    <cdr:to>
      <cdr:x>1</cdr:x>
      <cdr:y>0.64117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900752" y="3569120"/>
          <a:ext cx="875458" cy="6758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just"/>
          <a:r>
            <a:rPr lang="en-CA" sz="1600" b="1" dirty="0" smtClean="0"/>
            <a:t>$380s pt fob</a:t>
          </a:r>
          <a:endParaRPr lang="en-GB" sz="1600" b="1" dirty="0"/>
        </a:p>
      </cdr:txBody>
    </cdr:sp>
  </cdr:relSizeAnchor>
  <cdr:relSizeAnchor xmlns:cdr="http://schemas.openxmlformats.org/drawingml/2006/chartDrawing">
    <cdr:from>
      <cdr:x>0.67693</cdr:x>
      <cdr:y>0.50306</cdr:y>
    </cdr:from>
    <cdr:to>
      <cdr:x>0.88679</cdr:x>
      <cdr:y>0.5505</cdr:y>
    </cdr:to>
    <cdr:cxnSp macro="">
      <cdr:nvCxnSpPr>
        <cdr:cNvPr id="9" name="Straight Connector 5"/>
        <cdr:cNvCxnSpPr/>
      </cdr:nvCxnSpPr>
      <cdr:spPr>
        <a:xfrm xmlns:a="http://schemas.openxmlformats.org/drawingml/2006/main" flipV="1">
          <a:off x="5940860" y="3330556"/>
          <a:ext cx="1841839" cy="314085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accent5">
              <a:lumMod val="75000"/>
            </a:schemeClr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0.79357</cdr:x>
      <cdr:y>0.44606</cdr:y>
    </cdr:from>
    <cdr:to>
      <cdr:x>0.82469</cdr:x>
      <cdr:y>0.50742</cdr:y>
    </cdr:to>
    <cdr:sp macro="" textlink="">
      <cdr:nvSpPr>
        <cdr:cNvPr id="14" name="Forma libre 13"/>
        <cdr:cNvSpPr/>
      </cdr:nvSpPr>
      <cdr:spPr>
        <a:xfrm xmlns:a="http://schemas.openxmlformats.org/drawingml/2006/main">
          <a:off x="6964542" y="2953184"/>
          <a:ext cx="273154" cy="406253"/>
        </a:xfrm>
        <a:custGeom xmlns:a="http://schemas.openxmlformats.org/drawingml/2006/main">
          <a:avLst/>
          <a:gdLst>
            <a:gd name="connsiteX0" fmla="*/ 0 w 391886"/>
            <a:gd name="connsiteY0" fmla="*/ 435428 h 502645"/>
            <a:gd name="connsiteX1" fmla="*/ 43543 w 391886"/>
            <a:gd name="connsiteY1" fmla="*/ 493485 h 502645"/>
            <a:gd name="connsiteX2" fmla="*/ 145143 w 391886"/>
            <a:gd name="connsiteY2" fmla="*/ 493485 h 502645"/>
            <a:gd name="connsiteX3" fmla="*/ 203200 w 391886"/>
            <a:gd name="connsiteY3" fmla="*/ 406400 h 502645"/>
            <a:gd name="connsiteX4" fmla="*/ 391886 w 391886"/>
            <a:gd name="connsiteY4" fmla="*/ 0 h 502645"/>
            <a:gd name="connsiteX5" fmla="*/ 391886 w 391886"/>
            <a:gd name="connsiteY5" fmla="*/ 0 h 50264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</a:cxnLst>
          <a:rect l="l" t="t" r="r" b="b"/>
          <a:pathLst>
            <a:path w="391886" h="502645">
              <a:moveTo>
                <a:pt x="0" y="435428"/>
              </a:moveTo>
              <a:cubicBezTo>
                <a:pt x="9676" y="459618"/>
                <a:pt x="19353" y="483809"/>
                <a:pt x="43543" y="493485"/>
              </a:cubicBezTo>
              <a:cubicBezTo>
                <a:pt x="67733" y="503161"/>
                <a:pt x="118534" y="507999"/>
                <a:pt x="145143" y="493485"/>
              </a:cubicBezTo>
              <a:cubicBezTo>
                <a:pt x="171753" y="478971"/>
                <a:pt x="162076" y="488648"/>
                <a:pt x="203200" y="406400"/>
              </a:cubicBezTo>
              <a:cubicBezTo>
                <a:pt x="244324" y="324152"/>
                <a:pt x="391886" y="0"/>
                <a:pt x="391886" y="0"/>
              </a:cubicBezTo>
              <a:lnTo>
                <a:pt x="391886" y="0"/>
              </a:lnTo>
            </a:path>
          </a:pathLst>
        </a:custGeom>
        <a:noFill xmlns:a="http://schemas.openxmlformats.org/drawingml/2006/main"/>
        <a:ln xmlns:a="http://schemas.openxmlformats.org/drawingml/2006/main" w="22225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0.83015</cdr:x>
      <cdr:y>0.41098</cdr:y>
    </cdr:from>
    <cdr:to>
      <cdr:x>0.83762</cdr:x>
      <cdr:y>0.43817</cdr:y>
    </cdr:to>
    <cdr:cxnSp macro="">
      <cdr:nvCxnSpPr>
        <cdr:cNvPr id="16" name="Conector recto de flecha 15"/>
        <cdr:cNvCxnSpPr/>
      </cdr:nvCxnSpPr>
      <cdr:spPr>
        <a:xfrm xmlns:a="http://schemas.openxmlformats.org/drawingml/2006/main" flipV="1">
          <a:off x="7285584" y="2720959"/>
          <a:ext cx="65558" cy="180015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accent5">
              <a:lumMod val="7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0.84472</cdr:x>
      <cdr:y>0.39714</cdr:y>
    </cdr:from>
    <cdr:to>
      <cdr:x>0.87649</cdr:x>
      <cdr:y>0.44606</cdr:y>
    </cdr:to>
    <cdr:sp macro="" textlink="">
      <cdr:nvSpPr>
        <cdr:cNvPr id="19" name="Forma libre 18"/>
        <cdr:cNvSpPr/>
      </cdr:nvSpPr>
      <cdr:spPr>
        <a:xfrm xmlns:a="http://schemas.openxmlformats.org/drawingml/2006/main">
          <a:off x="7413474" y="2629295"/>
          <a:ext cx="278803" cy="323890"/>
        </a:xfrm>
        <a:custGeom xmlns:a="http://schemas.openxmlformats.org/drawingml/2006/main">
          <a:avLst/>
          <a:gdLst>
            <a:gd name="connsiteX0" fmla="*/ 0 w 391886"/>
            <a:gd name="connsiteY0" fmla="*/ 48122 h 802865"/>
            <a:gd name="connsiteX1" fmla="*/ 87086 w 391886"/>
            <a:gd name="connsiteY1" fmla="*/ 4579 h 802865"/>
            <a:gd name="connsiteX2" fmla="*/ 174172 w 391886"/>
            <a:gd name="connsiteY2" fmla="*/ 91665 h 802865"/>
            <a:gd name="connsiteX3" fmla="*/ 391886 w 391886"/>
            <a:gd name="connsiteY3" fmla="*/ 802865 h 80286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</a:cxnLst>
          <a:rect l="l" t="t" r="r" b="b"/>
          <a:pathLst>
            <a:path w="391886" h="802865">
              <a:moveTo>
                <a:pt x="0" y="48122"/>
              </a:moveTo>
              <a:cubicBezTo>
                <a:pt x="29028" y="22722"/>
                <a:pt x="58057" y="-2678"/>
                <a:pt x="87086" y="4579"/>
              </a:cubicBezTo>
              <a:cubicBezTo>
                <a:pt x="116115" y="11836"/>
                <a:pt x="123372" y="-41383"/>
                <a:pt x="174172" y="91665"/>
              </a:cubicBezTo>
              <a:cubicBezTo>
                <a:pt x="224972" y="224713"/>
                <a:pt x="308429" y="513789"/>
                <a:pt x="391886" y="802865"/>
              </a:cubicBezTo>
            </a:path>
          </a:pathLst>
        </a:custGeom>
        <a:noFill xmlns:a="http://schemas.openxmlformats.org/drawingml/2006/main"/>
        <a:ln xmlns:a="http://schemas.openxmlformats.org/drawingml/2006/main" w="22225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0.87894</cdr:x>
      <cdr:y>0.45726</cdr:y>
    </cdr:from>
    <cdr:to>
      <cdr:x>0.90968</cdr:x>
      <cdr:y>0.53082</cdr:y>
    </cdr:to>
    <cdr:cxnSp macro="">
      <cdr:nvCxnSpPr>
        <cdr:cNvPr id="12" name="Conector recto de flecha 11"/>
        <cdr:cNvCxnSpPr/>
      </cdr:nvCxnSpPr>
      <cdr:spPr>
        <a:xfrm xmlns:a="http://schemas.openxmlformats.org/drawingml/2006/main">
          <a:off x="7713804" y="3027344"/>
          <a:ext cx="269702" cy="487023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accent5">
              <a:lumMod val="75000"/>
            </a:schemeClr>
          </a:solidFill>
          <a:prstDash val="sysDot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0.92294</cdr:x>
      <cdr:y>0.63341</cdr:y>
    </cdr:from>
    <cdr:to>
      <cdr:x>0.99462</cdr:x>
      <cdr:y>0.72648</cdr:y>
    </cdr:to>
    <cdr:sp macro="" textlink="">
      <cdr:nvSpPr>
        <cdr:cNvPr id="36" name="1 CuadroTexto"/>
        <cdr:cNvSpPr txBox="1"/>
      </cdr:nvSpPr>
      <cdr:spPr>
        <a:xfrm xmlns:a="http://schemas.openxmlformats.org/drawingml/2006/main">
          <a:off x="4905375" y="2600325"/>
          <a:ext cx="381000" cy="382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 sz="1200" b="1"/>
        </a:p>
      </cdr:txBody>
    </cdr:sp>
  </cdr:relSizeAnchor>
  <cdr:relSizeAnchor xmlns:cdr="http://schemas.openxmlformats.org/drawingml/2006/chartDrawing">
    <cdr:from>
      <cdr:x>0.21595</cdr:x>
      <cdr:y>0.83592</cdr:y>
    </cdr:from>
    <cdr:to>
      <cdr:x>0.92512</cdr:x>
      <cdr:y>0.83592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677234" y="5534327"/>
          <a:ext cx="5508000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0.69597</cdr:x>
      <cdr:y>0.40425</cdr:y>
    </cdr:from>
    <cdr:to>
      <cdr:x>0.83966</cdr:x>
      <cdr:y>0.40425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5405477" y="2676416"/>
          <a:ext cx="1116000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0.86518</cdr:x>
      <cdr:y>0.14125</cdr:y>
    </cdr:from>
    <cdr:to>
      <cdr:x>0.91682</cdr:x>
      <cdr:y>0.82001</cdr:y>
    </cdr:to>
    <cdr:sp macro="" textlink="">
      <cdr:nvSpPr>
        <cdr:cNvPr id="4" name="Right Brace 3"/>
        <cdr:cNvSpPr/>
      </cdr:nvSpPr>
      <cdr:spPr>
        <a:xfrm xmlns:a="http://schemas.openxmlformats.org/drawingml/2006/main" flipH="1">
          <a:off x="6719729" y="935186"/>
          <a:ext cx="401063" cy="4493842"/>
        </a:xfrm>
        <a:prstGeom xmlns:a="http://schemas.openxmlformats.org/drawingml/2006/main" prst="rightBrace">
          <a:avLst/>
        </a:prstGeom>
        <a:ln xmlns:a="http://schemas.openxmlformats.org/drawingml/2006/main" w="15875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0.42669</cdr:x>
      <cdr:y>0.14135</cdr:y>
    </cdr:from>
    <cdr:to>
      <cdr:x>0.93192</cdr:x>
      <cdr:y>0.14135</cdr:y>
    </cdr:to>
    <cdr:cxnSp macro="">
      <cdr:nvCxnSpPr>
        <cdr:cNvPr id="7" name="Straight Connector 2"/>
        <cdr:cNvCxnSpPr/>
      </cdr:nvCxnSpPr>
      <cdr:spPr>
        <a:xfrm xmlns:a="http://schemas.openxmlformats.org/drawingml/2006/main">
          <a:off x="3314063" y="935855"/>
          <a:ext cx="3924000" cy="0"/>
        </a:xfrm>
        <a:prstGeom xmlns:a="http://schemas.openxmlformats.org/drawingml/2006/main" prst="line">
          <a:avLst/>
        </a:prstGeom>
        <a:ln xmlns:a="http://schemas.openxmlformats.org/drawingml/2006/main" w="25400"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0.77905</cdr:x>
      <cdr:y>0.84657</cdr:y>
    </cdr:from>
    <cdr:to>
      <cdr:x>0.86248</cdr:x>
      <cdr:y>0.84657</cdr:y>
    </cdr:to>
    <cdr:cxnSp macro="">
      <cdr:nvCxnSpPr>
        <cdr:cNvPr id="8" name="Conector recto 7"/>
        <cdr:cNvCxnSpPr/>
      </cdr:nvCxnSpPr>
      <cdr:spPr>
        <a:xfrm xmlns:a="http://schemas.openxmlformats.org/drawingml/2006/main">
          <a:off x="6050721" y="5604866"/>
          <a:ext cx="648000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accent2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0.81067</cdr:x>
      <cdr:y>0.58647</cdr:y>
    </cdr:from>
    <cdr:to>
      <cdr:x>0.92636</cdr:x>
      <cdr:y>0.63528</cdr:y>
    </cdr:to>
    <cdr:sp macro="" textlink="">
      <cdr:nvSpPr>
        <cdr:cNvPr id="2" name="26 CuadroTexto"/>
        <cdr:cNvSpPr txBox="1"/>
      </cdr:nvSpPr>
      <cdr:spPr>
        <a:xfrm xmlns:a="http://schemas.openxmlformats.org/drawingml/2006/main">
          <a:off x="9590478" y="3887951"/>
          <a:ext cx="1368644" cy="3235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s-ES" sz="1100" baseline="0" dirty="0"/>
            <a:t>  </a:t>
          </a:r>
          <a:r>
            <a:rPr lang="es-ES" sz="1600" b="1" baseline="0" dirty="0"/>
            <a:t>N  E  W</a:t>
          </a:r>
          <a:endParaRPr lang="es-ES" sz="1600" b="1" dirty="0"/>
        </a:p>
      </cdr:txBody>
    </cdr:sp>
  </cdr:relSizeAnchor>
  <cdr:relSizeAnchor xmlns:cdr="http://schemas.openxmlformats.org/drawingml/2006/chartDrawing">
    <cdr:from>
      <cdr:x>0.80739</cdr:x>
      <cdr:y>0.42753</cdr:y>
    </cdr:from>
    <cdr:to>
      <cdr:x>0.80772</cdr:x>
      <cdr:y>0.84164</cdr:y>
    </cdr:to>
    <cdr:sp macro="" textlink="">
      <cdr:nvSpPr>
        <cdr:cNvPr id="4" name="3 Conector recto"/>
        <cdr:cNvSpPr/>
      </cdr:nvSpPr>
      <cdr:spPr>
        <a:xfrm xmlns:a="http://schemas.openxmlformats.org/drawingml/2006/main" rot="16200000" flipH="1">
          <a:off x="8376717" y="4204929"/>
          <a:ext cx="2745301" cy="3984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bg1">
              <a:lumMod val="6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0.58949</cdr:x>
      <cdr:y>0.58887</cdr:y>
    </cdr:from>
    <cdr:to>
      <cdr:x>0.82913</cdr:x>
      <cdr:y>0.63745</cdr:y>
    </cdr:to>
    <cdr:sp macro="" textlink="">
      <cdr:nvSpPr>
        <cdr:cNvPr id="5" name="26 CuadroTexto"/>
        <cdr:cNvSpPr txBox="1"/>
      </cdr:nvSpPr>
      <cdr:spPr>
        <a:xfrm xmlns:a="http://schemas.openxmlformats.org/drawingml/2006/main">
          <a:off x="7116733" y="3903858"/>
          <a:ext cx="2893109" cy="32205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s-ES" sz="1600" baseline="0" dirty="0"/>
            <a:t>       </a:t>
          </a:r>
          <a:r>
            <a:rPr lang="es-ES" sz="1600" b="1" baseline="0" dirty="0"/>
            <a:t>E    X    I    S    T    I    N    G</a:t>
          </a:r>
          <a:endParaRPr lang="es-ES" sz="1600" b="1" dirty="0"/>
        </a:p>
      </cdr:txBody>
    </cdr:sp>
  </cdr:relSizeAnchor>
  <cdr:relSizeAnchor xmlns:cdr="http://schemas.openxmlformats.org/drawingml/2006/chartDrawing">
    <cdr:from>
      <cdr:x>0.2812</cdr:x>
      <cdr:y>0.29036</cdr:y>
    </cdr:from>
    <cdr:to>
      <cdr:x>0.2812</cdr:x>
      <cdr:y>0.71936</cdr:y>
    </cdr:to>
    <cdr:cxnSp macro="">
      <cdr:nvCxnSpPr>
        <cdr:cNvPr id="6" name="Conector recto 5"/>
        <cdr:cNvCxnSpPr/>
      </cdr:nvCxnSpPr>
      <cdr:spPr>
        <a:xfrm xmlns:a="http://schemas.openxmlformats.org/drawingml/2006/main" flipH="1" flipV="1">
          <a:off x="3394889" y="1924907"/>
          <a:ext cx="0" cy="2844013"/>
        </a:xfrm>
        <a:prstGeom xmlns:a="http://schemas.openxmlformats.org/drawingml/2006/main" prst="line">
          <a:avLst/>
        </a:prstGeom>
        <a:ln xmlns:a="http://schemas.openxmlformats.org/drawingml/2006/main" w="25400"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0.29206</cdr:x>
      <cdr:y>0.32806</cdr:y>
    </cdr:from>
    <cdr:to>
      <cdr:x>0.83739</cdr:x>
      <cdr:y>0.48596</cdr:y>
    </cdr:to>
    <cdr:sp macro="" textlink="">
      <cdr:nvSpPr>
        <cdr:cNvPr id="11" name="Cuadro de texto 10"/>
        <cdr:cNvSpPr txBox="1"/>
      </cdr:nvSpPr>
      <cdr:spPr>
        <a:xfrm xmlns:a="http://schemas.openxmlformats.org/drawingml/2006/main">
          <a:off x="3525918" y="2174816"/>
          <a:ext cx="6583629" cy="10467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CN" altLang="en-US" sz="1400" b="1" dirty="0" smtClean="0"/>
            <a:t>前十名企业</a:t>
          </a:r>
          <a:r>
            <a:rPr lang="en-US" altLang="zh-CN" sz="1400" b="1" dirty="0" smtClean="0"/>
            <a:t>2018</a:t>
          </a:r>
          <a:r>
            <a:rPr lang="zh-CN" altLang="en-US" sz="1400" b="1" dirty="0"/>
            <a:t>年</a:t>
          </a:r>
          <a:r>
            <a:rPr lang="zh-CN" altLang="en-US" sz="1400" b="1" dirty="0" smtClean="0"/>
            <a:t>开采量占</a:t>
          </a:r>
          <a:r>
            <a:rPr lang="en-US" altLang="zh-CN" sz="1400" b="1" dirty="0" smtClean="0"/>
            <a:t>51%</a:t>
          </a:r>
          <a:r>
            <a:rPr lang="es-ES" sz="1400" baseline="0" dirty="0" smtClean="0"/>
            <a:t> </a:t>
          </a:r>
          <a:r>
            <a:rPr lang="zh-CN" altLang="en-US" sz="1400" baseline="0" dirty="0" smtClean="0"/>
            <a:t>，比</a:t>
          </a:r>
          <a:r>
            <a:rPr lang="en-US" altLang="zh-CN" sz="1400" baseline="0" dirty="0" smtClean="0"/>
            <a:t>2013</a:t>
          </a:r>
          <a:r>
            <a:rPr lang="zh-CN" altLang="en-US" sz="1400" baseline="0" dirty="0" smtClean="0"/>
            <a:t>年提升</a:t>
          </a:r>
          <a:r>
            <a:rPr lang="en-US" altLang="zh-CN" sz="1400" baseline="0" dirty="0" smtClean="0"/>
            <a:t>3</a:t>
          </a:r>
          <a:r>
            <a:rPr lang="zh-CN" altLang="en-US" sz="1400" dirty="0" smtClean="0"/>
            <a:t>个百分点</a:t>
          </a:r>
          <a:endParaRPr lang="es-ES" sz="1400" baseline="0" dirty="0"/>
        </a:p>
        <a:p xmlns:a="http://schemas.openxmlformats.org/drawingml/2006/main">
          <a:r>
            <a:rPr lang="es-ES" sz="1400" baseline="0" dirty="0" smtClean="0"/>
            <a:t>(2018</a:t>
          </a:r>
          <a:r>
            <a:rPr lang="zh-CN" altLang="en-US" sz="1400" baseline="0" dirty="0" smtClean="0"/>
            <a:t>年世界总开采量预计在</a:t>
          </a:r>
          <a:r>
            <a:rPr lang="en-US" altLang="zh-CN" sz="1400" baseline="0" dirty="0" smtClean="0"/>
            <a:t>2.28</a:t>
          </a:r>
          <a:r>
            <a:rPr lang="zh-CN" altLang="en-US" sz="1400" baseline="0" dirty="0" smtClean="0"/>
            <a:t>亿吨</a:t>
          </a:r>
          <a:r>
            <a:rPr lang="es-ES" sz="1400" baseline="0" dirty="0" smtClean="0"/>
            <a:t> 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0.10356</cdr:x>
      <cdr:y>0.35004</cdr:y>
    </cdr:from>
    <cdr:to>
      <cdr:x>0.26838</cdr:x>
      <cdr:y>0.35004</cdr:y>
    </cdr:to>
    <cdr:cxnSp macro="">
      <cdr:nvCxnSpPr>
        <cdr:cNvPr id="13" name="Conector recto de flecha 12"/>
        <cdr:cNvCxnSpPr/>
      </cdr:nvCxnSpPr>
      <cdr:spPr>
        <a:xfrm xmlns:a="http://schemas.openxmlformats.org/drawingml/2006/main">
          <a:off x="1250291" y="2320564"/>
          <a:ext cx="1989828" cy="0"/>
        </a:xfrm>
        <a:prstGeom xmlns:a="http://schemas.openxmlformats.org/drawingml/2006/main" prst="straightConnector1">
          <a:avLst/>
        </a:prstGeom>
        <a:ln xmlns:a="http://schemas.openxmlformats.org/drawingml/2006/main" w="25400">
          <a:prstDash val="solid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0.81067</cdr:x>
      <cdr:y>0.58647</cdr:y>
    </cdr:from>
    <cdr:to>
      <cdr:x>0.92636</cdr:x>
      <cdr:y>0.63528</cdr:y>
    </cdr:to>
    <cdr:sp macro="" textlink="">
      <cdr:nvSpPr>
        <cdr:cNvPr id="2" name="26 CuadroTexto"/>
        <cdr:cNvSpPr txBox="1"/>
      </cdr:nvSpPr>
      <cdr:spPr>
        <a:xfrm xmlns:a="http://schemas.openxmlformats.org/drawingml/2006/main">
          <a:off x="9590478" y="3887951"/>
          <a:ext cx="1368644" cy="32358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s-ES" sz="1100" baseline="0" dirty="0"/>
            <a:t>  </a:t>
          </a:r>
          <a:r>
            <a:rPr lang="es-ES" sz="1600" b="1" baseline="0" dirty="0"/>
            <a:t>N  E  W</a:t>
          </a:r>
          <a:endParaRPr lang="es-ES" sz="1600" b="1" dirty="0"/>
        </a:p>
      </cdr:txBody>
    </cdr:sp>
  </cdr:relSizeAnchor>
  <cdr:relSizeAnchor xmlns:cdr="http://schemas.openxmlformats.org/drawingml/2006/chartDrawing">
    <cdr:from>
      <cdr:x>0.80739</cdr:x>
      <cdr:y>0.42753</cdr:y>
    </cdr:from>
    <cdr:to>
      <cdr:x>0.80772</cdr:x>
      <cdr:y>0.84164</cdr:y>
    </cdr:to>
    <cdr:sp macro="" textlink="">
      <cdr:nvSpPr>
        <cdr:cNvPr id="4" name="3 Conector recto"/>
        <cdr:cNvSpPr/>
      </cdr:nvSpPr>
      <cdr:spPr>
        <a:xfrm xmlns:a="http://schemas.openxmlformats.org/drawingml/2006/main" rot="16200000" flipH="1">
          <a:off x="8376717" y="4204929"/>
          <a:ext cx="2745301" cy="3984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chemeClr val="bg1">
              <a:lumMod val="6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0.13813</cdr:x>
      <cdr:y>0.16983</cdr:y>
    </cdr:from>
    <cdr:to>
      <cdr:x>0.96226</cdr:x>
      <cdr:y>0.2625</cdr:y>
    </cdr:to>
    <cdr:sp macro="" textlink="">
      <cdr:nvSpPr>
        <cdr:cNvPr id="15" name="Cuadro de texto 14"/>
        <cdr:cNvSpPr txBox="1"/>
      </cdr:nvSpPr>
      <cdr:spPr>
        <a:xfrm xmlns:a="http://schemas.openxmlformats.org/drawingml/2006/main">
          <a:off x="1667619" y="1125897"/>
          <a:ext cx="9949499" cy="614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/>
            <a:t>Mosaic: </a:t>
          </a:r>
          <a:r>
            <a:rPr lang="zh-CN" altLang="en-US" sz="1400" b="1" dirty="0" smtClean="0"/>
            <a:t>红色的柱子显示其</a:t>
          </a:r>
          <a:r>
            <a:rPr lang="en-US" altLang="zh-CN" sz="1400" b="1" dirty="0" smtClean="0"/>
            <a:t>18</a:t>
          </a:r>
          <a:r>
            <a:rPr lang="zh-CN" altLang="en-US" sz="1400" b="1" dirty="0" smtClean="0"/>
            <a:t>年产能将比</a:t>
          </a:r>
          <a:r>
            <a:rPr lang="en-US" altLang="zh-CN" sz="1400" b="1" dirty="0" smtClean="0"/>
            <a:t>14</a:t>
          </a:r>
          <a:r>
            <a:rPr lang="zh-CN" altLang="en-US" sz="1400" b="1" dirty="0" smtClean="0"/>
            <a:t>年增长</a:t>
          </a:r>
          <a:r>
            <a:rPr lang="en-US" altLang="zh-CN" sz="1400" b="1" dirty="0" smtClean="0"/>
            <a:t>320</a:t>
          </a:r>
          <a:r>
            <a:rPr lang="zh-CN" altLang="en-US" sz="1400" b="1" dirty="0" smtClean="0"/>
            <a:t>万吨左右</a:t>
          </a:r>
          <a:r>
            <a:rPr lang="es-ES" sz="1400" baseline="0" dirty="0" smtClean="0"/>
            <a:t>, </a:t>
          </a:r>
          <a:endParaRPr lang="es-ES" sz="1400" baseline="0" dirty="0"/>
        </a:p>
        <a:p xmlns:a="http://schemas.openxmlformats.org/drawingml/2006/main">
          <a:endParaRPr lang="es-ES" sz="1400" dirty="0"/>
        </a:p>
      </cdr:txBody>
    </cdr:sp>
  </cdr:relSizeAnchor>
  <cdr:relSizeAnchor xmlns:cdr="http://schemas.openxmlformats.org/drawingml/2006/chartDrawing">
    <cdr:from>
      <cdr:x>0.49419</cdr:x>
      <cdr:y>0.55472</cdr:y>
    </cdr:from>
    <cdr:to>
      <cdr:x>0.50796</cdr:x>
      <cdr:y>0.66774</cdr:y>
    </cdr:to>
    <cdr:cxnSp macro="">
      <cdr:nvCxnSpPr>
        <cdr:cNvPr id="17" name="Conector recto de flecha 16"/>
        <cdr:cNvCxnSpPr/>
      </cdr:nvCxnSpPr>
      <cdr:spPr>
        <a:xfrm xmlns:a="http://schemas.openxmlformats.org/drawingml/2006/main" flipH="1">
          <a:off x="5966262" y="3677478"/>
          <a:ext cx="166181" cy="749267"/>
        </a:xfrm>
        <a:prstGeom xmlns:a="http://schemas.openxmlformats.org/drawingml/2006/main" prst="straightConnector1">
          <a:avLst/>
        </a:prstGeom>
        <a:ln xmlns:a="http://schemas.openxmlformats.org/drawingml/2006/main" w="158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0.50964</cdr:x>
      <cdr:y>0.51124</cdr:y>
    </cdr:from>
    <cdr:to>
      <cdr:x>0.73282</cdr:x>
      <cdr:y>0.56078</cdr:y>
    </cdr:to>
    <cdr:sp macro="" textlink="">
      <cdr:nvSpPr>
        <cdr:cNvPr id="19" name="Cuadro de texto 18"/>
        <cdr:cNvSpPr txBox="1"/>
      </cdr:nvSpPr>
      <cdr:spPr>
        <a:xfrm xmlns:a="http://schemas.openxmlformats.org/drawingml/2006/main">
          <a:off x="6152770" y="3389232"/>
          <a:ext cx="2694392" cy="328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400" b="1" dirty="0"/>
            <a:t>CF:</a:t>
          </a:r>
          <a:r>
            <a:rPr lang="es-ES" sz="1400" dirty="0"/>
            <a:t> </a:t>
          </a:r>
          <a:r>
            <a:rPr lang="es-ES" sz="1400" dirty="0" err="1"/>
            <a:t>see</a:t>
          </a:r>
          <a:r>
            <a:rPr lang="es-ES" sz="1400" dirty="0"/>
            <a:t> </a:t>
          </a:r>
          <a:r>
            <a:rPr lang="es-ES" sz="1400" dirty="0" err="1"/>
            <a:t>Mosaic</a:t>
          </a:r>
          <a:r>
            <a:rPr lang="es-ES" sz="1400" baseline="0" dirty="0"/>
            <a:t> </a:t>
          </a:r>
          <a:r>
            <a:rPr lang="es-ES" sz="1400" baseline="0" dirty="0" err="1"/>
            <a:t>comment</a:t>
          </a:r>
          <a:r>
            <a:rPr lang="es-ES" sz="1400" baseline="0" dirty="0"/>
            <a:t> </a:t>
          </a:r>
          <a:r>
            <a:rPr lang="es-ES" sz="1400" baseline="0" dirty="0" err="1"/>
            <a:t>above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0.0983</cdr:x>
      <cdr:y>0.2024</cdr:y>
    </cdr:from>
    <cdr:to>
      <cdr:x>0.13666</cdr:x>
      <cdr:y>0.24672</cdr:y>
    </cdr:to>
    <cdr:cxnSp macro="">
      <cdr:nvCxnSpPr>
        <cdr:cNvPr id="23" name="Conector recto de flecha 22"/>
        <cdr:cNvCxnSpPr/>
      </cdr:nvCxnSpPr>
      <cdr:spPr>
        <a:xfrm xmlns:a="http://schemas.openxmlformats.org/drawingml/2006/main" flipH="1">
          <a:off x="1186749" y="1341782"/>
          <a:ext cx="463146" cy="293824"/>
        </a:xfrm>
        <a:prstGeom xmlns:a="http://schemas.openxmlformats.org/drawingml/2006/main" prst="straightConnector1">
          <a:avLst/>
        </a:prstGeom>
        <a:ln xmlns:a="http://schemas.openxmlformats.org/drawingml/2006/main" w="158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0.3927</cdr:x>
      <cdr:y>0.43028</cdr:y>
    </cdr:from>
    <cdr:to>
      <cdr:x>0.44862</cdr:x>
      <cdr:y>0.65593</cdr:y>
    </cdr:to>
    <cdr:cxnSp macro="">
      <cdr:nvCxnSpPr>
        <cdr:cNvPr id="27" name="Conector recto de flecha 26"/>
        <cdr:cNvCxnSpPr/>
      </cdr:nvCxnSpPr>
      <cdr:spPr>
        <a:xfrm xmlns:a="http://schemas.openxmlformats.org/drawingml/2006/main">
          <a:off x="4740965" y="2852530"/>
          <a:ext cx="675103" cy="1495892"/>
        </a:xfrm>
        <a:prstGeom xmlns:a="http://schemas.openxmlformats.org/drawingml/2006/main" prst="straightConnector1">
          <a:avLst/>
        </a:prstGeom>
        <a:ln xmlns:a="http://schemas.openxmlformats.org/drawingml/2006/main" w="158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0.29843</cdr:x>
      <cdr:y>0.35647</cdr:y>
    </cdr:from>
    <cdr:to>
      <cdr:x>0.64433</cdr:x>
      <cdr:y>0.41079</cdr:y>
    </cdr:to>
    <cdr:sp macro="" textlink="">
      <cdr:nvSpPr>
        <cdr:cNvPr id="28" name="Cuadro de texto 27"/>
        <cdr:cNvSpPr txBox="1"/>
      </cdr:nvSpPr>
      <cdr:spPr>
        <a:xfrm xmlns:a="http://schemas.openxmlformats.org/drawingml/2006/main">
          <a:off x="3602852" y="2363207"/>
          <a:ext cx="4175957" cy="3601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zh-CN" altLang="en-US" sz="1400" b="1" dirty="0" smtClean="0"/>
            <a:t>叙利亚：内战结束后，将有大量产能释放</a:t>
          </a:r>
          <a:endParaRPr lang="es-ES" sz="1400" dirty="0"/>
        </a:p>
      </cdr:txBody>
    </cdr:sp>
  </cdr:relSizeAnchor>
  <cdr:relSizeAnchor xmlns:cdr="http://schemas.openxmlformats.org/drawingml/2006/chartDrawing">
    <cdr:from>
      <cdr:x>0.06706</cdr:x>
      <cdr:y>0.05726</cdr:y>
    </cdr:from>
    <cdr:to>
      <cdr:x>0.06706</cdr:x>
      <cdr:y>0.10761</cdr:y>
    </cdr:to>
    <cdr:cxnSp macro="">
      <cdr:nvCxnSpPr>
        <cdr:cNvPr id="5" name="Conector recto de flecha 4"/>
        <cdr:cNvCxnSpPr/>
      </cdr:nvCxnSpPr>
      <cdr:spPr>
        <a:xfrm xmlns:a="http://schemas.openxmlformats.org/drawingml/2006/main" flipV="1">
          <a:off x="809644" y="379579"/>
          <a:ext cx="0" cy="333829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0.21165</cdr:x>
      <cdr:y>0.70525</cdr:y>
    </cdr:from>
    <cdr:to>
      <cdr:x>0.3041</cdr:x>
      <cdr:y>0.76191</cdr:y>
    </cdr:to>
    <cdr:sp macro="" textlink="">
      <cdr:nvSpPr>
        <cdr:cNvPr id="3" name="Elipse 2"/>
        <cdr:cNvSpPr/>
      </cdr:nvSpPr>
      <cdr:spPr>
        <a:xfrm xmlns:a="http://schemas.openxmlformats.org/drawingml/2006/main" rot="21045710">
          <a:off x="2494461" y="4626732"/>
          <a:ext cx="1089579" cy="3717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0070C0"/>
          </a:solidFill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0.39486</cdr:x>
      <cdr:y>0.6402</cdr:y>
    </cdr:from>
    <cdr:to>
      <cdr:x>0.49567</cdr:x>
      <cdr:y>0.74829</cdr:y>
    </cdr:to>
    <cdr:sp macro="" textlink="">
      <cdr:nvSpPr>
        <cdr:cNvPr id="6" name="Elipse 5"/>
        <cdr:cNvSpPr/>
      </cdr:nvSpPr>
      <cdr:spPr>
        <a:xfrm xmlns:a="http://schemas.openxmlformats.org/drawingml/2006/main" rot="21326535">
          <a:off x="4653702" y="4199973"/>
          <a:ext cx="1188107" cy="70912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rgbClr val="0070C0"/>
          </a:solidFill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s-ES"/>
        </a:p>
      </cdr:txBody>
    </cdr:sp>
  </cdr:relSizeAnchor>
  <cdr:relSizeAnchor xmlns:cdr="http://schemas.openxmlformats.org/drawingml/2006/chartDrawing">
    <cdr:from>
      <cdr:x>0.21117</cdr:x>
      <cdr:y>0.13747</cdr:y>
    </cdr:from>
    <cdr:to>
      <cdr:x>0.25139</cdr:x>
      <cdr:y>0.69669</cdr:y>
    </cdr:to>
    <cdr:cxnSp macro="">
      <cdr:nvCxnSpPr>
        <cdr:cNvPr id="10" name="Conector recto de flecha 9"/>
        <cdr:cNvCxnSpPr/>
      </cdr:nvCxnSpPr>
      <cdr:spPr>
        <a:xfrm xmlns:a="http://schemas.openxmlformats.org/drawingml/2006/main">
          <a:off x="2488765" y="901866"/>
          <a:ext cx="474042" cy="366871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0.42006</cdr:x>
      <cdr:y>0.1331</cdr:y>
    </cdr:from>
    <cdr:to>
      <cdr:x>0.42174</cdr:x>
      <cdr:y>0.62094</cdr:y>
    </cdr:to>
    <cdr:cxnSp macro="">
      <cdr:nvCxnSpPr>
        <cdr:cNvPr id="11" name="Conector recto de flecha 10"/>
        <cdr:cNvCxnSpPr/>
      </cdr:nvCxnSpPr>
      <cdr:spPr>
        <a:xfrm xmlns:a="http://schemas.openxmlformats.org/drawingml/2006/main" flipH="1">
          <a:off x="4950633" y="873223"/>
          <a:ext cx="19878" cy="32004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0.62836</cdr:x>
      <cdr:y>0.11954</cdr:y>
    </cdr:from>
    <cdr:to>
      <cdr:x>0.64735</cdr:x>
      <cdr:y>0.62094</cdr:y>
    </cdr:to>
    <cdr:cxnSp macro="">
      <cdr:nvCxnSpPr>
        <cdr:cNvPr id="19" name="Conector recto de flecha 18"/>
        <cdr:cNvCxnSpPr/>
      </cdr:nvCxnSpPr>
      <cdr:spPr>
        <a:xfrm xmlns:a="http://schemas.openxmlformats.org/drawingml/2006/main" flipH="1">
          <a:off x="7405598" y="784237"/>
          <a:ext cx="223810" cy="328938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0.5669</cdr:x>
      <cdr:y>0.64007</cdr:y>
    </cdr:from>
    <cdr:to>
      <cdr:x>0.66705</cdr:x>
      <cdr:y>0.69554</cdr:y>
    </cdr:to>
    <cdr:sp macro="" textlink="">
      <cdr:nvSpPr>
        <cdr:cNvPr id="25" name="Elipse 24"/>
        <cdr:cNvSpPr/>
      </cdr:nvSpPr>
      <cdr:spPr>
        <a:xfrm xmlns:a="http://schemas.openxmlformats.org/drawingml/2006/main" rot="21399410">
          <a:off x="6681259" y="4199119"/>
          <a:ext cx="1180327" cy="36390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12700">
          <a:solidFill>
            <a:srgbClr val="0070C0"/>
          </a:solidFill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  <cdr:relSizeAnchor xmlns:cdr="http://schemas.openxmlformats.org/drawingml/2006/chartDrawing">
    <cdr:from>
      <cdr:x>0.60475</cdr:x>
      <cdr:y>0.66336</cdr:y>
    </cdr:from>
    <cdr:to>
      <cdr:x>0.62613</cdr:x>
      <cdr:y>0.66336</cdr:y>
    </cdr:to>
    <cdr:cxnSp macro="">
      <cdr:nvCxnSpPr>
        <cdr:cNvPr id="7" name="Straight Connector 6"/>
        <cdr:cNvCxnSpPr/>
      </cdr:nvCxnSpPr>
      <cdr:spPr>
        <a:xfrm xmlns:a="http://schemas.openxmlformats.org/drawingml/2006/main">
          <a:off x="7127302" y="4351918"/>
          <a:ext cx="252000" cy="0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chemeClr val="tx1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0.60653</cdr:x>
      <cdr:y>0.67851</cdr:y>
    </cdr:from>
    <cdr:to>
      <cdr:x>0.62752</cdr:x>
      <cdr:y>0.6817</cdr:y>
    </cdr:to>
    <cdr:cxnSp macro="">
      <cdr:nvCxnSpPr>
        <cdr:cNvPr id="13" name="Straight Connector 12"/>
        <cdr:cNvCxnSpPr/>
      </cdr:nvCxnSpPr>
      <cdr:spPr>
        <a:xfrm xmlns:a="http://schemas.openxmlformats.org/drawingml/2006/main" flipV="1">
          <a:off x="7148285" y="4451310"/>
          <a:ext cx="247374" cy="20982"/>
        </a:xfrm>
        <a:prstGeom xmlns:a="http://schemas.openxmlformats.org/drawingml/2006/main" prst="line">
          <a:avLst/>
        </a:prstGeom>
        <a:ln xmlns:a="http://schemas.openxmlformats.org/drawingml/2006/main" w="22225">
          <a:solidFill>
            <a:srgbClr val="C00000"/>
          </a:solidFill>
          <a:prstDash val="sysDot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0.11482</cdr:x>
      <cdr:y>0.6424</cdr:y>
    </cdr:from>
    <cdr:to>
      <cdr:x>0.72459</cdr:x>
      <cdr:y>0.79324</cdr:y>
    </cdr:to>
    <cdr:sp macro="" textlink="">
      <cdr:nvSpPr>
        <cdr:cNvPr id="5" name="Freeform 4"/>
        <cdr:cNvSpPr/>
      </cdr:nvSpPr>
      <cdr:spPr>
        <a:xfrm xmlns:a="http://schemas.openxmlformats.org/drawingml/2006/main" rot="443352">
          <a:off x="424866" y="2212713"/>
          <a:ext cx="2256321" cy="519561"/>
        </a:xfrm>
        <a:custGeom xmlns:a="http://schemas.openxmlformats.org/drawingml/2006/main">
          <a:avLst/>
          <a:gdLst>
            <a:gd name="connsiteX0" fmla="*/ 0 w 2255520"/>
            <a:gd name="connsiteY0" fmla="*/ 0 h 465061"/>
            <a:gd name="connsiteX1" fmla="*/ 213360 w 2255520"/>
            <a:gd name="connsiteY1" fmla="*/ 198120 h 465061"/>
            <a:gd name="connsiteX2" fmla="*/ 472440 w 2255520"/>
            <a:gd name="connsiteY2" fmla="*/ 327660 h 465061"/>
            <a:gd name="connsiteX3" fmla="*/ 777240 w 2255520"/>
            <a:gd name="connsiteY3" fmla="*/ 426720 h 465061"/>
            <a:gd name="connsiteX4" fmla="*/ 1196340 w 2255520"/>
            <a:gd name="connsiteY4" fmla="*/ 464820 h 465061"/>
            <a:gd name="connsiteX5" fmla="*/ 1699260 w 2255520"/>
            <a:gd name="connsiteY5" fmla="*/ 411480 h 465061"/>
            <a:gd name="connsiteX6" fmla="*/ 2080260 w 2255520"/>
            <a:gd name="connsiteY6" fmla="*/ 266700 h 465061"/>
            <a:gd name="connsiteX7" fmla="*/ 2255520 w 2255520"/>
            <a:gd name="connsiteY7" fmla="*/ 137160 h 46506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</a:cxnLst>
          <a:rect l="l" t="t" r="r" b="b"/>
          <a:pathLst>
            <a:path w="2255520" h="465061">
              <a:moveTo>
                <a:pt x="0" y="0"/>
              </a:moveTo>
              <a:cubicBezTo>
                <a:pt x="67310" y="71755"/>
                <a:pt x="134620" y="143510"/>
                <a:pt x="213360" y="198120"/>
              </a:cubicBezTo>
              <a:cubicBezTo>
                <a:pt x="292100" y="252730"/>
                <a:pt x="378460" y="289560"/>
                <a:pt x="472440" y="327660"/>
              </a:cubicBezTo>
              <a:cubicBezTo>
                <a:pt x="566420" y="365760"/>
                <a:pt x="656590" y="403860"/>
                <a:pt x="777240" y="426720"/>
              </a:cubicBezTo>
              <a:cubicBezTo>
                <a:pt x="897890" y="449580"/>
                <a:pt x="1042670" y="467360"/>
                <a:pt x="1196340" y="464820"/>
              </a:cubicBezTo>
              <a:cubicBezTo>
                <a:pt x="1350010" y="462280"/>
                <a:pt x="1551940" y="444500"/>
                <a:pt x="1699260" y="411480"/>
              </a:cubicBezTo>
              <a:cubicBezTo>
                <a:pt x="1846580" y="378460"/>
                <a:pt x="1987550" y="312420"/>
                <a:pt x="2080260" y="266700"/>
              </a:cubicBezTo>
              <a:cubicBezTo>
                <a:pt x="2172970" y="220980"/>
                <a:pt x="2214245" y="179070"/>
                <a:pt x="2255520" y="137160"/>
              </a:cubicBez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0.10439</cdr:x>
      <cdr:y>0.55358</cdr:y>
    </cdr:from>
    <cdr:to>
      <cdr:x>0.12641</cdr:x>
      <cdr:y>0.6055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 flipV="1">
          <a:off x="305575" y="1623338"/>
          <a:ext cx="64461" cy="15224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bg1"/>
          </a:solidFill>
          <a:tailEnd type="triangle"/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0.7166</cdr:x>
      <cdr:y>0.69952</cdr:y>
    </cdr:from>
    <cdr:to>
      <cdr:x>0.752</cdr:x>
      <cdr:y>0.73461</cdr:y>
    </cdr:to>
    <cdr:cxnSp macro="">
      <cdr:nvCxnSpPr>
        <cdr:cNvPr id="8" name="Straight Arrow Connector 7"/>
        <cdr:cNvCxnSpPr/>
      </cdr:nvCxnSpPr>
      <cdr:spPr>
        <a:xfrm xmlns:a="http://schemas.openxmlformats.org/drawingml/2006/main" flipV="1">
          <a:off x="2097736" y="2051288"/>
          <a:ext cx="103645" cy="10289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bg1"/>
          </a:solidFill>
          <a:tailEnd type="triangle"/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0.19523</cdr:x>
      <cdr:y>0.68792</cdr:y>
    </cdr:from>
    <cdr:to>
      <cdr:x>0.70045</cdr:x>
      <cdr:y>0.78609</cdr:y>
    </cdr:to>
    <cdr:sp macro="" textlink="">
      <cdr:nvSpPr>
        <cdr:cNvPr id="2" name="Freeform 1"/>
        <cdr:cNvSpPr/>
      </cdr:nvSpPr>
      <cdr:spPr>
        <a:xfrm xmlns:a="http://schemas.openxmlformats.org/drawingml/2006/main" rot="213182">
          <a:off x="685800" y="2343150"/>
          <a:ext cx="1774757" cy="334392"/>
        </a:xfrm>
        <a:custGeom xmlns:a="http://schemas.openxmlformats.org/drawingml/2006/main">
          <a:avLst/>
          <a:gdLst>
            <a:gd name="connsiteX0" fmla="*/ 0 w 2255520"/>
            <a:gd name="connsiteY0" fmla="*/ 0 h 465061"/>
            <a:gd name="connsiteX1" fmla="*/ 213360 w 2255520"/>
            <a:gd name="connsiteY1" fmla="*/ 198120 h 465061"/>
            <a:gd name="connsiteX2" fmla="*/ 472440 w 2255520"/>
            <a:gd name="connsiteY2" fmla="*/ 327660 h 465061"/>
            <a:gd name="connsiteX3" fmla="*/ 777240 w 2255520"/>
            <a:gd name="connsiteY3" fmla="*/ 426720 h 465061"/>
            <a:gd name="connsiteX4" fmla="*/ 1196340 w 2255520"/>
            <a:gd name="connsiteY4" fmla="*/ 464820 h 465061"/>
            <a:gd name="connsiteX5" fmla="*/ 1699260 w 2255520"/>
            <a:gd name="connsiteY5" fmla="*/ 411480 h 465061"/>
            <a:gd name="connsiteX6" fmla="*/ 2080260 w 2255520"/>
            <a:gd name="connsiteY6" fmla="*/ 266700 h 465061"/>
            <a:gd name="connsiteX7" fmla="*/ 2255520 w 2255520"/>
            <a:gd name="connsiteY7" fmla="*/ 137160 h 465061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</a:cxnLst>
          <a:rect l="l" t="t" r="r" b="b"/>
          <a:pathLst>
            <a:path w="2255520" h="465061">
              <a:moveTo>
                <a:pt x="0" y="0"/>
              </a:moveTo>
              <a:cubicBezTo>
                <a:pt x="67310" y="71755"/>
                <a:pt x="134620" y="143510"/>
                <a:pt x="213360" y="198120"/>
              </a:cubicBezTo>
              <a:cubicBezTo>
                <a:pt x="292100" y="252730"/>
                <a:pt x="378460" y="289560"/>
                <a:pt x="472440" y="327660"/>
              </a:cubicBezTo>
              <a:cubicBezTo>
                <a:pt x="566420" y="365760"/>
                <a:pt x="656590" y="403860"/>
                <a:pt x="777240" y="426720"/>
              </a:cubicBezTo>
              <a:cubicBezTo>
                <a:pt x="897890" y="449580"/>
                <a:pt x="1042670" y="467360"/>
                <a:pt x="1196340" y="464820"/>
              </a:cubicBezTo>
              <a:cubicBezTo>
                <a:pt x="1350010" y="462280"/>
                <a:pt x="1551940" y="444500"/>
                <a:pt x="1699260" y="411480"/>
              </a:cubicBezTo>
              <a:cubicBezTo>
                <a:pt x="1846580" y="378460"/>
                <a:pt x="1987550" y="312420"/>
                <a:pt x="2080260" y="266700"/>
              </a:cubicBezTo>
              <a:cubicBezTo>
                <a:pt x="2172970" y="220980"/>
                <a:pt x="2214245" y="179070"/>
                <a:pt x="2255520" y="137160"/>
              </a:cubicBezTo>
            </a:path>
          </a:pathLst>
        </a:custGeom>
        <a:noFill xmlns:a="http://schemas.openxmlformats.org/drawingml/2006/main"/>
        <a:ln xmlns:a="http://schemas.openxmlformats.org/drawingml/2006/main">
          <a:solidFill>
            <a:schemeClr val="bg1"/>
          </a:solidFill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sp>
  </cdr:relSizeAnchor>
  <cdr:relSizeAnchor xmlns:cdr="http://schemas.openxmlformats.org/drawingml/2006/chartDrawing">
    <cdr:from>
      <cdr:x>0.17715</cdr:x>
      <cdr:y>0.64877</cdr:y>
    </cdr:from>
    <cdr:to>
      <cdr:x>0.20427</cdr:x>
      <cdr:y>0.6786</cdr:y>
    </cdr:to>
    <cdr:cxnSp macro="">
      <cdr:nvCxnSpPr>
        <cdr:cNvPr id="4" name="Straight Arrow Connector 3"/>
        <cdr:cNvCxnSpPr/>
      </cdr:nvCxnSpPr>
      <cdr:spPr>
        <a:xfrm xmlns:a="http://schemas.openxmlformats.org/drawingml/2006/main" flipH="1" flipV="1">
          <a:off x="622300" y="2209800"/>
          <a:ext cx="95250" cy="101600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bg1">
              <a:alpha val="99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0.67968</cdr:x>
      <cdr:y>0.72334</cdr:y>
    </cdr:from>
    <cdr:to>
      <cdr:x>0.71584</cdr:x>
      <cdr:y>0.74944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V="1">
          <a:off x="2387600" y="2463800"/>
          <a:ext cx="127000" cy="88900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chemeClr val="bg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0.5981</cdr:x>
      <cdr:y>0.07595</cdr:y>
    </cdr:from>
    <cdr:to>
      <cdr:x>0.64461</cdr:x>
      <cdr:y>0.08559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H="1" flipV="1">
          <a:off x="3366919" y="311859"/>
          <a:ext cx="261820" cy="39582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bg1"/>
          </a:solidFill>
          <a:tailEnd type="triangle"/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0.60703</cdr:x>
      <cdr:y>0.49166</cdr:y>
    </cdr:from>
    <cdr:to>
      <cdr:x>0.65666</cdr:x>
      <cdr:y>0.52428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H="1">
          <a:off x="3417146" y="2018720"/>
          <a:ext cx="279407" cy="133933"/>
        </a:xfrm>
        <a:prstGeom xmlns:a="http://schemas.openxmlformats.org/drawingml/2006/main" prst="straightConnector1">
          <a:avLst/>
        </a:prstGeom>
        <a:ln xmlns:a="http://schemas.openxmlformats.org/drawingml/2006/main" w="34925">
          <a:solidFill>
            <a:schemeClr val="bg1"/>
          </a:solidFill>
          <a:tailEnd type="triangle"/>
        </a:ln>
        <a:effectLst xmlns:a="http://schemas.openxmlformats.org/drawingml/2006/main">
          <a:outerShdw blurRad="50800" dist="38100" dir="10800000" algn="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0.65344</cdr:x>
      <cdr:y>0.08498</cdr:y>
    </cdr:from>
    <cdr:to>
      <cdr:x>0.7655</cdr:x>
      <cdr:y>0.49246</cdr:y>
    </cdr:to>
    <cdr:sp macro="" textlink="">
      <cdr:nvSpPr>
        <cdr:cNvPr id="4" name="Freeform 3"/>
        <cdr:cNvSpPr/>
      </cdr:nvSpPr>
      <cdr:spPr>
        <a:xfrm xmlns:a="http://schemas.openxmlformats.org/drawingml/2006/main">
          <a:off x="3678404" y="348923"/>
          <a:ext cx="630854" cy="1673101"/>
        </a:xfrm>
        <a:custGeom xmlns:a="http://schemas.openxmlformats.org/drawingml/2006/main">
          <a:avLst/>
          <a:gdLst>
            <a:gd name="connsiteX0" fmla="*/ 0 w 716655"/>
            <a:gd name="connsiteY0" fmla="*/ 0 h 1719469"/>
            <a:gd name="connsiteX1" fmla="*/ 407504 w 716655"/>
            <a:gd name="connsiteY1" fmla="*/ 119269 h 1719469"/>
            <a:gd name="connsiteX2" fmla="*/ 675861 w 716655"/>
            <a:gd name="connsiteY2" fmla="*/ 347869 h 1719469"/>
            <a:gd name="connsiteX3" fmla="*/ 705678 w 716655"/>
            <a:gd name="connsiteY3" fmla="*/ 775252 h 1719469"/>
            <a:gd name="connsiteX4" fmla="*/ 576469 w 716655"/>
            <a:gd name="connsiteY4" fmla="*/ 1192696 h 1719469"/>
            <a:gd name="connsiteX5" fmla="*/ 347869 w 716655"/>
            <a:gd name="connsiteY5" fmla="*/ 1500809 h 1719469"/>
            <a:gd name="connsiteX6" fmla="*/ 109330 w 716655"/>
            <a:gd name="connsiteY6" fmla="*/ 1659835 h 1719469"/>
            <a:gd name="connsiteX7" fmla="*/ 29817 w 716655"/>
            <a:gd name="connsiteY7" fmla="*/ 1719469 h 1719469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</a:cxnLst>
          <a:rect l="l" t="t" r="r" b="b"/>
          <a:pathLst>
            <a:path w="716655" h="1719469">
              <a:moveTo>
                <a:pt x="0" y="0"/>
              </a:moveTo>
              <a:cubicBezTo>
                <a:pt x="147430" y="30645"/>
                <a:pt x="294861" y="61291"/>
                <a:pt x="407504" y="119269"/>
              </a:cubicBezTo>
              <a:cubicBezTo>
                <a:pt x="520147" y="177247"/>
                <a:pt x="626165" y="238539"/>
                <a:pt x="675861" y="347869"/>
              </a:cubicBezTo>
              <a:cubicBezTo>
                <a:pt x="725557" y="457199"/>
                <a:pt x="722243" y="634448"/>
                <a:pt x="705678" y="775252"/>
              </a:cubicBezTo>
              <a:cubicBezTo>
                <a:pt x="689113" y="916057"/>
                <a:pt x="636104" y="1071770"/>
                <a:pt x="576469" y="1192696"/>
              </a:cubicBezTo>
              <a:cubicBezTo>
                <a:pt x="516834" y="1313622"/>
                <a:pt x="425725" y="1422953"/>
                <a:pt x="347869" y="1500809"/>
              </a:cubicBezTo>
              <a:cubicBezTo>
                <a:pt x="270013" y="1578665"/>
                <a:pt x="162339" y="1623392"/>
                <a:pt x="109330" y="1659835"/>
              </a:cubicBezTo>
              <a:cubicBezTo>
                <a:pt x="56321" y="1696278"/>
                <a:pt x="43069" y="1707873"/>
                <a:pt x="29817" y="1719469"/>
              </a:cubicBezTo>
            </a:path>
          </a:pathLst>
        </a:custGeom>
        <a:noFill xmlns:a="http://schemas.openxmlformats.org/drawingml/2006/main"/>
        <a:ln xmlns:a="http://schemas.openxmlformats.org/drawingml/2006/main" w="25400">
          <a:solidFill>
            <a:schemeClr val="bg1"/>
          </a:solidFill>
        </a:ln>
        <a:effectLst xmlns:a="http://schemas.openxmlformats.org/drawingml/2006/main">
          <a:outerShdw blurRad="50800" dist="38100" dir="8100000" algn="tr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2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42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63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42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55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5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12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868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6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2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98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1181101" y="3353734"/>
            <a:ext cx="10903227" cy="1401418"/>
          </a:xfrm>
        </p:spPr>
        <p:txBody>
          <a:bodyPr>
            <a:normAutofit fontScale="90000"/>
          </a:bodyPr>
          <a:lstStyle/>
          <a:p>
            <a:pPr algn="r"/>
            <a:r>
              <a:rPr lang="zh-CN" altLang="en-US" sz="67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全球磷肥与复合肥：</a:t>
            </a:r>
            <a:r>
              <a:rPr lang="es-ES" sz="67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/>
            </a:r>
            <a:br>
              <a:rPr lang="es-ES" sz="6700" b="1" dirty="0" smtClean="0">
                <a:solidFill>
                  <a:srgbClr val="2B892B"/>
                </a:solidFill>
                <a:latin typeface="Calibri" panose="020F0502020204030204" pitchFamily="34" charset="0"/>
              </a:rPr>
            </a:br>
            <a:r>
              <a:rPr lang="zh-CN" altLang="en-US" sz="6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供应和需求分析</a:t>
            </a:r>
            <a:r>
              <a:rPr lang="es-ES" sz="6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/>
            </a:r>
            <a:br>
              <a:rPr lang="es-ES" sz="67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</a:br>
            <a:r>
              <a:rPr lang="es-ES" sz="1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/>
            </a:r>
            <a:br>
              <a:rPr lang="es-ES" sz="1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</a:br>
            <a:endParaRPr lang="es-ES" sz="27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085" y="252446"/>
            <a:ext cx="3707296" cy="16219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05941" y="4237442"/>
            <a:ext cx="7007087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s-ES" sz="2000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algn="r"/>
            <a:endParaRPr lang="es-ES" sz="20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algn="r"/>
            <a:endParaRPr lang="es-ES" sz="20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algn="r"/>
            <a:endParaRPr lang="es-ES" sz="20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algn="r"/>
            <a:r>
              <a:rPr lang="es-E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Tom Jago, CEO, </a:t>
            </a:r>
            <a:r>
              <a:rPr lang="es-ES" sz="2800" b="1" dirty="0" err="1" smtClean="0">
                <a:solidFill>
                  <a:srgbClr val="2B892B"/>
                </a:solidFill>
                <a:latin typeface="Calibri" panose="020F0502020204030204" pitchFamily="34" charset="0"/>
              </a:rPr>
              <a:t>Profercy</a:t>
            </a:r>
            <a:r>
              <a:rPr lang="es-E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es-ES" sz="2800" b="1" dirty="0" err="1" smtClean="0">
                <a:solidFill>
                  <a:srgbClr val="2B892B"/>
                </a:solidFill>
                <a:latin typeface="Calibri" panose="020F0502020204030204" pitchFamily="34" charset="0"/>
              </a:rPr>
              <a:t>Phosphates</a:t>
            </a:r>
            <a:r>
              <a:rPr lang="es-E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SC</a:t>
            </a:r>
            <a:r>
              <a:rPr lang="es-ES" sz="800" b="1" dirty="0">
                <a:solidFill>
                  <a:srgbClr val="2B892B"/>
                </a:solidFill>
                <a:latin typeface="Calibri" panose="020F0502020204030204" pitchFamily="34" charset="0"/>
              </a:rPr>
              <a:t/>
            </a:r>
            <a:br>
              <a:rPr lang="es-ES" sz="8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r>
              <a:rPr lang="es-ES" sz="800" b="1" dirty="0">
                <a:solidFill>
                  <a:srgbClr val="2B892B"/>
                </a:solidFill>
                <a:latin typeface="Calibri" panose="020F0502020204030204" pitchFamily="34" charset="0"/>
              </a:rPr>
              <a:t/>
            </a:r>
            <a:br>
              <a:rPr lang="es-ES" sz="8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r>
              <a:rPr lang="es-ES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CPFIA </a:t>
            </a:r>
            <a:r>
              <a:rPr lang="es-ES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Seminar</a:t>
            </a:r>
            <a:r>
              <a:rPr lang="es-ES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, Beijing China, 14 </a:t>
            </a:r>
            <a:r>
              <a:rPr lang="es-ES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April</a:t>
            </a:r>
            <a:r>
              <a:rPr lang="es-ES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2015</a:t>
            </a:r>
            <a:endParaRPr lang="en-CA" sz="2500" dirty="0"/>
          </a:p>
        </p:txBody>
      </p:sp>
      <p:pic>
        <p:nvPicPr>
          <p:cNvPr id="6" name="Imagen 5" descr="C:\Users\Edgar\Documents\Operations\logo_chn_eng_0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7" y="482373"/>
            <a:ext cx="3171825" cy="1421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77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247"/>
          <p:cNvGraphicFramePr/>
          <p:nvPr>
            <p:extLst>
              <p:ext uri="{D42A27DB-BD31-4B8C-83A1-F6EECF244321}">
                <p14:modId xmlns:p14="http://schemas.microsoft.com/office/powerpoint/2010/main" val="3079911252"/>
              </p:ext>
            </p:extLst>
          </p:nvPr>
        </p:nvGraphicFramePr>
        <p:xfrm>
          <a:off x="119270" y="99392"/>
          <a:ext cx="1207273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851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3772276416"/>
              </p:ext>
            </p:extLst>
          </p:nvPr>
        </p:nvGraphicFramePr>
        <p:xfrm>
          <a:off x="217715" y="130629"/>
          <a:ext cx="11785600" cy="6560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829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/>
          </p:nvPr>
        </p:nvGraphicFramePr>
        <p:xfrm>
          <a:off x="175979" y="1932622"/>
          <a:ext cx="3700281" cy="3444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/>
          </p:nvPr>
        </p:nvGraphicFramePr>
        <p:xfrm>
          <a:off x="3985592" y="2036625"/>
          <a:ext cx="3935895" cy="3777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>
            <p:extLst/>
          </p:nvPr>
        </p:nvGraphicFramePr>
        <p:xfrm>
          <a:off x="7830704" y="2085687"/>
          <a:ext cx="4235400" cy="3897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35075" y="38560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3" name="Text Box 760"/>
          <p:cNvSpPr txBox="1">
            <a:spLocks noChangeArrowheads="1"/>
          </p:cNvSpPr>
          <p:nvPr/>
        </p:nvSpPr>
        <p:spPr bwMode="auto">
          <a:xfrm>
            <a:off x="1762125" y="10787063"/>
            <a:ext cx="317500" cy="2397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es-ES" sz="9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en-GB" sz="100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5" name="Text Box 760"/>
          <p:cNvSpPr txBox="1">
            <a:spLocks noChangeArrowheads="1"/>
          </p:cNvSpPr>
          <p:nvPr/>
        </p:nvSpPr>
        <p:spPr bwMode="auto">
          <a:xfrm>
            <a:off x="527685" y="6930390"/>
            <a:ext cx="317500" cy="24066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es-ES" sz="9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en-GB" sz="100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3075791" y="228600"/>
            <a:ext cx="6040436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rgbClr val="339933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2010</a:t>
            </a:r>
            <a:r>
              <a:rPr kumimoji="0" lang="zh-CN" altLang="en-US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、</a:t>
            </a:r>
            <a:r>
              <a:rPr kumimoji="0" lang="en-US" altLang="zh-CN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2014</a:t>
            </a:r>
            <a:r>
              <a:rPr kumimoji="0" lang="zh-CN" altLang="en-US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、</a:t>
            </a:r>
            <a:r>
              <a:rPr kumimoji="0" lang="en-US" altLang="zh-CN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2018</a:t>
            </a:r>
            <a:r>
              <a:rPr kumimoji="0" lang="zh-CN" altLang="en-US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年国际磷铵产能分布</a:t>
            </a:r>
            <a:r>
              <a:rPr kumimoji="0" lang="en-GB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 P</a:t>
            </a:r>
            <a:r>
              <a:rPr kumimoji="0" lang="en-GB" sz="2300" b="1" i="0" u="none" strike="noStrike" cap="none" normalizeH="0" baseline="-3000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en-GB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kumimoji="0" lang="en-GB" sz="2300" b="1" i="0" u="none" strike="noStrike" cap="none" normalizeH="0" baseline="-3000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kumimoji="0" lang="en-GB" sz="2300" b="1" i="0" u="none" strike="noStrike" cap="none" normalizeH="0" baseline="0" dirty="0" smtClean="0">
                <a:ln>
                  <a:noFill/>
                </a:ln>
                <a:solidFill>
                  <a:srgbClr val="339933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en-GB" sz="2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38434"/>
              </p:ext>
            </p:extLst>
          </p:nvPr>
        </p:nvGraphicFramePr>
        <p:xfrm>
          <a:off x="931335" y="1132488"/>
          <a:ext cx="972185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0900"/>
                <a:gridCol w="2980250"/>
                <a:gridCol w="3680700"/>
              </a:tblGrid>
              <a:tr h="544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2010: 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3370</a:t>
                      </a:r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万吨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   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            2014: 3860</a:t>
                      </a:r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万吨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</a:rPr>
                        <a:t>2018: 4290</a:t>
                      </a:r>
                      <a:r>
                        <a:rPr lang="zh-CN" alt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万吨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66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804109714"/>
              </p:ext>
            </p:extLst>
          </p:nvPr>
        </p:nvGraphicFramePr>
        <p:xfrm>
          <a:off x="232229" y="2018823"/>
          <a:ext cx="6009545" cy="4193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1844077178"/>
              </p:ext>
            </p:extLst>
          </p:nvPr>
        </p:nvGraphicFramePr>
        <p:xfrm>
          <a:off x="5936342" y="1843314"/>
          <a:ext cx="5985881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1721685" y="423281"/>
            <a:ext cx="936044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zh-CN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DAP</a:t>
            </a:r>
            <a:r>
              <a:rPr lang="zh-CN" alt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产能分布变化</a:t>
            </a:r>
            <a:r>
              <a:rPr lang="en-GB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zh-CN" altLang="en-US" sz="2200" b="1" dirty="0" smtClean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美国、摩洛哥、沙特</a:t>
            </a:r>
            <a:r>
              <a:rPr lang="en-US" altLang="zh-CN" sz="2200" b="1" dirty="0" smtClean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2018</a:t>
            </a:r>
            <a:r>
              <a:rPr lang="zh-CN" altLang="en-US" sz="2200" b="1" dirty="0" smtClean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年产能占比将达到</a:t>
            </a:r>
            <a:r>
              <a:rPr lang="en-US" altLang="zh-CN" sz="2200" b="1" dirty="0" smtClean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36%</a:t>
            </a:r>
            <a:endParaRPr lang="en-GB" sz="2200" b="1" dirty="0" smtClean="0">
              <a:solidFill>
                <a:srgbClr val="339933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sz="1700" b="1" dirty="0" smtClean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(% </a:t>
            </a:r>
            <a:r>
              <a:rPr lang="en-GB" sz="1700" b="1" dirty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total tonnes P</a:t>
            </a:r>
            <a:r>
              <a:rPr lang="en-GB" sz="1700" b="1" baseline="-25000" dirty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GB" sz="1700" b="1" dirty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GB" sz="1700" b="1" baseline="-25000" dirty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GB" sz="1700" b="1" dirty="0">
                <a:solidFill>
                  <a:srgbClr val="339933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GB" sz="1700" dirty="0">
              <a:effectLst/>
              <a:latin typeface="Book Antiqua" panose="020406020503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7322" y="1327999"/>
          <a:ext cx="11270973" cy="487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94186"/>
                <a:gridCol w="6176787"/>
              </a:tblGrid>
              <a:tr h="461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2010: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3370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万吨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中国、俄罗斯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&amp; 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其他地区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2018: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4290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万吨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effectLst/>
                        </a:rPr>
                        <a:t>美国、摩洛哥、沙特占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effectLst/>
                        </a:rPr>
                        <a:t>36%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4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429691984"/>
              </p:ext>
            </p:extLst>
          </p:nvPr>
        </p:nvGraphicFramePr>
        <p:xfrm>
          <a:off x="188843" y="192024"/>
          <a:ext cx="11887200" cy="666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603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>
            <a:off x="2779206" y="2963550"/>
            <a:ext cx="386688" cy="1470427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737114" y="3003023"/>
            <a:ext cx="487017" cy="695740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578189"/>
              </p:ext>
            </p:extLst>
          </p:nvPr>
        </p:nvGraphicFramePr>
        <p:xfrm>
          <a:off x="218661" y="288238"/>
          <a:ext cx="11598964" cy="5237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3459"/>
                <a:gridCol w="1412680"/>
                <a:gridCol w="1078320"/>
                <a:gridCol w="6624505"/>
              </a:tblGrid>
              <a:tr h="59894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200" dirty="0" smtClean="0">
                          <a:effectLst/>
                        </a:rPr>
                        <a:t>国际</a:t>
                      </a:r>
                      <a:r>
                        <a:rPr lang="en-US" altLang="zh-CN" sz="2200" dirty="0" smtClean="0">
                          <a:effectLst/>
                        </a:rPr>
                        <a:t>NP</a:t>
                      </a:r>
                      <a:r>
                        <a:rPr lang="zh-CN" altLang="en-US" sz="2200" dirty="0" smtClean="0">
                          <a:effectLst/>
                        </a:rPr>
                        <a:t>和</a:t>
                      </a:r>
                      <a:r>
                        <a:rPr lang="en-US" altLang="zh-CN" sz="2200" dirty="0" smtClean="0">
                          <a:effectLst/>
                        </a:rPr>
                        <a:t>NPK</a:t>
                      </a:r>
                      <a:r>
                        <a:rPr lang="zh-CN" altLang="en-US" sz="2200" dirty="0" smtClean="0">
                          <a:effectLst/>
                        </a:rPr>
                        <a:t>新增产能情况（至</a:t>
                      </a:r>
                      <a:r>
                        <a:rPr lang="en-GB" sz="2200" dirty="0" smtClean="0">
                          <a:effectLst/>
                        </a:rPr>
                        <a:t>2016</a:t>
                      </a:r>
                      <a:r>
                        <a:rPr lang="zh-CN" altLang="en-US" sz="2200" dirty="0" smtClean="0">
                          <a:effectLst/>
                        </a:rPr>
                        <a:t>年）</a:t>
                      </a:r>
                      <a:endParaRPr lang="en-GB" sz="22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01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Producer, location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Kt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product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 Brand, grade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26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Mosaic</a:t>
                      </a:r>
                      <a:r>
                        <a:rPr lang="en-GB" sz="1400" dirty="0">
                          <a:effectLst/>
                        </a:rPr>
                        <a:t>, US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   Florida, </a:t>
                      </a:r>
                      <a:r>
                        <a:rPr lang="en-GB" sz="1400" dirty="0" err="1" smtClean="0">
                          <a:effectLst/>
                        </a:rPr>
                        <a:t>Lousiana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NP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3500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MicroEssentials</a:t>
                      </a:r>
                      <a:r>
                        <a:rPr lang="en-GB" sz="1400" dirty="0">
                          <a:effectLst/>
                        </a:rPr>
                        <a:t>, Florida, </a:t>
                      </a:r>
                      <a:r>
                        <a:rPr lang="en-GB" sz="1400" dirty="0" err="1">
                          <a:effectLst/>
                        </a:rPr>
                        <a:t>Lousiana</a:t>
                      </a:r>
                      <a:endParaRPr lang="en-GB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12-40-0 10S, 12-40-0 10S, 13-33-0 15S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94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Simplot, US, Idaho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NP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40 Rock, 12-40-0 +6.5S, 1Zn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3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Phosagro</a:t>
                      </a:r>
                      <a:r>
                        <a:rPr lang="en-GB" sz="1400" dirty="0">
                          <a:effectLst/>
                        </a:rPr>
                        <a:t>, Russia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  Cherepovets</a:t>
                      </a:r>
                      <a:r>
                        <a:rPr lang="en-GB" sz="1400" dirty="0" smtClean="0">
                          <a:effectLst/>
                        </a:rPr>
                        <a:t>,  </a:t>
                      </a:r>
                      <a:r>
                        <a:rPr lang="en-GB" sz="1400" dirty="0" err="1">
                          <a:effectLst/>
                        </a:rPr>
                        <a:t>Balakovo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NPK, PK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1600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450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T15+8S, 10-26-26+4S, 9-25-25+4S, 10-20-20, 13-13-21, 16-16-8, 13-19-19, 12-32-16,12-32-12, 6-20-30, 0-20-20+6S, 0-15-46+7S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20-20-0 +14S, 16-20-0+14S, 14-34-0+8S, 15-36-0+8S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3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OCP, Morocco</a:t>
                      </a:r>
                      <a:r>
                        <a:rPr lang="en-GB" sz="1400" baseline="30000" dirty="0">
                          <a:effectLst/>
                        </a:rPr>
                        <a:t>1</a:t>
                      </a:r>
                      <a:endParaRPr lang="en-GB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    </a:t>
                      </a:r>
                      <a:r>
                        <a:rPr lang="en-GB" sz="1400" dirty="0" err="1">
                          <a:effectLst/>
                        </a:rPr>
                        <a:t>Jorf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Lasfar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NPK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1000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T15+10S, 12-24-12, 14-28-14, 14-23-14+5S 1B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Technical MAP 12-61-0 (soluble);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19-38-0+7S, 12-46-0+7S, 12-48-0+5S, 12-45-0+5S 1Zn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839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Eurochem</a:t>
                      </a:r>
                      <a:endParaRPr lang="en-GB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   </a:t>
                      </a:r>
                      <a:r>
                        <a:rPr lang="en-GB" sz="1400" dirty="0" err="1">
                          <a:effectLst/>
                        </a:rPr>
                        <a:t>Belorechensk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NP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NPK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20-20-0 (+2S)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Diversification to NPKs with </a:t>
                      </a:r>
                      <a:r>
                        <a:rPr lang="en-GB" sz="1400" dirty="0" err="1">
                          <a:effectLst/>
                        </a:rPr>
                        <a:t>Eurochem</a:t>
                      </a:r>
                      <a:r>
                        <a:rPr lang="en-GB" sz="1400" dirty="0">
                          <a:effectLst/>
                        </a:rPr>
                        <a:t> potash resource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developments. Possible  grades T16, 10-26-26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75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Net switch to NP NPKs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+7.65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 tonnes product (or 2.48m tonnes P</a:t>
                      </a:r>
                      <a:r>
                        <a:rPr lang="en-GB" sz="1400" baseline="-25000" dirty="0">
                          <a:effectLst/>
                        </a:rPr>
                        <a:t>2</a:t>
                      </a:r>
                      <a:r>
                        <a:rPr lang="en-GB" sz="1400" dirty="0">
                          <a:effectLst/>
                        </a:rPr>
                        <a:t>O</a:t>
                      </a:r>
                      <a:r>
                        <a:rPr lang="en-GB" sz="1400" baseline="-25000" dirty="0">
                          <a:effectLst/>
                        </a:rPr>
                        <a:t>5</a:t>
                      </a:r>
                      <a:r>
                        <a:rPr lang="en-GB" sz="1400" dirty="0">
                          <a:effectLst/>
                        </a:rPr>
                        <a:t>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74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“Lost” global DAP &amp; MAP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  -5.04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00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million product tonnes DAP, MAP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98782" y="5774036"/>
            <a:ext cx="11797748" cy="136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1100" b="1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Note: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1100" i="1" baseline="300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OCP will be fully flexible at each of its 4 new JPH 1m </a:t>
            </a:r>
            <a:r>
              <a:rPr lang="en-GB" sz="1100" i="1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tpa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capacity units. We assume by 2016, there will be 3 units in operation, 2 at 50% load on NPKs, NPs. The first unit, to be commissioned in Q1 2015 may  start on DAP, MAP, but existing units should see heavy switching to NPs &amp; NPKs aimed at Africa, Europe, parts of S America and Asia. In our listing, we assume by 2016 OCP has shifted some 1m </a:t>
            </a:r>
            <a:r>
              <a:rPr lang="en-GB" sz="1100" i="1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tpa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product of NPs, NPKs out of DAP, and added a further 1m </a:t>
            </a:r>
            <a:r>
              <a:rPr lang="en-GB" sz="1100" i="1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tpa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from the new JPH capacity. This new material (some 300kt P</a:t>
            </a:r>
            <a:r>
              <a:rPr lang="en-GB" sz="1100" i="1" baseline="-250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GB" sz="1100" i="1" baseline="-250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5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GB" sz="1100" b="1" i="1" baseline="-25000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is netted out from the total of “lost” DAP, MAP in the total calculation as above. OCP also has some direct application phosphate rock speciality products: 0-15-15, 0-18-12; 0-17-30 (all +S, </a:t>
            </a:r>
            <a:r>
              <a:rPr lang="en-GB" sz="1100" i="1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MgO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1100" i="1" dirty="0" err="1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Ca</a:t>
            </a:r>
            <a:r>
              <a:rPr lang="en-GB" sz="1100" i="1" dirty="0">
                <a:latin typeface="+mj-lt"/>
                <a:ea typeface="Times New Roman" panose="02020603050405020304" pitchFamily="18" charset="0"/>
                <a:cs typeface="Arial" panose="020B0604020202020204" pitchFamily="34" charset="0"/>
              </a:rPr>
              <a:t>, B, Zn)</a:t>
            </a:r>
            <a:endParaRPr lang="en-GB" sz="11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GB" sz="1600" i="1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49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925" y="383797"/>
            <a:ext cx="3458816" cy="13886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5130" y="2030882"/>
            <a:ext cx="8199783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3. </a:t>
            </a:r>
            <a:r>
              <a:rPr lang="zh-CN" altLang="en-US" sz="4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需求分析</a:t>
            </a:r>
            <a:endParaRPr lang="es-ES" sz="4000" b="1" dirty="0" smtClean="0">
              <a:latin typeface="Calibri" panose="020F0502020204030204" pitchFamily="34" charset="0"/>
            </a:endParaRPr>
          </a:p>
          <a:p>
            <a:endParaRPr lang="es-ES" sz="3000" b="1" dirty="0" smtClean="0">
              <a:latin typeface="Calibri" panose="020F0502020204030204" pitchFamily="34" charset="0"/>
            </a:endParaRPr>
          </a:p>
          <a:p>
            <a:r>
              <a:rPr lang="es-ES" sz="3000" b="1" dirty="0" smtClean="0">
                <a:latin typeface="Calibri" panose="020F0502020204030204" pitchFamily="34" charset="0"/>
              </a:rPr>
              <a:t>China, USA, India, </a:t>
            </a:r>
            <a:r>
              <a:rPr lang="es-ES" sz="3000" b="1" dirty="0" err="1" smtClean="0">
                <a:latin typeface="Calibri" panose="020F0502020204030204" pitchFamily="34" charset="0"/>
              </a:rPr>
              <a:t>Brazil</a:t>
            </a:r>
            <a:endParaRPr lang="es-ES" sz="3000" b="1" dirty="0" smtClean="0">
              <a:latin typeface="Calibri" panose="020F0502020204030204" pitchFamily="34" charset="0"/>
            </a:endParaRPr>
          </a:p>
          <a:p>
            <a:endParaRPr lang="es-ES" sz="10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sz="2500" b="1" dirty="0">
              <a:latin typeface="Calibri" panose="020F0502020204030204" pitchFamily="34" charset="0"/>
            </a:endParaRPr>
          </a:p>
          <a:p>
            <a:r>
              <a:rPr lang="es-ES" sz="2500" b="1" dirty="0" smtClean="0">
                <a:latin typeface="Calibri" panose="020F0502020204030204" pitchFamily="34" charset="0"/>
              </a:rPr>
              <a:t>Tom </a:t>
            </a:r>
            <a:r>
              <a:rPr lang="es-ES" sz="2500" b="1" dirty="0" err="1" smtClean="0">
                <a:latin typeface="Calibri" panose="020F0502020204030204" pitchFamily="34" charset="0"/>
              </a:rPr>
              <a:t>Jago</a:t>
            </a:r>
            <a:r>
              <a:rPr lang="es-E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 CEO  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Profercy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Phosphates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SC</a:t>
            </a:r>
            <a:b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endParaRPr lang="en-CA" sz="2500" dirty="0"/>
          </a:p>
        </p:txBody>
      </p:sp>
    </p:spTree>
    <p:extLst>
      <p:ext uri="{BB962C8B-B14F-4D97-AF65-F5344CB8AC3E}">
        <p14:creationId xmlns:p14="http://schemas.microsoft.com/office/powerpoint/2010/main" val="7262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Gráfico"/>
          <p:cNvGraphicFramePr>
            <a:graphicFrameLocks/>
          </p:cNvGraphicFramePr>
          <p:nvPr>
            <p:extLst/>
          </p:nvPr>
        </p:nvGraphicFramePr>
        <p:xfrm>
          <a:off x="0" y="0"/>
          <a:ext cx="12076043" cy="665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424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Gráfico"/>
          <p:cNvGraphicFramePr>
            <a:graphicFrameLocks/>
          </p:cNvGraphicFramePr>
          <p:nvPr>
            <p:extLst/>
          </p:nvPr>
        </p:nvGraphicFramePr>
        <p:xfrm>
          <a:off x="0" y="0"/>
          <a:ext cx="12076043" cy="665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174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1 Gráfico"/>
          <p:cNvGraphicFramePr>
            <a:graphicFrameLocks/>
          </p:cNvGraphicFramePr>
          <p:nvPr>
            <p:extLst/>
          </p:nvPr>
        </p:nvGraphicFramePr>
        <p:xfrm>
          <a:off x="0" y="0"/>
          <a:ext cx="12076043" cy="665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663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838" y="781363"/>
            <a:ext cx="3458816" cy="13886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7565" y="576470"/>
            <a:ext cx="6013174" cy="5870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zh-CN" altLang="en-US" sz="4000" b="1" dirty="0" smtClean="0">
                <a:latin typeface="Calibri" panose="020F0502020204030204" pitchFamily="34" charset="0"/>
              </a:rPr>
              <a:t>业务范围：</a:t>
            </a:r>
            <a:endParaRPr lang="es-ES" sz="4000" b="1" dirty="0" smtClean="0">
              <a:latin typeface="Calibri" panose="020F0502020204030204" pitchFamily="34" charset="0"/>
            </a:endParaRPr>
          </a:p>
          <a:p>
            <a:endParaRPr lang="es-ES" sz="10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CN" altLang="en-U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市场分析和预测</a:t>
            </a:r>
            <a:endParaRPr lang="es-ES" sz="2500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CN" altLang="en-U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供需平衡分析</a:t>
            </a:r>
            <a:endParaRPr lang="es-ES" sz="2500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CN" altLang="en-U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贸易平衡和贸易流向分析</a:t>
            </a:r>
            <a:endParaRPr lang="es-ES" sz="2500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CN" altLang="en-U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战略评估</a:t>
            </a:r>
            <a:endParaRPr lang="es-ES" sz="2500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r>
              <a:rPr lang="zh-CN" altLang="en-US" sz="4000" b="1" dirty="0" smtClean="0">
                <a:latin typeface="Calibri" panose="020F0502020204030204" pitchFamily="34" charset="0"/>
              </a:rPr>
              <a:t>业务产品：</a:t>
            </a:r>
            <a:endParaRPr lang="es-ES" sz="4000" b="1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CN" altLang="en-U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市场报告：日报、周报、季报</a:t>
            </a:r>
            <a:endParaRPr lang="es-ES" sz="25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CN" altLang="en-U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五年趋势分析报告</a:t>
            </a:r>
            <a:endParaRPr lang="es-ES" sz="25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zh-CN" altLang="en-U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定制咨询服务</a:t>
            </a:r>
            <a:endParaRPr lang="es-ES" sz="25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r>
              <a:rPr lang="es-ES" sz="2500" b="1" dirty="0" smtClean="0">
                <a:latin typeface="Calibri" panose="020F0502020204030204" pitchFamily="34" charset="0"/>
              </a:rPr>
              <a:t>Tom </a:t>
            </a:r>
            <a:r>
              <a:rPr lang="es-ES" sz="2500" b="1" dirty="0" err="1" smtClean="0">
                <a:latin typeface="Calibri" panose="020F0502020204030204" pitchFamily="34" charset="0"/>
              </a:rPr>
              <a:t>Jago</a:t>
            </a:r>
            <a:r>
              <a:rPr lang="es-E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 CEO  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Profercy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Phosphates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SC</a:t>
            </a:r>
            <a:b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endParaRPr lang="en-CA" sz="2500" dirty="0"/>
          </a:p>
        </p:txBody>
      </p:sp>
    </p:spTree>
    <p:extLst>
      <p:ext uri="{BB962C8B-B14F-4D97-AF65-F5344CB8AC3E}">
        <p14:creationId xmlns:p14="http://schemas.microsoft.com/office/powerpoint/2010/main" val="296133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6651295"/>
              </p:ext>
            </p:extLst>
          </p:nvPr>
        </p:nvGraphicFramePr>
        <p:xfrm>
          <a:off x="237744" y="109728"/>
          <a:ext cx="11804904" cy="6675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17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628" y="457200"/>
            <a:ext cx="3932237" cy="16002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407919"/>
                </a:solidFill>
              </a:rPr>
              <a:t>北美</a:t>
            </a:r>
            <a:endParaRPr lang="en-CA" sz="4000" b="1" dirty="0">
              <a:solidFill>
                <a:srgbClr val="40791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6929" y="1257300"/>
            <a:ext cx="7871792" cy="6619461"/>
          </a:xfrm>
        </p:spPr>
        <p:txBody>
          <a:bodyPr>
            <a:normAutofit/>
          </a:bodyPr>
          <a:lstStyle/>
          <a:p>
            <a:r>
              <a:rPr lang="zh-CN" altLang="en-US" sz="2800" b="1" dirty="0" smtClean="0"/>
              <a:t>产能变化</a:t>
            </a:r>
            <a:r>
              <a:rPr lang="en-CA" sz="2800" dirty="0" smtClean="0"/>
              <a:t>: </a:t>
            </a:r>
            <a:r>
              <a:rPr lang="zh-CN" altLang="en-US" sz="2800" dirty="0" smtClean="0"/>
              <a:t>磷铵减少，复合肥增加</a:t>
            </a:r>
            <a:r>
              <a:rPr lang="en-CA" sz="2800" dirty="0" smtClean="0"/>
              <a:t> </a:t>
            </a:r>
          </a:p>
          <a:p>
            <a:pPr marL="0" indent="0">
              <a:buNone/>
            </a:pPr>
            <a:endParaRPr lang="en-CA" sz="1000" dirty="0" smtClean="0"/>
          </a:p>
          <a:p>
            <a:r>
              <a:rPr lang="zh-CN" altLang="en-US" sz="2800" b="1" dirty="0" smtClean="0"/>
              <a:t>细节</a:t>
            </a:r>
            <a:r>
              <a:rPr lang="en-CA" sz="2800" b="1" dirty="0" smtClean="0"/>
              <a:t>: </a:t>
            </a:r>
            <a:r>
              <a:rPr lang="en-CA" sz="2800" dirty="0" smtClean="0"/>
              <a:t>M</a:t>
            </a:r>
            <a:r>
              <a:rPr lang="en-US" altLang="zh-CN" sz="2800" dirty="0" err="1" smtClean="0"/>
              <a:t>osaic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在</a:t>
            </a:r>
            <a:r>
              <a:rPr lang="en-US" altLang="zh-CN" sz="2800" dirty="0" smtClean="0"/>
              <a:t>2016</a:t>
            </a:r>
            <a:r>
              <a:rPr lang="zh-CN" altLang="en-US" sz="2800" dirty="0" smtClean="0"/>
              <a:t>年将拥有</a:t>
            </a:r>
            <a:r>
              <a:rPr lang="en-US" altLang="zh-CN" sz="2800" dirty="0" smtClean="0"/>
              <a:t>350</a:t>
            </a:r>
            <a:r>
              <a:rPr lang="zh-CN" altLang="en-US" sz="2800" dirty="0" smtClean="0"/>
              <a:t>万吨的</a:t>
            </a:r>
            <a:r>
              <a:rPr lang="en-US" altLang="zh-CN" sz="2800" dirty="0" smtClean="0"/>
              <a:t>NP</a:t>
            </a:r>
            <a:r>
              <a:rPr lang="zh-CN" altLang="en-US" sz="2800" dirty="0" smtClean="0"/>
              <a:t>产能。</a:t>
            </a:r>
            <a:r>
              <a:rPr lang="en-US" altLang="zh-CN" sz="2800" dirty="0" smtClean="0"/>
              <a:t>MAP</a:t>
            </a:r>
            <a:r>
              <a:rPr lang="zh-CN" altLang="en-US" sz="2800" dirty="0" smtClean="0"/>
              <a:t>产能将减少</a:t>
            </a:r>
            <a:r>
              <a:rPr lang="en-US" altLang="zh-CN" sz="2800" dirty="0" smtClean="0"/>
              <a:t>12%</a:t>
            </a:r>
            <a:r>
              <a:rPr lang="zh-CN" altLang="en-US" sz="2800" dirty="0" smtClean="0"/>
              <a:t>。</a:t>
            </a:r>
            <a:r>
              <a:rPr lang="en-CA" sz="2800" dirty="0" smtClean="0"/>
              <a:t> </a:t>
            </a:r>
          </a:p>
          <a:p>
            <a:pPr marL="0" indent="0">
              <a:buNone/>
            </a:pPr>
            <a:endParaRPr lang="en-CA" sz="900" dirty="0" smtClean="0"/>
          </a:p>
          <a:p>
            <a:r>
              <a:rPr lang="zh-CN" altLang="en-US" sz="2800" dirty="0" smtClean="0"/>
              <a:t>减少的</a:t>
            </a:r>
            <a:r>
              <a:rPr lang="en-US" altLang="zh-CN" sz="2800" dirty="0" smtClean="0"/>
              <a:t>MAP</a:t>
            </a:r>
            <a:r>
              <a:rPr lang="zh-CN" altLang="en-US" sz="2800" dirty="0" smtClean="0"/>
              <a:t>将依赖进口补充，美国将从以往的出口大国逐渐转变为进口国。</a:t>
            </a:r>
            <a:endParaRPr lang="en-CA" sz="2800" dirty="0" smtClean="0"/>
          </a:p>
          <a:p>
            <a:pPr marL="0" indent="0">
              <a:buNone/>
            </a:pPr>
            <a:endParaRPr lang="en-CA" sz="900" dirty="0" smtClean="0"/>
          </a:p>
          <a:p>
            <a:r>
              <a:rPr lang="en-CA" sz="2800" dirty="0" smtClean="0"/>
              <a:t>Mosaic,</a:t>
            </a:r>
            <a:r>
              <a:rPr lang="zh-CN" altLang="en-US" sz="2800" dirty="0" smtClean="0"/>
              <a:t>、</a:t>
            </a:r>
            <a:r>
              <a:rPr lang="en-CA" sz="2800" dirty="0" smtClean="0"/>
              <a:t>CF</a:t>
            </a:r>
            <a:r>
              <a:rPr lang="zh-CN" altLang="en-US" sz="2800" dirty="0" smtClean="0"/>
              <a:t>、加拿大钾肥、</a:t>
            </a:r>
            <a:r>
              <a:rPr lang="en-CA" sz="2800" dirty="0" smtClean="0"/>
              <a:t>OCP</a:t>
            </a:r>
            <a:r>
              <a:rPr lang="zh-CN" altLang="en-US" sz="2800" dirty="0" smtClean="0"/>
              <a:t>将趋于团结</a:t>
            </a:r>
            <a:endParaRPr lang="en-CA" sz="2800" dirty="0" smtClean="0"/>
          </a:p>
          <a:p>
            <a:pPr marL="0" indent="0">
              <a:buNone/>
            </a:pPr>
            <a:endParaRPr lang="en-CA" sz="900" dirty="0" smtClean="0"/>
          </a:p>
          <a:p>
            <a:r>
              <a:rPr lang="zh-CN" altLang="en-US" sz="2800" b="1" dirty="0" smtClean="0"/>
              <a:t>加拿大</a:t>
            </a:r>
            <a:r>
              <a:rPr lang="zh-CN" altLang="en-US" sz="2800" dirty="0" smtClean="0"/>
              <a:t>将成为唯一一个从美国进口磷铵的国家</a:t>
            </a:r>
            <a:endParaRPr lang="en-CA" sz="2800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511796" y="2077278"/>
            <a:ext cx="3932237" cy="3811588"/>
          </a:xfrm>
        </p:spPr>
        <p:txBody>
          <a:bodyPr>
            <a:normAutofit/>
          </a:bodyPr>
          <a:lstStyle/>
          <a:p>
            <a:r>
              <a:rPr lang="en-CA" sz="2500" b="1" dirty="0" smtClean="0"/>
              <a:t>Specialisation, imports</a:t>
            </a:r>
            <a:endParaRPr lang="en-CA" sz="2500" b="1" dirty="0"/>
          </a:p>
        </p:txBody>
      </p:sp>
    </p:spTree>
    <p:extLst>
      <p:ext uri="{BB962C8B-B14F-4D97-AF65-F5344CB8AC3E}">
        <p14:creationId xmlns:p14="http://schemas.microsoft.com/office/powerpoint/2010/main" val="32869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/>
          <p:nvPr>
            <p:extLst>
              <p:ext uri="{D42A27DB-BD31-4B8C-83A1-F6EECF244321}">
                <p14:modId xmlns:p14="http://schemas.microsoft.com/office/powerpoint/2010/main" val="3680791580"/>
              </p:ext>
            </p:extLst>
          </p:nvPr>
        </p:nvGraphicFramePr>
        <p:xfrm>
          <a:off x="246743" y="178904"/>
          <a:ext cx="11654971" cy="6500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83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236"/>
          <p:cNvGraphicFramePr/>
          <p:nvPr>
            <p:extLst>
              <p:ext uri="{D42A27DB-BD31-4B8C-83A1-F6EECF244321}">
                <p14:modId xmlns:p14="http://schemas.microsoft.com/office/powerpoint/2010/main" val="1385809946"/>
              </p:ext>
            </p:extLst>
          </p:nvPr>
        </p:nvGraphicFramePr>
        <p:xfrm>
          <a:off x="139148" y="139148"/>
          <a:ext cx="11817625" cy="649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1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057173"/>
              </p:ext>
            </p:extLst>
          </p:nvPr>
        </p:nvGraphicFramePr>
        <p:xfrm>
          <a:off x="168965" y="178904"/>
          <a:ext cx="11867322" cy="646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534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650214"/>
              </p:ext>
            </p:extLst>
          </p:nvPr>
        </p:nvGraphicFramePr>
        <p:xfrm>
          <a:off x="168965" y="178904"/>
          <a:ext cx="11867322" cy="646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V="1">
            <a:off x="10414000" y="3830984"/>
            <a:ext cx="0" cy="1872000"/>
          </a:xfrm>
          <a:prstGeom prst="straightConnector1">
            <a:avLst/>
          </a:prstGeom>
          <a:ln w="60325">
            <a:solidFill>
              <a:srgbClr val="006600"/>
            </a:solidFill>
            <a:tailEnd type="triangle"/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9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089836"/>
              </p:ext>
            </p:extLst>
          </p:nvPr>
        </p:nvGraphicFramePr>
        <p:xfrm>
          <a:off x="168965" y="178904"/>
          <a:ext cx="11867322" cy="646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V="1">
            <a:off x="10515600" y="3627783"/>
            <a:ext cx="0" cy="2057400"/>
          </a:xfrm>
          <a:prstGeom prst="straightConnector1">
            <a:avLst/>
          </a:prstGeom>
          <a:ln w="60325">
            <a:solidFill>
              <a:srgbClr val="40791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95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989294"/>
              </p:ext>
            </p:extLst>
          </p:nvPr>
        </p:nvGraphicFramePr>
        <p:xfrm>
          <a:off x="119270" y="79514"/>
          <a:ext cx="11986591" cy="6778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792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34959"/>
              </p:ext>
            </p:extLst>
          </p:nvPr>
        </p:nvGraphicFramePr>
        <p:xfrm>
          <a:off x="119270" y="79514"/>
          <a:ext cx="11986591" cy="6778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354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1091446"/>
              </p:ext>
            </p:extLst>
          </p:nvPr>
        </p:nvGraphicFramePr>
        <p:xfrm>
          <a:off x="119270" y="79514"/>
          <a:ext cx="11986591" cy="6778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" name="Conector recto de flecha 2"/>
          <p:cNvCxnSpPr/>
          <p:nvPr/>
        </p:nvCxnSpPr>
        <p:spPr>
          <a:xfrm>
            <a:off x="9593944" y="4557486"/>
            <a:ext cx="464456" cy="145143"/>
          </a:xfrm>
          <a:prstGeom prst="straightConnector1">
            <a:avLst/>
          </a:prstGeom>
          <a:ln w="508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24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838" y="781363"/>
            <a:ext cx="3458816" cy="13886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7564" y="1093781"/>
            <a:ext cx="9807140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zh-CN" altLang="en-US" sz="4000" b="1" dirty="0" smtClean="0">
                <a:latin typeface="Calibri" panose="020F0502020204030204" pitchFamily="34" charset="0"/>
              </a:rPr>
              <a:t>主要内容</a:t>
            </a:r>
            <a:r>
              <a:rPr lang="es-ES" sz="4000" b="1" dirty="0" smtClean="0">
                <a:latin typeface="Calibri" panose="020F0502020204030204" pitchFamily="34" charset="0"/>
              </a:rPr>
              <a:t>:</a:t>
            </a:r>
            <a:endParaRPr lang="es-ES" sz="4000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sz="2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s-ES" sz="2000" b="1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市场</a:t>
            </a:r>
            <a:r>
              <a:rPr lang="es-E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: </a:t>
            </a:r>
            <a:r>
              <a:rPr lang="zh-CN" altLang="en-US" sz="2800" b="1" dirty="0" smtClean="0">
                <a:latin typeface="Calibri" panose="020F0502020204030204" pitchFamily="34" charset="0"/>
              </a:rPr>
              <a:t>价格走势及波动分析</a:t>
            </a:r>
            <a:endParaRPr lang="es-ES" sz="2800" b="1" dirty="0" smtClean="0"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s-ES" sz="1200" b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供应分析</a:t>
            </a:r>
            <a:r>
              <a:rPr lang="es-E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: </a:t>
            </a:r>
            <a:r>
              <a:rPr lang="zh-CN" altLang="en-US" sz="2800" b="1" dirty="0" smtClean="0">
                <a:latin typeface="Calibri" panose="020F0502020204030204" pitchFamily="34" charset="0"/>
              </a:rPr>
              <a:t>新增产能与国际供应格局的发展</a:t>
            </a:r>
            <a:endParaRPr lang="es-ES" sz="2800" b="1" dirty="0" smtClean="0">
              <a:latin typeface="Calibri" panose="020F0502020204030204" pitchFamily="34" charset="0"/>
            </a:endParaRPr>
          </a:p>
          <a:p>
            <a:r>
              <a:rPr lang="es-ES" sz="2800" b="1" dirty="0" smtClean="0">
                <a:latin typeface="Calibri" panose="020F0502020204030204" pitchFamily="34" charset="0"/>
              </a:rPr>
              <a:t>		</a:t>
            </a:r>
            <a:endParaRPr lang="es-ES" sz="2800" b="1" dirty="0" smtClean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需求分析</a:t>
            </a:r>
            <a:r>
              <a:rPr lang="es-E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: </a:t>
            </a:r>
            <a:r>
              <a:rPr lang="zh-CN" altLang="en-US" sz="2800" b="1" dirty="0" smtClean="0">
                <a:latin typeface="Calibri" panose="020F0502020204030204" pitchFamily="34" charset="0"/>
              </a:rPr>
              <a:t>中国、北美、印度、巴西等关键市场需求量分析</a:t>
            </a:r>
            <a:endParaRPr lang="es-ES" sz="2800" b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  <a:p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效益分析</a:t>
            </a:r>
            <a:r>
              <a:rPr lang="es-ES" sz="28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: </a:t>
            </a:r>
            <a:r>
              <a:rPr lang="zh-CN" altLang="en-US" sz="2800" b="1" dirty="0" smtClean="0">
                <a:latin typeface="Calibri" panose="020F0502020204030204" pitchFamily="34" charset="0"/>
              </a:rPr>
              <a:t>各产区的成本和各大市场的价格分析</a:t>
            </a:r>
            <a:endParaRPr lang="es-ES" sz="2800" b="1" dirty="0">
              <a:latin typeface="Calibri" panose="020F0502020204030204" pitchFamily="34" charset="0"/>
            </a:endParaRPr>
          </a:p>
          <a:p>
            <a:r>
              <a:rPr lang="es-ES" b="1" dirty="0">
                <a:latin typeface="Calibri" panose="020F0502020204030204" pitchFamily="34" charset="0"/>
              </a:rPr>
              <a:t>		</a:t>
            </a:r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r>
              <a:rPr lang="es-ES" sz="2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Tom </a:t>
            </a:r>
            <a:r>
              <a:rPr lang="es-ES" sz="2000" b="1" dirty="0" err="1" smtClean="0">
                <a:solidFill>
                  <a:srgbClr val="2B892B"/>
                </a:solidFill>
                <a:latin typeface="Calibri" panose="020F0502020204030204" pitchFamily="34" charset="0"/>
              </a:rPr>
              <a:t>Jago</a:t>
            </a:r>
            <a:r>
              <a:rPr lang="es-ES" sz="2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 CEO   </a:t>
            </a:r>
            <a:r>
              <a:rPr lang="es-ES" sz="20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Profercy</a:t>
            </a:r>
            <a:r>
              <a:rPr lang="es-ES" sz="2000" b="1" dirty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es-ES" sz="20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Phosphates</a:t>
            </a:r>
            <a:r>
              <a:rPr lang="es-ES" sz="2000" b="1" dirty="0">
                <a:solidFill>
                  <a:srgbClr val="2B892B"/>
                </a:solidFill>
                <a:latin typeface="Calibri" panose="020F0502020204030204" pitchFamily="34" charset="0"/>
              </a:rPr>
              <a:t> SC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/>
            </a:r>
            <a:b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endParaRPr lang="en-CA" sz="2500" dirty="0">
              <a:solidFill>
                <a:srgbClr val="2B89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71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378304"/>
              </p:ext>
            </p:extLst>
          </p:nvPr>
        </p:nvGraphicFramePr>
        <p:xfrm>
          <a:off x="168965" y="178904"/>
          <a:ext cx="11867322" cy="646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Arrow Connector 3"/>
          <p:cNvCxnSpPr/>
          <p:nvPr/>
        </p:nvCxnSpPr>
        <p:spPr>
          <a:xfrm flipV="1">
            <a:off x="10515600" y="3627783"/>
            <a:ext cx="0" cy="2057400"/>
          </a:xfrm>
          <a:prstGeom prst="straightConnector1">
            <a:avLst/>
          </a:prstGeom>
          <a:ln w="60325">
            <a:solidFill>
              <a:srgbClr val="40791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521523432"/>
              </p:ext>
            </p:extLst>
          </p:nvPr>
        </p:nvGraphicFramePr>
        <p:xfrm>
          <a:off x="410975" y="89452"/>
          <a:ext cx="11538857" cy="6679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596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533883305"/>
              </p:ext>
            </p:extLst>
          </p:nvPr>
        </p:nvGraphicFramePr>
        <p:xfrm>
          <a:off x="410975" y="89452"/>
          <a:ext cx="11538857" cy="6679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486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934158601"/>
              </p:ext>
            </p:extLst>
          </p:nvPr>
        </p:nvGraphicFramePr>
        <p:xfrm>
          <a:off x="410975" y="89452"/>
          <a:ext cx="11538857" cy="6679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318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925" y="383797"/>
            <a:ext cx="3458816" cy="13886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5191" y="2478143"/>
            <a:ext cx="8199783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盈利分析</a:t>
            </a:r>
            <a:endParaRPr lang="es-ES" sz="4000" b="1" dirty="0" smtClean="0">
              <a:latin typeface="Calibri" panose="020F0502020204030204" pitchFamily="34" charset="0"/>
            </a:endParaRPr>
          </a:p>
          <a:p>
            <a:endParaRPr lang="es-ES" sz="10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sz="2500" b="1" dirty="0">
              <a:latin typeface="Calibri" panose="020F0502020204030204" pitchFamily="34" charset="0"/>
            </a:endParaRPr>
          </a:p>
          <a:p>
            <a:r>
              <a:rPr lang="es-ES" sz="2500" b="1" dirty="0" smtClean="0">
                <a:latin typeface="Calibri" panose="020F0502020204030204" pitchFamily="34" charset="0"/>
              </a:rPr>
              <a:t>Tom </a:t>
            </a:r>
            <a:r>
              <a:rPr lang="es-ES" sz="2500" b="1" dirty="0" err="1" smtClean="0">
                <a:latin typeface="Calibri" panose="020F0502020204030204" pitchFamily="34" charset="0"/>
              </a:rPr>
              <a:t>Jago</a:t>
            </a:r>
            <a:r>
              <a:rPr lang="es-E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 CEO  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Profercy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Phosphates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SC</a:t>
            </a:r>
            <a:b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endParaRPr lang="en-CA" sz="2500" dirty="0"/>
          </a:p>
        </p:txBody>
      </p:sp>
    </p:spTree>
    <p:extLst>
      <p:ext uri="{BB962C8B-B14F-4D97-AF65-F5344CB8AC3E}">
        <p14:creationId xmlns:p14="http://schemas.microsoft.com/office/powerpoint/2010/main" val="323707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034776"/>
              </p:ext>
            </p:extLst>
          </p:nvPr>
        </p:nvGraphicFramePr>
        <p:xfrm>
          <a:off x="129210" y="178905"/>
          <a:ext cx="11757990" cy="653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771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2634256"/>
              </p:ext>
            </p:extLst>
          </p:nvPr>
        </p:nvGraphicFramePr>
        <p:xfrm>
          <a:off x="129210" y="178905"/>
          <a:ext cx="11757990" cy="653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697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179921"/>
              </p:ext>
            </p:extLst>
          </p:nvPr>
        </p:nvGraphicFramePr>
        <p:xfrm>
          <a:off x="129210" y="178905"/>
          <a:ext cx="11757990" cy="653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70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5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240284"/>
              </p:ext>
            </p:extLst>
          </p:nvPr>
        </p:nvGraphicFramePr>
        <p:xfrm>
          <a:off x="129210" y="178905"/>
          <a:ext cx="11757990" cy="6530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732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3073" y="716412"/>
            <a:ext cx="3906077" cy="4969565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700" dirty="0"/>
          </a:p>
          <a:p>
            <a:pPr>
              <a:buNone/>
            </a:pPr>
            <a:r>
              <a:rPr lang="zh-CN" altLang="en-US" sz="4000" b="1" dirty="0" smtClean="0">
                <a:solidFill>
                  <a:srgbClr val="309830"/>
                </a:solidFill>
              </a:rPr>
              <a:t>价格波动</a:t>
            </a:r>
            <a:r>
              <a:rPr lang="en-GB" sz="4000" b="1" dirty="0" smtClean="0">
                <a:solidFill>
                  <a:srgbClr val="309830"/>
                </a:solidFill>
              </a:rPr>
              <a:t>  </a:t>
            </a:r>
          </a:p>
          <a:p>
            <a:r>
              <a:rPr lang="en-GB" sz="2300" b="1" dirty="0" smtClean="0">
                <a:solidFill>
                  <a:schemeClr val="tx1"/>
                </a:solidFill>
              </a:rPr>
              <a:t>DAP</a:t>
            </a:r>
            <a:r>
              <a:rPr lang="zh-CN" altLang="en-US" sz="2300" b="1" dirty="0" smtClean="0">
                <a:solidFill>
                  <a:schemeClr val="tx1"/>
                </a:solidFill>
              </a:rPr>
              <a:t>和</a:t>
            </a:r>
            <a:r>
              <a:rPr lang="en-US" altLang="zh-CN" sz="2300" b="1" dirty="0" smtClean="0">
                <a:solidFill>
                  <a:schemeClr val="tx1"/>
                </a:solidFill>
              </a:rPr>
              <a:t>MAP</a:t>
            </a:r>
            <a:r>
              <a:rPr lang="zh-CN" altLang="en-US" sz="2300" b="1" dirty="0" smtClean="0">
                <a:solidFill>
                  <a:schemeClr val="tx1"/>
                </a:solidFill>
              </a:rPr>
              <a:t>是过去五年价格波动最大的产品</a:t>
            </a:r>
            <a:r>
              <a:rPr lang="en-GB" sz="2300" b="1" dirty="0" smtClean="0"/>
              <a:t> </a:t>
            </a:r>
          </a:p>
          <a:p>
            <a:endParaRPr lang="en-GB" sz="2300" b="1" dirty="0" smtClean="0"/>
          </a:p>
          <a:p>
            <a:r>
              <a:rPr lang="en-US" altLang="zh-CN" sz="2300" b="1" dirty="0" smtClean="0"/>
              <a:t>DAP</a:t>
            </a:r>
            <a:r>
              <a:rPr lang="zh-CN" altLang="en-US" sz="2300" b="1" dirty="0" smtClean="0"/>
              <a:t>价格在</a:t>
            </a:r>
            <a:r>
              <a:rPr lang="en-GB" sz="2300" b="1" dirty="0" smtClean="0"/>
              <a:t>2009-2014</a:t>
            </a:r>
            <a:r>
              <a:rPr lang="zh-CN" altLang="en-US" sz="2300" b="1" dirty="0" smtClean="0"/>
              <a:t>年间的最大波段达到</a:t>
            </a:r>
            <a:r>
              <a:rPr lang="en-US" altLang="zh-CN" sz="2300" b="1" dirty="0" smtClean="0"/>
              <a:t>400</a:t>
            </a:r>
            <a:r>
              <a:rPr lang="zh-CN" altLang="en-US" sz="2300" b="1" dirty="0" smtClean="0"/>
              <a:t>美元</a:t>
            </a:r>
            <a:r>
              <a:rPr lang="en-US" altLang="zh-CN" sz="2300" b="1" dirty="0" smtClean="0"/>
              <a:t>/</a:t>
            </a:r>
            <a:r>
              <a:rPr lang="zh-CN" altLang="en-US" sz="2300" b="1" dirty="0" smtClean="0"/>
              <a:t>吨</a:t>
            </a:r>
            <a:endParaRPr lang="en-GB" sz="2300" b="1" dirty="0" smtClean="0"/>
          </a:p>
        </p:txBody>
      </p:sp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0160004"/>
              </p:ext>
            </p:extLst>
          </p:nvPr>
        </p:nvGraphicFramePr>
        <p:xfrm>
          <a:off x="164591" y="109330"/>
          <a:ext cx="7766835" cy="662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Elipse 3"/>
          <p:cNvSpPr/>
          <p:nvPr/>
        </p:nvSpPr>
        <p:spPr>
          <a:xfrm>
            <a:off x="5100034" y="4533363"/>
            <a:ext cx="811369" cy="669702"/>
          </a:xfrm>
          <a:prstGeom prst="ellipse">
            <a:avLst/>
          </a:prstGeom>
          <a:noFill/>
          <a:ln w="3175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0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264" y="463310"/>
            <a:ext cx="3458816" cy="13886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64703" y="2507961"/>
            <a:ext cx="9939131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1. </a:t>
            </a:r>
            <a:r>
              <a:rPr lang="zh-CN" altLang="en-US" sz="4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市场</a:t>
            </a:r>
            <a:r>
              <a:rPr lang="es-ES" sz="4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: </a:t>
            </a:r>
            <a:r>
              <a:rPr lang="zh-CN" altLang="en-US" sz="4000" b="1" dirty="0" smtClean="0">
                <a:latin typeface="Calibri" panose="020F0502020204030204" pitchFamily="34" charset="0"/>
              </a:rPr>
              <a:t>价格走势及波动分析</a:t>
            </a:r>
            <a:endParaRPr lang="es-ES" sz="4000" b="1" dirty="0" smtClean="0">
              <a:latin typeface="Calibri" panose="020F0502020204030204" pitchFamily="34" charset="0"/>
            </a:endParaRPr>
          </a:p>
          <a:p>
            <a:endParaRPr lang="es-ES" sz="3000" b="1" dirty="0" smtClean="0">
              <a:latin typeface="Calibri" panose="020F0502020204030204" pitchFamily="34" charset="0"/>
            </a:endParaRPr>
          </a:p>
          <a:p>
            <a:endParaRPr lang="es-ES" sz="10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sz="2500" b="1" dirty="0">
              <a:latin typeface="Calibri" panose="020F0502020204030204" pitchFamily="34" charset="0"/>
            </a:endParaRPr>
          </a:p>
          <a:p>
            <a:r>
              <a:rPr lang="es-ES" sz="2500" b="1" dirty="0" smtClean="0">
                <a:latin typeface="Calibri" panose="020F0502020204030204" pitchFamily="34" charset="0"/>
              </a:rPr>
              <a:t>Tom </a:t>
            </a:r>
            <a:r>
              <a:rPr lang="es-ES" sz="2500" b="1" dirty="0" err="1" smtClean="0">
                <a:latin typeface="Calibri" panose="020F0502020204030204" pitchFamily="34" charset="0"/>
              </a:rPr>
              <a:t>Jago</a:t>
            </a:r>
            <a:r>
              <a:rPr lang="es-E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 CEO  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Profercy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Phosphates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SC</a:t>
            </a:r>
            <a:b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endParaRPr lang="en-CA" sz="2500" dirty="0"/>
          </a:p>
        </p:txBody>
      </p:sp>
    </p:spTree>
    <p:extLst>
      <p:ext uri="{BB962C8B-B14F-4D97-AF65-F5344CB8AC3E}">
        <p14:creationId xmlns:p14="http://schemas.microsoft.com/office/powerpoint/2010/main" val="41075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56914" y="716412"/>
            <a:ext cx="2642236" cy="4969565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700" dirty="0"/>
          </a:p>
          <a:p>
            <a:pPr>
              <a:buNone/>
            </a:pPr>
            <a:r>
              <a:rPr lang="zh-CN" altLang="en-US" sz="4000" b="1" dirty="0" smtClean="0">
                <a:solidFill>
                  <a:srgbClr val="309830"/>
                </a:solidFill>
              </a:rPr>
              <a:t>价格波动</a:t>
            </a:r>
            <a:r>
              <a:rPr lang="en-GB" sz="4000" b="1" dirty="0" smtClean="0">
                <a:solidFill>
                  <a:srgbClr val="309830"/>
                </a:solidFill>
              </a:rPr>
              <a:t>  </a:t>
            </a:r>
          </a:p>
          <a:p>
            <a:r>
              <a:rPr lang="en-GB" sz="2300" b="1" dirty="0" smtClean="0">
                <a:solidFill>
                  <a:schemeClr val="tx1"/>
                </a:solidFill>
              </a:rPr>
              <a:t>DAP</a:t>
            </a:r>
            <a:r>
              <a:rPr lang="zh-CN" altLang="en-US" sz="2300" b="1" dirty="0" smtClean="0">
                <a:solidFill>
                  <a:schemeClr val="tx1"/>
                </a:solidFill>
              </a:rPr>
              <a:t>和</a:t>
            </a:r>
            <a:r>
              <a:rPr lang="en-US" altLang="zh-CN" sz="2300" b="1" dirty="0" smtClean="0">
                <a:solidFill>
                  <a:schemeClr val="tx1"/>
                </a:solidFill>
              </a:rPr>
              <a:t>MAP</a:t>
            </a:r>
            <a:r>
              <a:rPr lang="zh-CN" altLang="en-US" sz="2300" b="1" dirty="0" smtClean="0">
                <a:solidFill>
                  <a:schemeClr val="tx1"/>
                </a:solidFill>
              </a:rPr>
              <a:t>是过去五年价格波动最大的产品</a:t>
            </a:r>
            <a:r>
              <a:rPr lang="en-GB" sz="2300" b="1" dirty="0" smtClean="0"/>
              <a:t> </a:t>
            </a:r>
          </a:p>
          <a:p>
            <a:endParaRPr lang="en-GB" sz="2300" b="1" dirty="0" smtClean="0"/>
          </a:p>
          <a:p>
            <a:r>
              <a:rPr lang="en-US" altLang="zh-CN" sz="2300" b="1" dirty="0" smtClean="0"/>
              <a:t>DAP</a:t>
            </a:r>
            <a:r>
              <a:rPr lang="zh-CN" altLang="en-US" sz="2300" b="1" dirty="0" smtClean="0"/>
              <a:t>价格在</a:t>
            </a:r>
            <a:r>
              <a:rPr lang="en-GB" sz="2300" b="1" dirty="0" smtClean="0"/>
              <a:t>2009-2014</a:t>
            </a:r>
            <a:r>
              <a:rPr lang="zh-CN" altLang="en-US" sz="2300" b="1" dirty="0" smtClean="0"/>
              <a:t>年间的最大波段达到</a:t>
            </a:r>
            <a:r>
              <a:rPr lang="en-US" altLang="zh-CN" sz="2300" b="1" dirty="0" smtClean="0"/>
              <a:t>400</a:t>
            </a:r>
            <a:r>
              <a:rPr lang="zh-CN" altLang="en-US" sz="2300" b="1" dirty="0" smtClean="0"/>
              <a:t>美元</a:t>
            </a:r>
            <a:r>
              <a:rPr lang="en-US" altLang="zh-CN" sz="2300" b="1" dirty="0" smtClean="0"/>
              <a:t>/</a:t>
            </a:r>
            <a:r>
              <a:rPr lang="zh-CN" altLang="en-US" sz="2300" b="1" dirty="0" smtClean="0"/>
              <a:t>吨</a:t>
            </a:r>
            <a:endParaRPr lang="en-GB" sz="2300" b="1" dirty="0" smtClean="0"/>
          </a:p>
        </p:txBody>
      </p:sp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511821"/>
              </p:ext>
            </p:extLst>
          </p:nvPr>
        </p:nvGraphicFramePr>
        <p:xfrm>
          <a:off x="164590" y="109330"/>
          <a:ext cx="8776210" cy="662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errar llave 4"/>
          <p:cNvSpPr/>
          <p:nvPr/>
        </p:nvSpPr>
        <p:spPr>
          <a:xfrm rot="21003692">
            <a:off x="7755694" y="3487754"/>
            <a:ext cx="147973" cy="1125598"/>
          </a:xfrm>
          <a:prstGeom prst="rightBrace">
            <a:avLst>
              <a:gd name="adj1" fmla="val 8333"/>
              <a:gd name="adj2" fmla="val 50218"/>
            </a:avLst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lipse 6"/>
          <p:cNvSpPr/>
          <p:nvPr/>
        </p:nvSpPr>
        <p:spPr>
          <a:xfrm>
            <a:off x="8053997" y="3483429"/>
            <a:ext cx="894304" cy="870857"/>
          </a:xfrm>
          <a:prstGeom prst="ellipse">
            <a:avLst/>
          </a:prstGeom>
          <a:noFill/>
          <a:ln w="60325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7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C:\Users\Edgar\Documents\Operations\logo_chn_eng_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30" y="271167"/>
            <a:ext cx="3289978" cy="16175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37563" y="1932465"/>
            <a:ext cx="4457694" cy="3614468"/>
          </a:xfrm>
        </p:spPr>
        <p:txBody>
          <a:bodyPr>
            <a:normAutofit/>
          </a:bodyPr>
          <a:lstStyle/>
          <a:p>
            <a:pPr algn="r"/>
            <a: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Tom Jago, CEO, </a:t>
            </a:r>
            <a:r>
              <a:rPr lang="es-ES" sz="3000" b="1" dirty="0" err="1" smtClean="0">
                <a:solidFill>
                  <a:srgbClr val="2B892B"/>
                </a:solidFill>
                <a:latin typeface="Calibri" panose="020F0502020204030204" pitchFamily="34" charset="0"/>
              </a:rPr>
              <a:t>Profercy</a:t>
            </a:r>
            <a: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es-ES" sz="3000" b="1" dirty="0" err="1" smtClean="0">
                <a:solidFill>
                  <a:srgbClr val="2B892B"/>
                </a:solidFill>
                <a:latin typeface="Calibri" panose="020F0502020204030204" pitchFamily="34" charset="0"/>
              </a:rPr>
              <a:t>Phosphates</a:t>
            </a:r>
            <a: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SC</a:t>
            </a:r>
            <a:b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</a:br>
            <a:r>
              <a:rPr lang="es-ES" sz="1500" b="1" dirty="0">
                <a:solidFill>
                  <a:srgbClr val="2B892B"/>
                </a:solidFill>
                <a:latin typeface="Calibri" panose="020F0502020204030204" pitchFamily="34" charset="0"/>
              </a:rPr>
              <a:t/>
            </a:r>
            <a:br>
              <a:rPr lang="es-ES" sz="15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/>
            </a:r>
            <a:b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</a:br>
            <a:r>
              <a:rPr lang="es-ES" sz="3000" b="1" dirty="0">
                <a:solidFill>
                  <a:srgbClr val="2B892B"/>
                </a:solidFill>
                <a:latin typeface="Calibri" panose="020F0502020204030204" pitchFamily="34" charset="0"/>
              </a:rPr>
              <a:t/>
            </a:r>
            <a:br>
              <a:rPr lang="es-ES" sz="30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phos@profercy.com</a:t>
            </a:r>
            <a:b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</a:br>
            <a:r>
              <a:rPr lang="es-ES" sz="3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www.profercy.com</a:t>
            </a:r>
            <a:endParaRPr lang="es-ES" sz="3000" b="1" dirty="0">
              <a:solidFill>
                <a:srgbClr val="2B892B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202" y="271167"/>
            <a:ext cx="3458816" cy="1388667"/>
          </a:xfrm>
          <a:prstGeom prst="rect">
            <a:avLst/>
          </a:prstGeom>
        </p:spPr>
      </p:pic>
      <p:sp>
        <p:nvSpPr>
          <p:cNvPr id="9" name="Título 1"/>
          <p:cNvSpPr txBox="1">
            <a:spLocks/>
          </p:cNvSpPr>
          <p:nvPr/>
        </p:nvSpPr>
        <p:spPr>
          <a:xfrm>
            <a:off x="333830" y="3062822"/>
            <a:ext cx="4457694" cy="848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zh-CN" altLang="en-US" sz="5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谢谢！</a:t>
            </a:r>
            <a:endParaRPr lang="es-ES" sz="5000" b="1" dirty="0">
              <a:solidFill>
                <a:srgbClr val="2B892B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87522" y="1445227"/>
            <a:ext cx="37735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/>
              <a:t>b</a:t>
            </a:r>
            <a:r>
              <a:rPr lang="es-ES" sz="2600" b="1" dirty="0" smtClean="0"/>
              <a:t>eijing@fertisul.com</a:t>
            </a:r>
            <a:endParaRPr lang="en-GB" sz="2600" b="1" dirty="0"/>
          </a:p>
        </p:txBody>
      </p:sp>
    </p:spTree>
    <p:extLst>
      <p:ext uri="{BB962C8B-B14F-4D97-AF65-F5344CB8AC3E}">
        <p14:creationId xmlns:p14="http://schemas.microsoft.com/office/powerpoint/2010/main" val="37738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93073" y="716412"/>
            <a:ext cx="3906077" cy="4969565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700" dirty="0"/>
          </a:p>
          <a:p>
            <a:pPr>
              <a:buNone/>
            </a:pPr>
            <a:r>
              <a:rPr lang="zh-CN" altLang="en-US" sz="4000" b="1" dirty="0" smtClean="0">
                <a:solidFill>
                  <a:srgbClr val="309830"/>
                </a:solidFill>
              </a:rPr>
              <a:t>价格波动</a:t>
            </a:r>
            <a:r>
              <a:rPr lang="en-GB" sz="4000" b="1" dirty="0" smtClean="0">
                <a:solidFill>
                  <a:srgbClr val="309830"/>
                </a:solidFill>
              </a:rPr>
              <a:t>  </a:t>
            </a:r>
          </a:p>
          <a:p>
            <a:r>
              <a:rPr lang="en-GB" sz="2300" b="1" dirty="0" smtClean="0">
                <a:solidFill>
                  <a:schemeClr val="tx1"/>
                </a:solidFill>
              </a:rPr>
              <a:t>DAP</a:t>
            </a:r>
            <a:r>
              <a:rPr lang="zh-CN" altLang="en-US" sz="2300" b="1" dirty="0" smtClean="0">
                <a:solidFill>
                  <a:schemeClr val="tx1"/>
                </a:solidFill>
              </a:rPr>
              <a:t>和</a:t>
            </a:r>
            <a:r>
              <a:rPr lang="en-US" altLang="zh-CN" sz="2300" b="1" dirty="0" smtClean="0">
                <a:solidFill>
                  <a:schemeClr val="tx1"/>
                </a:solidFill>
              </a:rPr>
              <a:t>MAP</a:t>
            </a:r>
            <a:r>
              <a:rPr lang="zh-CN" altLang="en-US" sz="2300" b="1" dirty="0" smtClean="0">
                <a:solidFill>
                  <a:schemeClr val="tx1"/>
                </a:solidFill>
              </a:rPr>
              <a:t>是过去五年价格波动最大的产品</a:t>
            </a:r>
            <a:r>
              <a:rPr lang="en-GB" sz="2300" b="1" dirty="0" smtClean="0"/>
              <a:t> </a:t>
            </a:r>
          </a:p>
          <a:p>
            <a:endParaRPr lang="en-GB" sz="2300" b="1" dirty="0" smtClean="0"/>
          </a:p>
          <a:p>
            <a:r>
              <a:rPr lang="en-US" altLang="zh-CN" sz="2300" b="1" dirty="0" smtClean="0"/>
              <a:t>DAP</a:t>
            </a:r>
            <a:r>
              <a:rPr lang="zh-CN" altLang="en-US" sz="2300" b="1" dirty="0" smtClean="0"/>
              <a:t>价格在</a:t>
            </a:r>
            <a:r>
              <a:rPr lang="en-GB" sz="2300" b="1" dirty="0" smtClean="0"/>
              <a:t>2009-2014</a:t>
            </a:r>
            <a:r>
              <a:rPr lang="zh-CN" altLang="en-US" sz="2300" b="1" dirty="0" smtClean="0"/>
              <a:t>年间的最大波段达到</a:t>
            </a:r>
            <a:r>
              <a:rPr lang="en-US" altLang="zh-CN" sz="2300" b="1" dirty="0" smtClean="0"/>
              <a:t>400</a:t>
            </a:r>
            <a:r>
              <a:rPr lang="zh-CN" altLang="en-US" sz="2300" b="1" dirty="0" smtClean="0"/>
              <a:t>美元</a:t>
            </a:r>
            <a:r>
              <a:rPr lang="en-US" altLang="zh-CN" sz="2300" b="1" dirty="0" smtClean="0"/>
              <a:t>/</a:t>
            </a:r>
            <a:r>
              <a:rPr lang="zh-CN" altLang="en-US" sz="2300" b="1" dirty="0" smtClean="0"/>
              <a:t>吨</a:t>
            </a:r>
            <a:endParaRPr lang="en-GB" sz="2300" b="1" dirty="0" smtClean="0"/>
          </a:p>
        </p:txBody>
      </p:sp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461847"/>
              </p:ext>
            </p:extLst>
          </p:nvPr>
        </p:nvGraphicFramePr>
        <p:xfrm>
          <a:off x="164591" y="109330"/>
          <a:ext cx="7766835" cy="662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8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02217" y="348662"/>
            <a:ext cx="3906077" cy="5516217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700" dirty="0"/>
          </a:p>
          <a:p>
            <a:pPr>
              <a:buNone/>
            </a:pPr>
            <a:r>
              <a:rPr lang="en-GB" sz="4800" b="1" dirty="0" smtClean="0">
                <a:solidFill>
                  <a:srgbClr val="309830"/>
                </a:solidFill>
              </a:rPr>
              <a:t>  </a:t>
            </a:r>
            <a:r>
              <a:rPr lang="zh-CN" altLang="en-US" sz="4800" b="1" dirty="0" smtClean="0">
                <a:solidFill>
                  <a:srgbClr val="309830"/>
                </a:solidFill>
              </a:rPr>
              <a:t>市场冷清， 但价格依旧波动</a:t>
            </a:r>
            <a:endParaRPr lang="en-GB" sz="4300" b="1" dirty="0" smtClean="0">
              <a:solidFill>
                <a:srgbClr val="309830"/>
              </a:solidFill>
            </a:endParaRPr>
          </a:p>
          <a:p>
            <a:r>
              <a:rPr lang="zh-CN" altLang="en-US" sz="2000" b="1" dirty="0" smtClean="0">
                <a:solidFill>
                  <a:srgbClr val="2B892B"/>
                </a:solidFill>
              </a:rPr>
              <a:t>发生时间</a:t>
            </a:r>
            <a:r>
              <a:rPr lang="en-GB" sz="2000" b="1" dirty="0" smtClean="0">
                <a:solidFill>
                  <a:srgbClr val="2B892B"/>
                </a:solidFill>
              </a:rPr>
              <a:t>: </a:t>
            </a:r>
            <a:r>
              <a:rPr lang="zh-CN" altLang="en-US" sz="2000" b="1" dirty="0" smtClean="0"/>
              <a:t>独立于市场的季节性周期，仅根据短期的贸易平衡和流向而发生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/>
          </a:p>
          <a:p>
            <a:r>
              <a:rPr lang="zh-CN" altLang="en-US" sz="2000" b="1" dirty="0" smtClean="0">
                <a:solidFill>
                  <a:srgbClr val="2B892B"/>
                </a:solidFill>
              </a:rPr>
              <a:t>风险</a:t>
            </a:r>
            <a:r>
              <a:rPr lang="en-GB" sz="2000" b="1" dirty="0" smtClean="0">
                <a:solidFill>
                  <a:srgbClr val="2B892B"/>
                </a:solidFill>
              </a:rPr>
              <a:t>: </a:t>
            </a:r>
            <a:r>
              <a:rPr lang="zh-CN" altLang="en-US" sz="2000" b="1" dirty="0" smtClean="0"/>
              <a:t>供需双方都需频繁估价出价，完全忽略农作物价格、产量，海运费，借款利息，外汇市场等因素带来的风险</a:t>
            </a:r>
            <a:endParaRPr lang="en-GB" sz="2000" b="1" dirty="0"/>
          </a:p>
        </p:txBody>
      </p:sp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822980"/>
              </p:ext>
            </p:extLst>
          </p:nvPr>
        </p:nvGraphicFramePr>
        <p:xfrm>
          <a:off x="164591" y="109330"/>
          <a:ext cx="7766835" cy="662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97757" y="2922105"/>
            <a:ext cx="775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$60pt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96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098971" y="447332"/>
            <a:ext cx="3906077" cy="5516217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700" dirty="0"/>
          </a:p>
          <a:p>
            <a:pPr>
              <a:buNone/>
            </a:pPr>
            <a:r>
              <a:rPr lang="en-GB" sz="4800" b="1" dirty="0" smtClean="0">
                <a:solidFill>
                  <a:srgbClr val="309830"/>
                </a:solidFill>
              </a:rPr>
              <a:t>  </a:t>
            </a:r>
            <a:r>
              <a:rPr lang="zh-CN" altLang="en-US" sz="4800" b="1" dirty="0" smtClean="0">
                <a:solidFill>
                  <a:srgbClr val="309830"/>
                </a:solidFill>
              </a:rPr>
              <a:t>市场冷清， 但价格依旧波动</a:t>
            </a:r>
            <a:endParaRPr lang="en-GB" sz="4300" b="1" dirty="0" smtClean="0">
              <a:solidFill>
                <a:srgbClr val="309830"/>
              </a:solidFill>
            </a:endParaRPr>
          </a:p>
          <a:p>
            <a:r>
              <a:rPr lang="zh-CN" altLang="en-US" sz="2000" b="1" dirty="0" smtClean="0">
                <a:solidFill>
                  <a:srgbClr val="2B892B"/>
                </a:solidFill>
              </a:rPr>
              <a:t>发生时间</a:t>
            </a:r>
            <a:r>
              <a:rPr lang="en-GB" sz="2000" b="1" dirty="0" smtClean="0">
                <a:solidFill>
                  <a:srgbClr val="2B892B"/>
                </a:solidFill>
              </a:rPr>
              <a:t>: </a:t>
            </a:r>
            <a:r>
              <a:rPr lang="zh-CN" altLang="en-US" sz="2000" b="1" dirty="0" smtClean="0"/>
              <a:t>独立于市场的季节性周期，仅根据短期的贸易平衡和流向而发生</a:t>
            </a:r>
            <a:endParaRPr lang="en-GB" sz="2000" b="1" dirty="0" smtClean="0"/>
          </a:p>
          <a:p>
            <a:pPr marL="0" indent="0">
              <a:buNone/>
            </a:pPr>
            <a:endParaRPr lang="en-GB" sz="2000" b="1" dirty="0"/>
          </a:p>
          <a:p>
            <a:r>
              <a:rPr lang="zh-CN" altLang="en-US" sz="2000" b="1" dirty="0" smtClean="0">
                <a:solidFill>
                  <a:srgbClr val="2B892B"/>
                </a:solidFill>
              </a:rPr>
              <a:t>风险</a:t>
            </a:r>
            <a:r>
              <a:rPr lang="en-GB" sz="2000" b="1" dirty="0" smtClean="0">
                <a:solidFill>
                  <a:srgbClr val="2B892B"/>
                </a:solidFill>
              </a:rPr>
              <a:t>: </a:t>
            </a:r>
            <a:r>
              <a:rPr lang="zh-CN" altLang="en-US" sz="2000" b="1" dirty="0" smtClean="0"/>
              <a:t>供需双方都需频繁估价出价，完全忽略农作物价格、产量，海运费，借款利息，外汇市场等因素带来的风险</a:t>
            </a:r>
            <a:endParaRPr lang="en-GB" sz="2000" b="1" dirty="0"/>
          </a:p>
        </p:txBody>
      </p:sp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122247"/>
              </p:ext>
            </p:extLst>
          </p:nvPr>
        </p:nvGraphicFramePr>
        <p:xfrm>
          <a:off x="164591" y="109330"/>
          <a:ext cx="7766835" cy="6620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55335" y="3074811"/>
            <a:ext cx="943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solidFill>
                  <a:srgbClr val="C00000"/>
                </a:solidFill>
              </a:rPr>
              <a:t>$475pt</a:t>
            </a:r>
          </a:p>
          <a:p>
            <a:r>
              <a:rPr lang="en-CA" sz="1400" b="1" dirty="0" smtClean="0">
                <a:solidFill>
                  <a:srgbClr val="C00000"/>
                </a:solidFill>
              </a:rPr>
              <a:t>Mid point</a:t>
            </a:r>
            <a:endParaRPr lang="en-GB" sz="1400" b="1" dirty="0">
              <a:solidFill>
                <a:srgbClr val="C00000"/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6014435" y="5525037"/>
            <a:ext cx="648000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8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925" y="383797"/>
            <a:ext cx="3458816" cy="138866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5130" y="2030882"/>
            <a:ext cx="8199783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2. </a:t>
            </a:r>
            <a:r>
              <a:rPr lang="zh-CN" altLang="en-US" sz="40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供应格局</a:t>
            </a:r>
            <a:endParaRPr lang="es-ES" sz="4000" b="1" dirty="0" smtClean="0">
              <a:latin typeface="Calibri" panose="020F0502020204030204" pitchFamily="34" charset="0"/>
            </a:endParaRPr>
          </a:p>
          <a:p>
            <a:endParaRPr lang="es-ES" sz="3000" b="1" dirty="0" smtClean="0">
              <a:latin typeface="Calibri" panose="020F0502020204030204" pitchFamily="34" charset="0"/>
            </a:endParaRPr>
          </a:p>
          <a:p>
            <a:r>
              <a:rPr lang="es-ES" sz="3000" b="1" dirty="0" smtClean="0">
                <a:latin typeface="Calibri" panose="020F0502020204030204" pitchFamily="34" charset="0"/>
              </a:rPr>
              <a:t>China, USA, India, </a:t>
            </a:r>
            <a:r>
              <a:rPr lang="es-ES" sz="3000" b="1" dirty="0" err="1" smtClean="0">
                <a:latin typeface="Calibri" panose="020F0502020204030204" pitchFamily="34" charset="0"/>
              </a:rPr>
              <a:t>Brazil</a:t>
            </a:r>
            <a:endParaRPr lang="es-ES" sz="3000" b="1" dirty="0" smtClean="0">
              <a:latin typeface="Calibri" panose="020F0502020204030204" pitchFamily="34" charset="0"/>
            </a:endParaRPr>
          </a:p>
          <a:p>
            <a:endParaRPr lang="es-ES" sz="1000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 smtClean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b="1" dirty="0">
              <a:solidFill>
                <a:srgbClr val="2B892B"/>
              </a:solidFill>
              <a:latin typeface="Calibri" panose="020F0502020204030204" pitchFamily="34" charset="0"/>
            </a:endParaRPr>
          </a:p>
          <a:p>
            <a:endParaRPr lang="es-ES" sz="2500" b="1" dirty="0">
              <a:latin typeface="Calibri" panose="020F0502020204030204" pitchFamily="34" charset="0"/>
            </a:endParaRPr>
          </a:p>
          <a:p>
            <a:r>
              <a:rPr lang="es-ES" sz="2500" b="1" dirty="0" smtClean="0">
                <a:latin typeface="Calibri" panose="020F0502020204030204" pitchFamily="34" charset="0"/>
              </a:rPr>
              <a:t>Tom </a:t>
            </a:r>
            <a:r>
              <a:rPr lang="es-ES" sz="2500" b="1" dirty="0" err="1" smtClean="0">
                <a:latin typeface="Calibri" panose="020F0502020204030204" pitchFamily="34" charset="0"/>
              </a:rPr>
              <a:t>Jago</a:t>
            </a:r>
            <a:r>
              <a:rPr lang="es-ES" sz="2500" b="1" dirty="0" smtClean="0">
                <a:solidFill>
                  <a:srgbClr val="2B892B"/>
                </a:solidFill>
                <a:latin typeface="Calibri" panose="020F0502020204030204" pitchFamily="34" charset="0"/>
              </a:rPr>
              <a:t>  CEO  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Profercy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</a:t>
            </a:r>
            <a:r>
              <a:rPr lang="es-ES" sz="2500" b="1" dirty="0" err="1">
                <a:solidFill>
                  <a:srgbClr val="2B892B"/>
                </a:solidFill>
                <a:latin typeface="Calibri" panose="020F0502020204030204" pitchFamily="34" charset="0"/>
              </a:rPr>
              <a:t>Phosphates</a:t>
            </a:r>
            <a: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  <a:t> SC</a:t>
            </a:r>
            <a:br>
              <a:rPr lang="es-ES" sz="2500" b="1" dirty="0">
                <a:solidFill>
                  <a:srgbClr val="2B892B"/>
                </a:solidFill>
                <a:latin typeface="Calibri" panose="020F0502020204030204" pitchFamily="34" charset="0"/>
              </a:rPr>
            </a:br>
            <a:endParaRPr lang="en-CA" sz="2500" dirty="0"/>
          </a:p>
        </p:txBody>
      </p:sp>
    </p:spTree>
    <p:extLst>
      <p:ext uri="{BB962C8B-B14F-4D97-AF65-F5344CB8AC3E}">
        <p14:creationId xmlns:p14="http://schemas.microsoft.com/office/powerpoint/2010/main" val="8313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247"/>
          <p:cNvGraphicFramePr/>
          <p:nvPr>
            <p:extLst>
              <p:ext uri="{D42A27DB-BD31-4B8C-83A1-F6EECF244321}">
                <p14:modId xmlns:p14="http://schemas.microsoft.com/office/powerpoint/2010/main" val="3710054129"/>
              </p:ext>
            </p:extLst>
          </p:nvPr>
        </p:nvGraphicFramePr>
        <p:xfrm>
          <a:off x="119270" y="99392"/>
          <a:ext cx="1207273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48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5367</TotalTime>
  <Words>2838</Words>
  <Application>Microsoft Office PowerPoint</Application>
  <PresentationFormat>Panorámica</PresentationFormat>
  <Paragraphs>370</Paragraphs>
  <Slides>41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7" baseType="lpstr">
      <vt:lpstr>宋体</vt:lpstr>
      <vt:lpstr>Arial</vt:lpstr>
      <vt:lpstr>Book Antiqua</vt:lpstr>
      <vt:lpstr>Calibri</vt:lpstr>
      <vt:lpstr>Times New Roman</vt:lpstr>
      <vt:lpstr>Office Theme</vt:lpstr>
      <vt:lpstr>全球磷肥与复合肥： 供应和需求分析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北美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Tom Jago, CEO, Profercy Phosphates SC    phos@profercy.com www.profercy.com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Trade Forecast: Relaunch</dc:title>
  <dc:creator>Tom</dc:creator>
  <cp:lastModifiedBy>Edgar John</cp:lastModifiedBy>
  <cp:revision>469</cp:revision>
  <dcterms:created xsi:type="dcterms:W3CDTF">2013-11-27T08:30:21Z</dcterms:created>
  <dcterms:modified xsi:type="dcterms:W3CDTF">2015-04-13T16:32:19Z</dcterms:modified>
</cp:coreProperties>
</file>