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charts/chart6.xml" ContentType="application/vnd.openxmlformats-officedocument.drawingml.char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5" r:id="rId2"/>
    <p:sldId id="257" r:id="rId3"/>
    <p:sldId id="258" r:id="rId4"/>
    <p:sldId id="259" r:id="rId5"/>
    <p:sldId id="260" r:id="rId6"/>
    <p:sldId id="261" r:id="rId7"/>
    <p:sldId id="264" r:id="rId8"/>
    <p:sldId id="272" r:id="rId9"/>
    <p:sldId id="274" r:id="rId10"/>
    <p:sldId id="271" r:id="rId11"/>
    <p:sldId id="263" r:id="rId12"/>
    <p:sldId id="262" r:id="rId13"/>
    <p:sldId id="265" r:id="rId14"/>
    <p:sldId id="266" r:id="rId15"/>
    <p:sldId id="276" r:id="rId16"/>
    <p:sldId id="267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24066;&#22330;&#31649;&#29702;&#32452;\&#32479;&#35745;&#24211;\&#22522;&#30784;&#20135;&#38144;&#25968;&#25454;&#24211;\&#30967;&#32933;&#34920;&#35266;&#28040;&#36153;&#65288;DAP&#12289;MAP&#65289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24066;&#22330;&#31649;&#29702;&#32452;\&#32479;&#35745;&#24211;\&#22522;&#30784;&#20135;&#38144;&#25968;&#25454;&#24211;\&#30967;&#32933;&#34920;&#35266;&#28040;&#36153;&#65288;DAP&#12289;MAP&#65289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24066;&#22330;&#31649;&#29702;&#32452;\&#32479;&#35745;&#24211;\&#22522;&#30784;&#20135;&#38144;&#25968;&#25454;&#24211;\&#30967;&#32933;&#34920;&#35266;&#28040;&#36153;&#65288;DAP&#12289;MAP&#65289;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xdg\Desktop\DAP&#25104;&#26412;&#27979;&#31639;&#3492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dg\Desktop\DAP&#25104;&#26412;&#27979;&#31639;&#3492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24066;&#22330;&#31649;&#29702;&#32452;\&#32479;&#35745;&#24211;\&#22522;&#30784;&#20135;&#38144;&#25968;&#25454;&#24211;\FERTILIZER_WEEK_HISTORIC_PRICES_06_February_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Sheet1!$D$2</c:f>
              <c:strCache>
                <c:ptCount val="1"/>
                <c:pt idx="0">
                  <c:v>DAP产量（万吨）</c:v>
                </c:pt>
              </c:strCache>
            </c:strRef>
          </c:tx>
          <c:cat>
            <c:strRef>
              <c:f>Sheet1!$C$3:$C$12</c:f>
              <c:strCache>
                <c:ptCount val="10"/>
                <c:pt idx="0">
                  <c:v>2004年</c:v>
                </c:pt>
                <c:pt idx="1">
                  <c:v>2005年</c:v>
                </c:pt>
                <c:pt idx="2">
                  <c:v>2006年</c:v>
                </c:pt>
                <c:pt idx="3">
                  <c:v>2007年</c:v>
                </c:pt>
                <c:pt idx="4">
                  <c:v>2008年</c:v>
                </c:pt>
                <c:pt idx="5">
                  <c:v>2009年</c:v>
                </c:pt>
                <c:pt idx="6">
                  <c:v>2010年</c:v>
                </c:pt>
                <c:pt idx="7">
                  <c:v>2011年</c:v>
                </c:pt>
                <c:pt idx="8">
                  <c:v>2012年</c:v>
                </c:pt>
                <c:pt idx="9">
                  <c:v>2013年</c:v>
                </c:pt>
              </c:strCache>
            </c:strRef>
          </c:cat>
          <c:val>
            <c:numRef>
              <c:f>Sheet1!$D$3:$D$12</c:f>
              <c:numCache>
                <c:formatCode>General</c:formatCode>
                <c:ptCount val="10"/>
                <c:pt idx="0" formatCode="0_ ">
                  <c:v>436.9</c:v>
                </c:pt>
                <c:pt idx="1">
                  <c:v>503</c:v>
                </c:pt>
                <c:pt idx="2" formatCode="0_ ">
                  <c:v>598.63</c:v>
                </c:pt>
                <c:pt idx="3">
                  <c:v>689</c:v>
                </c:pt>
                <c:pt idx="4">
                  <c:v>816</c:v>
                </c:pt>
                <c:pt idx="5">
                  <c:v>1053</c:v>
                </c:pt>
                <c:pt idx="6">
                  <c:v>1171</c:v>
                </c:pt>
                <c:pt idx="7">
                  <c:v>1289</c:v>
                </c:pt>
                <c:pt idx="8">
                  <c:v>1466</c:v>
                </c:pt>
                <c:pt idx="9">
                  <c:v>1583.5</c:v>
                </c:pt>
              </c:numCache>
            </c:numRef>
          </c:val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MAP产量（万吨）</c:v>
                </c:pt>
              </c:strCache>
            </c:strRef>
          </c:tx>
          <c:cat>
            <c:strRef>
              <c:f>Sheet1!$C$3:$C$12</c:f>
              <c:strCache>
                <c:ptCount val="10"/>
                <c:pt idx="0">
                  <c:v>2004年</c:v>
                </c:pt>
                <c:pt idx="1">
                  <c:v>2005年</c:v>
                </c:pt>
                <c:pt idx="2">
                  <c:v>2006年</c:v>
                </c:pt>
                <c:pt idx="3">
                  <c:v>2007年</c:v>
                </c:pt>
                <c:pt idx="4">
                  <c:v>2008年</c:v>
                </c:pt>
                <c:pt idx="5">
                  <c:v>2009年</c:v>
                </c:pt>
                <c:pt idx="6">
                  <c:v>2010年</c:v>
                </c:pt>
                <c:pt idx="7">
                  <c:v>2011年</c:v>
                </c:pt>
                <c:pt idx="8">
                  <c:v>2012年</c:v>
                </c:pt>
                <c:pt idx="9">
                  <c:v>2013年</c:v>
                </c:pt>
              </c:strCache>
            </c:strRef>
          </c:cat>
          <c:val>
            <c:numRef>
              <c:f>Sheet1!$E$3:$E$12</c:f>
              <c:numCache>
                <c:formatCode>0_ </c:formatCode>
                <c:ptCount val="10"/>
                <c:pt idx="0">
                  <c:v>415.7</c:v>
                </c:pt>
                <c:pt idx="1">
                  <c:v>551.5</c:v>
                </c:pt>
                <c:pt idx="2">
                  <c:v>694</c:v>
                </c:pt>
                <c:pt idx="3" formatCode="General">
                  <c:v>880</c:v>
                </c:pt>
                <c:pt idx="4" formatCode="General">
                  <c:v>802</c:v>
                </c:pt>
                <c:pt idx="5" formatCode="General">
                  <c:v>907</c:v>
                </c:pt>
                <c:pt idx="6" formatCode="General">
                  <c:v>1134</c:v>
                </c:pt>
                <c:pt idx="7" formatCode="General">
                  <c:v>1280</c:v>
                </c:pt>
                <c:pt idx="8" formatCode="General">
                  <c:v>1328</c:v>
                </c:pt>
                <c:pt idx="9" formatCode="General">
                  <c:v>1145.3</c:v>
                </c:pt>
              </c:numCache>
            </c:numRef>
          </c:val>
        </c:ser>
        <c:ser>
          <c:idx val="2"/>
          <c:order val="2"/>
          <c:tx>
            <c:strRef>
              <c:f>Sheet1!$F$2</c:f>
              <c:strCache>
                <c:ptCount val="1"/>
                <c:pt idx="0">
                  <c:v>TSP产量（万吨）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Sheet1!$C$3:$C$12</c:f>
              <c:strCache>
                <c:ptCount val="10"/>
                <c:pt idx="0">
                  <c:v>2004年</c:v>
                </c:pt>
                <c:pt idx="1">
                  <c:v>2005年</c:v>
                </c:pt>
                <c:pt idx="2">
                  <c:v>2006年</c:v>
                </c:pt>
                <c:pt idx="3">
                  <c:v>2007年</c:v>
                </c:pt>
                <c:pt idx="4">
                  <c:v>2008年</c:v>
                </c:pt>
                <c:pt idx="5">
                  <c:v>2009年</c:v>
                </c:pt>
                <c:pt idx="6">
                  <c:v>2010年</c:v>
                </c:pt>
                <c:pt idx="7">
                  <c:v>2011年</c:v>
                </c:pt>
                <c:pt idx="8">
                  <c:v>2012年</c:v>
                </c:pt>
                <c:pt idx="9">
                  <c:v>2013年</c:v>
                </c:pt>
              </c:strCache>
            </c:strRef>
          </c:cat>
          <c:val>
            <c:numRef>
              <c:f>Sheet1!$F$3:$F$12</c:f>
              <c:numCache>
                <c:formatCode>General</c:formatCode>
                <c:ptCount val="10"/>
                <c:pt idx="2">
                  <c:v>108</c:v>
                </c:pt>
                <c:pt idx="3">
                  <c:v>149</c:v>
                </c:pt>
                <c:pt idx="4">
                  <c:v>198</c:v>
                </c:pt>
                <c:pt idx="5">
                  <c:v>132</c:v>
                </c:pt>
                <c:pt idx="6">
                  <c:v>189.8</c:v>
                </c:pt>
                <c:pt idx="7">
                  <c:v>169.6</c:v>
                </c:pt>
                <c:pt idx="8">
                  <c:v>67.8</c:v>
                </c:pt>
                <c:pt idx="9">
                  <c:v>99.4</c:v>
                </c:pt>
              </c:numCache>
            </c:numRef>
          </c:val>
        </c:ser>
        <c:gapWidth val="75"/>
        <c:overlap val="100"/>
        <c:axId val="34064640"/>
        <c:axId val="34078720"/>
      </c:barChart>
      <c:catAx>
        <c:axId val="34064640"/>
        <c:scaling>
          <c:orientation val="minMax"/>
        </c:scaling>
        <c:axPos val="b"/>
        <c:numFmt formatCode="General" sourceLinked="1"/>
        <c:majorTickMark val="none"/>
        <c:tickLblPos val="nextTo"/>
        <c:crossAx val="34078720"/>
        <c:crosses val="autoZero"/>
        <c:auto val="1"/>
        <c:lblAlgn val="ctr"/>
        <c:lblOffset val="100"/>
      </c:catAx>
      <c:valAx>
        <c:axId val="34078720"/>
        <c:scaling>
          <c:orientation val="minMax"/>
        </c:scaling>
        <c:axPos val="l"/>
        <c:majorGridlines/>
        <c:numFmt formatCode="0_ " sourceLinked="1"/>
        <c:majorTickMark val="none"/>
        <c:tickLblPos val="nextTo"/>
        <c:spPr>
          <a:ln w="9525">
            <a:noFill/>
          </a:ln>
        </c:spPr>
        <c:crossAx val="3406464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/>
          </a:pPr>
          <a:endParaRPr lang="zh-CN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0.11992923864742921"/>
          <c:y val="0.12869475142324688"/>
          <c:w val="0.8470872339900638"/>
          <c:h val="0.513305548015488"/>
        </c:manualLayout>
      </c:layout>
      <c:lineChart>
        <c:grouping val="standard"/>
        <c:ser>
          <c:idx val="0"/>
          <c:order val="0"/>
          <c:tx>
            <c:strRef>
              <c:f>Sheet1!$D$35</c:f>
              <c:strCache>
                <c:ptCount val="1"/>
                <c:pt idx="0">
                  <c:v>美湾 磷酸二铵</c:v>
                </c:pt>
              </c:strCache>
            </c:strRef>
          </c:tx>
          <c:marker>
            <c:symbol val="triangle"/>
            <c:size val="5"/>
          </c:marker>
          <c:cat>
            <c:numRef>
              <c:f>Sheet1!$E$34:$R$34</c:f>
              <c:numCache>
                <c:formatCode>yyyy/m/d</c:formatCode>
                <c:ptCount val="14"/>
                <c:pt idx="0">
                  <c:v>41676</c:v>
                </c:pt>
                <c:pt idx="1">
                  <c:v>41669</c:v>
                </c:pt>
                <c:pt idx="2">
                  <c:v>41662</c:v>
                </c:pt>
                <c:pt idx="3">
                  <c:v>41655</c:v>
                </c:pt>
                <c:pt idx="4">
                  <c:v>41642</c:v>
                </c:pt>
                <c:pt idx="5">
                  <c:v>41627</c:v>
                </c:pt>
                <c:pt idx="6">
                  <c:v>41620</c:v>
                </c:pt>
                <c:pt idx="7">
                  <c:v>41606</c:v>
                </c:pt>
                <c:pt idx="8">
                  <c:v>41599</c:v>
                </c:pt>
                <c:pt idx="9">
                  <c:v>41592</c:v>
                </c:pt>
                <c:pt idx="10">
                  <c:v>41585</c:v>
                </c:pt>
                <c:pt idx="11">
                  <c:v>41578</c:v>
                </c:pt>
                <c:pt idx="12">
                  <c:v>41571</c:v>
                </c:pt>
                <c:pt idx="13">
                  <c:v>41564</c:v>
                </c:pt>
              </c:numCache>
            </c:numRef>
          </c:cat>
          <c:val>
            <c:numRef>
              <c:f>Sheet1!$E$35:$R$35</c:f>
              <c:numCache>
                <c:formatCode>General</c:formatCode>
                <c:ptCount val="14"/>
                <c:pt idx="0">
                  <c:v>470</c:v>
                </c:pt>
                <c:pt idx="1">
                  <c:v>470</c:v>
                </c:pt>
                <c:pt idx="2">
                  <c:v>440</c:v>
                </c:pt>
                <c:pt idx="3">
                  <c:v>440</c:v>
                </c:pt>
                <c:pt idx="4">
                  <c:v>405</c:v>
                </c:pt>
                <c:pt idx="5">
                  <c:v>375</c:v>
                </c:pt>
                <c:pt idx="6">
                  <c:v>375</c:v>
                </c:pt>
                <c:pt idx="7">
                  <c:v>362</c:v>
                </c:pt>
                <c:pt idx="8">
                  <c:v>350</c:v>
                </c:pt>
                <c:pt idx="9">
                  <c:v>350</c:v>
                </c:pt>
                <c:pt idx="10">
                  <c:v>353</c:v>
                </c:pt>
                <c:pt idx="11">
                  <c:v>356</c:v>
                </c:pt>
                <c:pt idx="12">
                  <c:v>362</c:v>
                </c:pt>
                <c:pt idx="13">
                  <c:v>362</c:v>
                </c:pt>
              </c:numCache>
            </c:numRef>
          </c:val>
        </c:ser>
        <c:ser>
          <c:idx val="1"/>
          <c:order val="1"/>
          <c:tx>
            <c:strRef>
              <c:f>Sheet1!$D$36</c:f>
              <c:strCache>
                <c:ptCount val="1"/>
                <c:pt idx="0">
                  <c:v>温哥华 硫磺</c:v>
                </c:pt>
              </c:strCache>
            </c:strRef>
          </c:tx>
          <c:marker>
            <c:symbol val="diamond"/>
            <c:size val="5"/>
          </c:marker>
          <c:cat>
            <c:numRef>
              <c:f>Sheet1!$E$34:$R$34</c:f>
              <c:numCache>
                <c:formatCode>yyyy/m/d</c:formatCode>
                <c:ptCount val="14"/>
                <c:pt idx="0">
                  <c:v>41676</c:v>
                </c:pt>
                <c:pt idx="1">
                  <c:v>41669</c:v>
                </c:pt>
                <c:pt idx="2">
                  <c:v>41662</c:v>
                </c:pt>
                <c:pt idx="3">
                  <c:v>41655</c:v>
                </c:pt>
                <c:pt idx="4">
                  <c:v>41642</c:v>
                </c:pt>
                <c:pt idx="5">
                  <c:v>41627</c:v>
                </c:pt>
                <c:pt idx="6">
                  <c:v>41620</c:v>
                </c:pt>
                <c:pt idx="7">
                  <c:v>41606</c:v>
                </c:pt>
                <c:pt idx="8">
                  <c:v>41599</c:v>
                </c:pt>
                <c:pt idx="9">
                  <c:v>41592</c:v>
                </c:pt>
                <c:pt idx="10">
                  <c:v>41585</c:v>
                </c:pt>
                <c:pt idx="11">
                  <c:v>41578</c:v>
                </c:pt>
                <c:pt idx="12">
                  <c:v>41571</c:v>
                </c:pt>
                <c:pt idx="13">
                  <c:v>41564</c:v>
                </c:pt>
              </c:numCache>
            </c:numRef>
          </c:cat>
          <c:val>
            <c:numRef>
              <c:f>Sheet1!$E$36:$R$36</c:f>
              <c:numCache>
                <c:formatCode>General</c:formatCode>
                <c:ptCount val="14"/>
                <c:pt idx="0">
                  <c:v>150</c:v>
                </c:pt>
                <c:pt idx="1">
                  <c:v>150</c:v>
                </c:pt>
                <c:pt idx="2">
                  <c:v>140</c:v>
                </c:pt>
                <c:pt idx="3">
                  <c:v>140</c:v>
                </c:pt>
                <c:pt idx="4">
                  <c:v>120</c:v>
                </c:pt>
                <c:pt idx="5">
                  <c:v>117</c:v>
                </c:pt>
                <c:pt idx="6">
                  <c:v>100</c:v>
                </c:pt>
                <c:pt idx="7">
                  <c:v>90</c:v>
                </c:pt>
                <c:pt idx="8">
                  <c:v>90</c:v>
                </c:pt>
                <c:pt idx="9">
                  <c:v>77</c:v>
                </c:pt>
                <c:pt idx="10">
                  <c:v>67</c:v>
                </c:pt>
                <c:pt idx="11">
                  <c:v>67</c:v>
                </c:pt>
                <c:pt idx="12">
                  <c:v>62</c:v>
                </c:pt>
                <c:pt idx="13">
                  <c:v>62</c:v>
                </c:pt>
              </c:numCache>
            </c:numRef>
          </c:val>
        </c:ser>
        <c:ser>
          <c:idx val="2"/>
          <c:order val="2"/>
          <c:tx>
            <c:strRef>
              <c:f>Sheet1!$D$37</c:f>
              <c:strCache>
                <c:ptCount val="1"/>
                <c:pt idx="0">
                  <c:v>国内DAP</c:v>
                </c:pt>
              </c:strCache>
            </c:strRef>
          </c:tx>
          <c:marker>
            <c:symbol val="square"/>
            <c:size val="5"/>
          </c:marker>
          <c:cat>
            <c:numRef>
              <c:f>Sheet1!$E$34:$R$34</c:f>
              <c:numCache>
                <c:formatCode>yyyy/m/d</c:formatCode>
                <c:ptCount val="14"/>
                <c:pt idx="0">
                  <c:v>41676</c:v>
                </c:pt>
                <c:pt idx="1">
                  <c:v>41669</c:v>
                </c:pt>
                <c:pt idx="2">
                  <c:v>41662</c:v>
                </c:pt>
                <c:pt idx="3">
                  <c:v>41655</c:v>
                </c:pt>
                <c:pt idx="4">
                  <c:v>41642</c:v>
                </c:pt>
                <c:pt idx="5">
                  <c:v>41627</c:v>
                </c:pt>
                <c:pt idx="6">
                  <c:v>41620</c:v>
                </c:pt>
                <c:pt idx="7">
                  <c:v>41606</c:v>
                </c:pt>
                <c:pt idx="8">
                  <c:v>41599</c:v>
                </c:pt>
                <c:pt idx="9">
                  <c:v>41592</c:v>
                </c:pt>
                <c:pt idx="10">
                  <c:v>41585</c:v>
                </c:pt>
                <c:pt idx="11">
                  <c:v>41578</c:v>
                </c:pt>
                <c:pt idx="12">
                  <c:v>41571</c:v>
                </c:pt>
                <c:pt idx="13">
                  <c:v>41564</c:v>
                </c:pt>
              </c:numCache>
            </c:numRef>
          </c:cat>
          <c:val>
            <c:numRef>
              <c:f>Sheet1!$E$37:$R$37</c:f>
              <c:numCache>
                <c:formatCode>General</c:formatCode>
                <c:ptCount val="14"/>
                <c:pt idx="0">
                  <c:v>434.42622950819595</c:v>
                </c:pt>
                <c:pt idx="1">
                  <c:v>426.22950819672138</c:v>
                </c:pt>
                <c:pt idx="2">
                  <c:v>426.22950819672138</c:v>
                </c:pt>
                <c:pt idx="3">
                  <c:v>426.22950819672138</c:v>
                </c:pt>
                <c:pt idx="4">
                  <c:v>418.03278688524591</c:v>
                </c:pt>
                <c:pt idx="5">
                  <c:v>418.03278688524591</c:v>
                </c:pt>
                <c:pt idx="6">
                  <c:v>418.03278688524591</c:v>
                </c:pt>
                <c:pt idx="7">
                  <c:v>418.03278688524591</c:v>
                </c:pt>
                <c:pt idx="8">
                  <c:v>418.03278688524591</c:v>
                </c:pt>
                <c:pt idx="9">
                  <c:v>418.03278688524591</c:v>
                </c:pt>
                <c:pt idx="10">
                  <c:v>409.8360655737705</c:v>
                </c:pt>
                <c:pt idx="11">
                  <c:v>409.8360655737705</c:v>
                </c:pt>
                <c:pt idx="12">
                  <c:v>409.8360655737705</c:v>
                </c:pt>
                <c:pt idx="13">
                  <c:v>409.8360655737705</c:v>
                </c:pt>
              </c:numCache>
            </c:numRef>
          </c:val>
        </c:ser>
        <c:marker val="1"/>
        <c:axId val="67887872"/>
        <c:axId val="67889408"/>
      </c:lineChart>
      <c:dateAx>
        <c:axId val="67887872"/>
        <c:scaling>
          <c:orientation val="minMax"/>
        </c:scaling>
        <c:axPos val="b"/>
        <c:numFmt formatCode="yyyy/m/d" sourceLinked="1"/>
        <c:majorTickMark val="none"/>
        <c:tickLblPos val="nextTo"/>
        <c:crossAx val="67889408"/>
        <c:crosses val="autoZero"/>
        <c:auto val="1"/>
        <c:lblOffset val="100"/>
      </c:dateAx>
      <c:valAx>
        <c:axId val="67889408"/>
        <c:scaling>
          <c:orientation val="minMax"/>
          <c:max val="500"/>
          <c:min val="50"/>
        </c:scaling>
        <c:axPos val="l"/>
        <c:majorGridlines>
          <c:spPr>
            <a:ln w="3175"/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crossAx val="67887872"/>
        <c:crosses val="autoZero"/>
        <c:crossBetween val="between"/>
        <c:majorUnit val="40"/>
        <c:minorUnit val="20"/>
      </c:valAx>
    </c:plotArea>
    <c:legend>
      <c:legendPos val="b"/>
      <c:layout>
        <c:manualLayout>
          <c:xMode val="edge"/>
          <c:yMode val="edge"/>
          <c:x val="0.12870400117085534"/>
          <c:y val="0.76277148807661765"/>
          <c:w val="0.74611232505428049"/>
          <c:h val="0.12901670892485667"/>
        </c:manualLayout>
      </c:layout>
      <c:txPr>
        <a:bodyPr/>
        <a:lstStyle/>
        <a:p>
          <a:pPr>
            <a:defRPr sz="1800">
              <a:ea typeface="微软雅黑"/>
            </a:defRPr>
          </a:pPr>
          <a:endParaRPr lang="zh-CN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areaChart>
        <c:grouping val="stacked"/>
        <c:ser>
          <c:idx val="0"/>
          <c:order val="0"/>
          <c:tx>
            <c:strRef>
              <c:f>磷肥品种产销情况!$O$51</c:f>
              <c:strCache>
                <c:ptCount val="1"/>
                <c:pt idx="0">
                  <c:v>DAP</c:v>
                </c:pt>
              </c:strCache>
            </c:strRef>
          </c:tx>
          <c:cat>
            <c:strRef>
              <c:f>磷肥品种产销情况!$P$50:$T$50</c:f>
              <c:strCache>
                <c:ptCount val="5"/>
                <c:pt idx="0">
                  <c:v>2009年</c:v>
                </c:pt>
                <c:pt idx="1">
                  <c:v>2010年</c:v>
                </c:pt>
                <c:pt idx="2">
                  <c:v>2011年</c:v>
                </c:pt>
                <c:pt idx="3">
                  <c:v>2012年</c:v>
                </c:pt>
                <c:pt idx="4">
                  <c:v>2013年</c:v>
                </c:pt>
              </c:strCache>
            </c:strRef>
          </c:cat>
          <c:val>
            <c:numRef>
              <c:f>磷肥品种产销情况!$P$51:$T$51</c:f>
              <c:numCache>
                <c:formatCode>General</c:formatCode>
                <c:ptCount val="5"/>
                <c:pt idx="0">
                  <c:v>207.3</c:v>
                </c:pt>
                <c:pt idx="1">
                  <c:v>398.8</c:v>
                </c:pt>
                <c:pt idx="2">
                  <c:v>401.7</c:v>
                </c:pt>
                <c:pt idx="3">
                  <c:v>393</c:v>
                </c:pt>
                <c:pt idx="4">
                  <c:v>381.9</c:v>
                </c:pt>
              </c:numCache>
            </c:numRef>
          </c:val>
        </c:ser>
        <c:ser>
          <c:idx val="1"/>
          <c:order val="1"/>
          <c:tx>
            <c:strRef>
              <c:f>磷肥品种产销情况!$O$52</c:f>
              <c:strCache>
                <c:ptCount val="1"/>
                <c:pt idx="0">
                  <c:v>MAP</c:v>
                </c:pt>
              </c:strCache>
            </c:strRef>
          </c:tx>
          <c:cat>
            <c:strRef>
              <c:f>磷肥品种产销情况!$P$50:$T$50</c:f>
              <c:strCache>
                <c:ptCount val="5"/>
                <c:pt idx="0">
                  <c:v>2009年</c:v>
                </c:pt>
                <c:pt idx="1">
                  <c:v>2010年</c:v>
                </c:pt>
                <c:pt idx="2">
                  <c:v>2011年</c:v>
                </c:pt>
                <c:pt idx="3">
                  <c:v>2012年</c:v>
                </c:pt>
                <c:pt idx="4">
                  <c:v>2013年</c:v>
                </c:pt>
              </c:strCache>
            </c:strRef>
          </c:cat>
          <c:val>
            <c:numRef>
              <c:f>磷肥品种产销情况!$P$52:$T$52</c:f>
              <c:numCache>
                <c:formatCode>General</c:formatCode>
                <c:ptCount val="5"/>
                <c:pt idx="0">
                  <c:v>49.6</c:v>
                </c:pt>
                <c:pt idx="1">
                  <c:v>93.5</c:v>
                </c:pt>
                <c:pt idx="2">
                  <c:v>86.5</c:v>
                </c:pt>
                <c:pt idx="3">
                  <c:v>59.5</c:v>
                </c:pt>
                <c:pt idx="4">
                  <c:v>70.900000000000006</c:v>
                </c:pt>
              </c:numCache>
            </c:numRef>
          </c:val>
        </c:ser>
        <c:ser>
          <c:idx val="2"/>
          <c:order val="2"/>
          <c:tx>
            <c:strRef>
              <c:f>磷肥品种产销情况!$O$53</c:f>
              <c:strCache>
                <c:ptCount val="1"/>
                <c:pt idx="0">
                  <c:v>TSP</c:v>
                </c:pt>
              </c:strCache>
            </c:strRef>
          </c:tx>
          <c:cat>
            <c:strRef>
              <c:f>磷肥品种产销情况!$P$50:$T$50</c:f>
              <c:strCache>
                <c:ptCount val="5"/>
                <c:pt idx="0">
                  <c:v>2009年</c:v>
                </c:pt>
                <c:pt idx="1">
                  <c:v>2010年</c:v>
                </c:pt>
                <c:pt idx="2">
                  <c:v>2011年</c:v>
                </c:pt>
                <c:pt idx="3">
                  <c:v>2012年</c:v>
                </c:pt>
                <c:pt idx="4">
                  <c:v>2013年</c:v>
                </c:pt>
              </c:strCache>
            </c:strRef>
          </c:cat>
          <c:val>
            <c:numRef>
              <c:f>磷肥品种产销情况!$P$53:$T$53</c:f>
              <c:numCache>
                <c:formatCode>General</c:formatCode>
                <c:ptCount val="5"/>
                <c:pt idx="0">
                  <c:v>107.4</c:v>
                </c:pt>
                <c:pt idx="1">
                  <c:v>121.3</c:v>
                </c:pt>
                <c:pt idx="2">
                  <c:v>173.3</c:v>
                </c:pt>
                <c:pt idx="3">
                  <c:v>85.6</c:v>
                </c:pt>
                <c:pt idx="4">
                  <c:v>77.599999999999994</c:v>
                </c:pt>
              </c:numCache>
            </c:numRef>
          </c:val>
        </c:ser>
        <c:ser>
          <c:idx val="3"/>
          <c:order val="3"/>
          <c:tx>
            <c:strRef>
              <c:f>磷肥品种产销情况!$O$54</c:f>
              <c:strCache>
                <c:ptCount val="1"/>
                <c:pt idx="0">
                  <c:v>NPK</c:v>
                </c:pt>
              </c:strCache>
            </c:strRef>
          </c:tx>
          <c:cat>
            <c:strRef>
              <c:f>磷肥品种产销情况!$P$50:$T$50</c:f>
              <c:strCache>
                <c:ptCount val="5"/>
                <c:pt idx="0">
                  <c:v>2009年</c:v>
                </c:pt>
                <c:pt idx="1">
                  <c:v>2010年</c:v>
                </c:pt>
                <c:pt idx="2">
                  <c:v>2011年</c:v>
                </c:pt>
                <c:pt idx="3">
                  <c:v>2012年</c:v>
                </c:pt>
                <c:pt idx="4">
                  <c:v>2013年</c:v>
                </c:pt>
              </c:strCache>
            </c:strRef>
          </c:cat>
          <c:val>
            <c:numRef>
              <c:f>磷肥品种产销情况!$P$54:$T$54</c:f>
              <c:numCache>
                <c:formatCode>General</c:formatCode>
                <c:ptCount val="5"/>
                <c:pt idx="0">
                  <c:v>2.7</c:v>
                </c:pt>
                <c:pt idx="1">
                  <c:v>3.5</c:v>
                </c:pt>
                <c:pt idx="2">
                  <c:v>398.1</c:v>
                </c:pt>
                <c:pt idx="3">
                  <c:v>85.6</c:v>
                </c:pt>
                <c:pt idx="4">
                  <c:v>55.8</c:v>
                </c:pt>
              </c:numCache>
            </c:numRef>
          </c:val>
        </c:ser>
        <c:axId val="68695552"/>
        <c:axId val="68697088"/>
      </c:areaChart>
      <c:catAx>
        <c:axId val="686955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zh-CN"/>
          </a:p>
        </c:txPr>
        <c:crossAx val="68697088"/>
        <c:crosses val="autoZero"/>
        <c:auto val="1"/>
        <c:lblAlgn val="ctr"/>
        <c:lblOffset val="100"/>
      </c:catAx>
      <c:valAx>
        <c:axId val="686970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8695552"/>
        <c:crosses val="autoZero"/>
        <c:crossBetween val="midCat"/>
      </c:valAx>
    </c:plotArea>
    <c:legend>
      <c:legendPos val="b"/>
      <c:layout/>
      <c:txPr>
        <a:bodyPr/>
        <a:lstStyle/>
        <a:p>
          <a:pPr>
            <a:defRPr sz="1800"/>
          </a:pPr>
          <a:endParaRPr lang="zh-CN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9.8571741032371027E-2"/>
          <c:y val="5.9390812586651624E-2"/>
          <c:w val="0.77678696412948511"/>
          <c:h val="0.53190696219403388"/>
        </c:manualLayout>
      </c:layout>
      <c:lineChart>
        <c:grouping val="standard"/>
        <c:ser>
          <c:idx val="0"/>
          <c:order val="0"/>
          <c:tx>
            <c:strRef>
              <c:f>磷肥!$D$2</c:f>
              <c:strCache>
                <c:ptCount val="1"/>
                <c:pt idx="0">
                  <c:v>中国DAP出口量（万吨）</c:v>
                </c:pt>
              </c:strCache>
            </c:strRef>
          </c:tx>
          <c:marker>
            <c:symbol val="none"/>
          </c:marker>
          <c:cat>
            <c:strRef>
              <c:f>磷肥!$C$3:$C$8</c:f>
              <c:strCache>
                <c:ptCount val="6"/>
                <c:pt idx="0">
                  <c:v>2008年</c:v>
                </c:pt>
                <c:pt idx="1">
                  <c:v>2009年</c:v>
                </c:pt>
                <c:pt idx="2">
                  <c:v>2010年</c:v>
                </c:pt>
                <c:pt idx="3">
                  <c:v>2011年</c:v>
                </c:pt>
                <c:pt idx="4">
                  <c:v>2012年</c:v>
                </c:pt>
                <c:pt idx="5">
                  <c:v>2013年</c:v>
                </c:pt>
              </c:strCache>
            </c:strRef>
          </c:cat>
          <c:val>
            <c:numRef>
              <c:f>磷肥!$D$3:$D$8</c:f>
              <c:numCache>
                <c:formatCode>General</c:formatCode>
                <c:ptCount val="6"/>
                <c:pt idx="0">
                  <c:v>38</c:v>
                </c:pt>
                <c:pt idx="1">
                  <c:v>95</c:v>
                </c:pt>
                <c:pt idx="2">
                  <c:v>183</c:v>
                </c:pt>
                <c:pt idx="3">
                  <c:v>181</c:v>
                </c:pt>
                <c:pt idx="4">
                  <c:v>184</c:v>
                </c:pt>
                <c:pt idx="5">
                  <c:v>175</c:v>
                </c:pt>
              </c:numCache>
            </c:numRef>
          </c:val>
        </c:ser>
        <c:ser>
          <c:idx val="1"/>
          <c:order val="1"/>
          <c:tx>
            <c:strRef>
              <c:f>磷肥!$E$2</c:f>
              <c:strCache>
                <c:ptCount val="1"/>
                <c:pt idx="0">
                  <c:v>世界DAP贸易量（万吨）</c:v>
                </c:pt>
              </c:strCache>
            </c:strRef>
          </c:tx>
          <c:marker>
            <c:symbol val="none"/>
          </c:marker>
          <c:cat>
            <c:strRef>
              <c:f>磷肥!$C$3:$C$8</c:f>
              <c:strCache>
                <c:ptCount val="6"/>
                <c:pt idx="0">
                  <c:v>2008年</c:v>
                </c:pt>
                <c:pt idx="1">
                  <c:v>2009年</c:v>
                </c:pt>
                <c:pt idx="2">
                  <c:v>2010年</c:v>
                </c:pt>
                <c:pt idx="3">
                  <c:v>2011年</c:v>
                </c:pt>
                <c:pt idx="4">
                  <c:v>2012年</c:v>
                </c:pt>
                <c:pt idx="5">
                  <c:v>2013年</c:v>
                </c:pt>
              </c:strCache>
            </c:strRef>
          </c:cat>
          <c:val>
            <c:numRef>
              <c:f>磷肥!$E$3:$E$8</c:f>
              <c:numCache>
                <c:formatCode>General</c:formatCode>
                <c:ptCount val="6"/>
                <c:pt idx="0">
                  <c:v>480</c:v>
                </c:pt>
                <c:pt idx="1">
                  <c:v>660</c:v>
                </c:pt>
                <c:pt idx="2">
                  <c:v>740</c:v>
                </c:pt>
                <c:pt idx="3">
                  <c:v>640</c:v>
                </c:pt>
                <c:pt idx="4">
                  <c:v>670</c:v>
                </c:pt>
                <c:pt idx="5">
                  <c:v>580</c:v>
                </c:pt>
              </c:numCache>
            </c:numRef>
          </c:val>
        </c:ser>
        <c:marker val="1"/>
        <c:axId val="68748800"/>
        <c:axId val="68750336"/>
      </c:lineChart>
      <c:lineChart>
        <c:grouping val="standard"/>
        <c:ser>
          <c:idx val="2"/>
          <c:order val="2"/>
          <c:tx>
            <c:strRef>
              <c:f>磷肥!$F$2</c:f>
              <c:strCache>
                <c:ptCount val="1"/>
                <c:pt idx="0">
                  <c:v>中国占世界DAP贸易比率（%)</c:v>
                </c:pt>
              </c:strCache>
            </c:strRef>
          </c:tx>
          <c:spPr>
            <a:ln>
              <a:prstDash val="dash"/>
            </a:ln>
          </c:spPr>
          <c:dLbls>
            <c:showVal val="1"/>
          </c:dLbls>
          <c:cat>
            <c:strRef>
              <c:f>磷肥!$C$3:$C$8</c:f>
              <c:strCache>
                <c:ptCount val="6"/>
                <c:pt idx="0">
                  <c:v>2008年</c:v>
                </c:pt>
                <c:pt idx="1">
                  <c:v>2009年</c:v>
                </c:pt>
                <c:pt idx="2">
                  <c:v>2010年</c:v>
                </c:pt>
                <c:pt idx="3">
                  <c:v>2011年</c:v>
                </c:pt>
                <c:pt idx="4">
                  <c:v>2012年</c:v>
                </c:pt>
                <c:pt idx="5">
                  <c:v>2013年</c:v>
                </c:pt>
              </c:strCache>
            </c:strRef>
          </c:cat>
          <c:val>
            <c:numRef>
              <c:f>磷肥!$F$3:$F$8</c:f>
              <c:numCache>
                <c:formatCode>0.0_ </c:formatCode>
                <c:ptCount val="6"/>
                <c:pt idx="0">
                  <c:v>7.9166666666666714</c:v>
                </c:pt>
                <c:pt idx="1">
                  <c:v>14.393939393939412</c:v>
                </c:pt>
                <c:pt idx="2">
                  <c:v>24.729729729729684</c:v>
                </c:pt>
                <c:pt idx="3">
                  <c:v>28.281250000000004</c:v>
                </c:pt>
                <c:pt idx="4">
                  <c:v>27.462686567164109</c:v>
                </c:pt>
                <c:pt idx="5">
                  <c:v>30.172413793103427</c:v>
                </c:pt>
              </c:numCache>
            </c:numRef>
          </c:val>
        </c:ser>
        <c:marker val="1"/>
        <c:axId val="68761856"/>
        <c:axId val="68760320"/>
      </c:lineChart>
      <c:catAx>
        <c:axId val="68748800"/>
        <c:scaling>
          <c:orientation val="minMax"/>
        </c:scaling>
        <c:axPos val="b"/>
        <c:tickLblPos val="nextTo"/>
        <c:crossAx val="68750336"/>
        <c:crosses val="autoZero"/>
        <c:auto val="1"/>
        <c:lblAlgn val="ctr"/>
        <c:lblOffset val="100"/>
      </c:catAx>
      <c:valAx>
        <c:axId val="68750336"/>
        <c:scaling>
          <c:orientation val="minMax"/>
        </c:scaling>
        <c:axPos val="l"/>
        <c:majorGridlines/>
        <c:numFmt formatCode="General" sourceLinked="1"/>
        <c:tickLblPos val="nextTo"/>
        <c:crossAx val="68748800"/>
        <c:crosses val="autoZero"/>
        <c:crossBetween val="between"/>
      </c:valAx>
      <c:valAx>
        <c:axId val="68760320"/>
        <c:scaling>
          <c:orientation val="minMax"/>
        </c:scaling>
        <c:axPos val="r"/>
        <c:numFmt formatCode="0.0_ " sourceLinked="1"/>
        <c:tickLblPos val="nextTo"/>
        <c:crossAx val="68761856"/>
        <c:crosses val="max"/>
        <c:crossBetween val="between"/>
      </c:valAx>
      <c:catAx>
        <c:axId val="68761856"/>
        <c:scaling>
          <c:orientation val="minMax"/>
        </c:scaling>
        <c:delete val="1"/>
        <c:axPos val="b"/>
        <c:tickLblPos val="none"/>
        <c:crossAx val="68760320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"/>
          <c:y val="0.76386033407226606"/>
          <c:w val="1"/>
          <c:h val="0.21550308086605344"/>
        </c:manualLayout>
      </c:layout>
      <c:txPr>
        <a:bodyPr/>
        <a:lstStyle/>
        <a:p>
          <a:pPr>
            <a:defRPr sz="1800">
              <a:ea typeface="微软雅黑"/>
            </a:defRPr>
          </a:pPr>
          <a:endParaRPr lang="zh-CN"/>
        </a:p>
      </c:txPr>
    </c:legend>
    <c:plotVisOnly val="1"/>
  </c:chart>
  <c:txPr>
    <a:bodyPr/>
    <a:lstStyle/>
    <a:p>
      <a:pPr>
        <a:defRPr sz="2000"/>
      </a:pPr>
      <a:endParaRPr lang="zh-CN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>
        <c:manualLayout>
          <c:layoutTarget val="inner"/>
          <c:xMode val="edge"/>
          <c:yMode val="edge"/>
          <c:x val="0.11265507436570428"/>
          <c:y val="0.13360074206053857"/>
          <c:w val="0.7768702974628191"/>
          <c:h val="0.54684996674778563"/>
        </c:manualLayout>
      </c:layout>
      <c:lineChart>
        <c:grouping val="standard"/>
        <c:ser>
          <c:idx val="0"/>
          <c:order val="0"/>
          <c:tx>
            <c:strRef>
              <c:f>磷肥!$D$10</c:f>
              <c:strCache>
                <c:ptCount val="1"/>
                <c:pt idx="0">
                  <c:v>中国磷肥出口量（万吨）</c:v>
                </c:pt>
              </c:strCache>
            </c:strRef>
          </c:tx>
          <c:marker>
            <c:symbol val="none"/>
          </c:marker>
          <c:cat>
            <c:strRef>
              <c:f>磷肥!$C$11:$C$16</c:f>
              <c:strCache>
                <c:ptCount val="6"/>
                <c:pt idx="0">
                  <c:v>2008年</c:v>
                </c:pt>
                <c:pt idx="1">
                  <c:v>2009年</c:v>
                </c:pt>
                <c:pt idx="2">
                  <c:v>2010年</c:v>
                </c:pt>
                <c:pt idx="3">
                  <c:v>2011年</c:v>
                </c:pt>
                <c:pt idx="4">
                  <c:v>2012年</c:v>
                </c:pt>
                <c:pt idx="5">
                  <c:v>2013年</c:v>
                </c:pt>
              </c:strCache>
            </c:strRef>
          </c:cat>
          <c:val>
            <c:numRef>
              <c:f>磷肥!$D$11:$D$16</c:f>
              <c:numCache>
                <c:formatCode>General</c:formatCode>
                <c:ptCount val="6"/>
                <c:pt idx="0">
                  <c:v>132</c:v>
                </c:pt>
                <c:pt idx="1">
                  <c:v>171</c:v>
                </c:pt>
                <c:pt idx="2">
                  <c:v>288</c:v>
                </c:pt>
                <c:pt idx="3">
                  <c:v>311</c:v>
                </c:pt>
                <c:pt idx="4">
                  <c:v>253</c:v>
                </c:pt>
                <c:pt idx="5">
                  <c:v>250</c:v>
                </c:pt>
              </c:numCache>
            </c:numRef>
          </c:val>
        </c:ser>
        <c:ser>
          <c:idx val="1"/>
          <c:order val="1"/>
          <c:tx>
            <c:strRef>
              <c:f>磷肥!$E$10</c:f>
              <c:strCache>
                <c:ptCount val="1"/>
                <c:pt idx="0">
                  <c:v>世界磷肥贸易量（万吨）</c:v>
                </c:pt>
              </c:strCache>
            </c:strRef>
          </c:tx>
          <c:marker>
            <c:symbol val="none"/>
          </c:marker>
          <c:cat>
            <c:strRef>
              <c:f>磷肥!$C$11:$C$16</c:f>
              <c:strCache>
                <c:ptCount val="6"/>
                <c:pt idx="0">
                  <c:v>2008年</c:v>
                </c:pt>
                <c:pt idx="1">
                  <c:v>2009年</c:v>
                </c:pt>
                <c:pt idx="2">
                  <c:v>2010年</c:v>
                </c:pt>
                <c:pt idx="3">
                  <c:v>2011年</c:v>
                </c:pt>
                <c:pt idx="4">
                  <c:v>2012年</c:v>
                </c:pt>
                <c:pt idx="5">
                  <c:v>2013年</c:v>
                </c:pt>
              </c:strCache>
            </c:strRef>
          </c:cat>
          <c:val>
            <c:numRef>
              <c:f>磷肥!$E$11:$E$16</c:f>
              <c:numCache>
                <c:formatCode>General</c:formatCode>
                <c:ptCount val="6"/>
                <c:pt idx="0">
                  <c:v>850</c:v>
                </c:pt>
                <c:pt idx="1">
                  <c:v>1010</c:v>
                </c:pt>
                <c:pt idx="2">
                  <c:v>1200</c:v>
                </c:pt>
                <c:pt idx="3">
                  <c:v>1200</c:v>
                </c:pt>
                <c:pt idx="4">
                  <c:v>1140</c:v>
                </c:pt>
                <c:pt idx="5">
                  <c:v>1120</c:v>
                </c:pt>
              </c:numCache>
            </c:numRef>
          </c:val>
        </c:ser>
        <c:marker val="1"/>
        <c:axId val="69883008"/>
        <c:axId val="69884544"/>
      </c:lineChart>
      <c:lineChart>
        <c:grouping val="standard"/>
        <c:ser>
          <c:idx val="2"/>
          <c:order val="2"/>
          <c:tx>
            <c:strRef>
              <c:f>磷肥!$F$10</c:f>
              <c:strCache>
                <c:ptCount val="1"/>
                <c:pt idx="0">
                  <c:v>中国占世界磷肥贸易比率（%)</c:v>
                </c:pt>
              </c:strCache>
            </c:strRef>
          </c:tx>
          <c:spPr>
            <a:ln>
              <a:prstDash val="dash"/>
            </a:ln>
          </c:spPr>
          <c:marker>
            <c:symbol val="x"/>
            <c:size val="5"/>
          </c:marker>
          <c:dLbls>
            <c:showVal val="1"/>
          </c:dLbls>
          <c:cat>
            <c:strRef>
              <c:f>磷肥!$C$11:$C$16</c:f>
              <c:strCache>
                <c:ptCount val="6"/>
                <c:pt idx="0">
                  <c:v>2008年</c:v>
                </c:pt>
                <c:pt idx="1">
                  <c:v>2009年</c:v>
                </c:pt>
                <c:pt idx="2">
                  <c:v>2010年</c:v>
                </c:pt>
                <c:pt idx="3">
                  <c:v>2011年</c:v>
                </c:pt>
                <c:pt idx="4">
                  <c:v>2012年</c:v>
                </c:pt>
                <c:pt idx="5">
                  <c:v>2013年</c:v>
                </c:pt>
              </c:strCache>
            </c:strRef>
          </c:cat>
          <c:val>
            <c:numRef>
              <c:f>磷肥!$F$11:$F$16</c:f>
              <c:numCache>
                <c:formatCode>0.0_ </c:formatCode>
                <c:ptCount val="6"/>
                <c:pt idx="0">
                  <c:v>15.529411764705868</c:v>
                </c:pt>
                <c:pt idx="1">
                  <c:v>16.930693069306926</c:v>
                </c:pt>
                <c:pt idx="2">
                  <c:v>24</c:v>
                </c:pt>
                <c:pt idx="3">
                  <c:v>25.916666666666664</c:v>
                </c:pt>
                <c:pt idx="4">
                  <c:v>22.192982456140349</c:v>
                </c:pt>
                <c:pt idx="5">
                  <c:v>22.321428571428573</c:v>
                </c:pt>
              </c:numCache>
            </c:numRef>
          </c:val>
        </c:ser>
        <c:marker val="1"/>
        <c:axId val="69908352"/>
        <c:axId val="69906816"/>
      </c:lineChart>
      <c:catAx>
        <c:axId val="69883008"/>
        <c:scaling>
          <c:orientation val="minMax"/>
        </c:scaling>
        <c:axPos val="b"/>
        <c:tickLblPos val="nextTo"/>
        <c:crossAx val="69884544"/>
        <c:crosses val="autoZero"/>
        <c:auto val="1"/>
        <c:lblAlgn val="ctr"/>
        <c:lblOffset val="100"/>
      </c:catAx>
      <c:valAx>
        <c:axId val="69884544"/>
        <c:scaling>
          <c:orientation val="minMax"/>
        </c:scaling>
        <c:axPos val="l"/>
        <c:majorGridlines/>
        <c:numFmt formatCode="General" sourceLinked="1"/>
        <c:tickLblPos val="nextTo"/>
        <c:crossAx val="69883008"/>
        <c:crosses val="autoZero"/>
        <c:crossBetween val="between"/>
      </c:valAx>
      <c:valAx>
        <c:axId val="69906816"/>
        <c:scaling>
          <c:orientation val="minMax"/>
        </c:scaling>
        <c:axPos val="r"/>
        <c:numFmt formatCode="0.0_ " sourceLinked="1"/>
        <c:tickLblPos val="nextTo"/>
        <c:crossAx val="69908352"/>
        <c:crosses val="max"/>
        <c:crossBetween val="between"/>
      </c:valAx>
      <c:catAx>
        <c:axId val="69908352"/>
        <c:scaling>
          <c:orientation val="minMax"/>
        </c:scaling>
        <c:delete val="1"/>
        <c:axPos val="b"/>
        <c:tickLblPos val="none"/>
        <c:crossAx val="69906816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"/>
          <c:y val="0.84962075572062223"/>
          <c:w val="0.99861111111111112"/>
          <c:h val="0.14609871496962401"/>
        </c:manualLayout>
      </c:layout>
      <c:txPr>
        <a:bodyPr/>
        <a:lstStyle/>
        <a:p>
          <a:pPr>
            <a:defRPr sz="1600"/>
          </a:pPr>
          <a:endParaRPr lang="zh-CN"/>
        </a:p>
      </c:txPr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7.9903037704683433E-2"/>
          <c:y val="8.5432864433441016E-2"/>
          <c:w val="0.88465588580043286"/>
          <c:h val="0.49141987933083958"/>
        </c:manualLayout>
      </c:layout>
      <c:lineChart>
        <c:grouping val="standard"/>
        <c:ser>
          <c:idx val="0"/>
          <c:order val="0"/>
          <c:tx>
            <c:strRef>
              <c:f>Sheet1!$C$2</c:f>
              <c:strCache>
                <c:ptCount val="1"/>
                <c:pt idx="0">
                  <c:v>DAP FOB US Gulf/Tampa</c:v>
                </c:pt>
              </c:strCache>
            </c:strRef>
          </c:tx>
          <c:marker>
            <c:symbol val="none"/>
          </c:marker>
          <c:cat>
            <c:numRef>
              <c:f>Sheet1!$B$3:$B$60</c:f>
              <c:numCache>
                <c:formatCode>dd\-mmm\-yy</c:formatCode>
                <c:ptCount val="58"/>
                <c:pt idx="0">
                  <c:v>41277</c:v>
                </c:pt>
                <c:pt idx="1">
                  <c:v>41284</c:v>
                </c:pt>
                <c:pt idx="2">
                  <c:v>41291</c:v>
                </c:pt>
                <c:pt idx="3">
                  <c:v>41298</c:v>
                </c:pt>
                <c:pt idx="4">
                  <c:v>41305</c:v>
                </c:pt>
                <c:pt idx="5">
                  <c:v>41312</c:v>
                </c:pt>
                <c:pt idx="6">
                  <c:v>41319</c:v>
                </c:pt>
                <c:pt idx="7">
                  <c:v>41326</c:v>
                </c:pt>
                <c:pt idx="8">
                  <c:v>41333</c:v>
                </c:pt>
                <c:pt idx="9">
                  <c:v>41340</c:v>
                </c:pt>
                <c:pt idx="10">
                  <c:v>41347</c:v>
                </c:pt>
                <c:pt idx="11">
                  <c:v>41354</c:v>
                </c:pt>
                <c:pt idx="12">
                  <c:v>41361</c:v>
                </c:pt>
                <c:pt idx="13">
                  <c:v>41368</c:v>
                </c:pt>
                <c:pt idx="14">
                  <c:v>41375</c:v>
                </c:pt>
                <c:pt idx="15">
                  <c:v>41382</c:v>
                </c:pt>
                <c:pt idx="16">
                  <c:v>41389</c:v>
                </c:pt>
                <c:pt idx="17">
                  <c:v>41396</c:v>
                </c:pt>
                <c:pt idx="18">
                  <c:v>41403</c:v>
                </c:pt>
                <c:pt idx="19">
                  <c:v>41410</c:v>
                </c:pt>
                <c:pt idx="20">
                  <c:v>41417</c:v>
                </c:pt>
                <c:pt idx="21">
                  <c:v>41424</c:v>
                </c:pt>
                <c:pt idx="22">
                  <c:v>41431</c:v>
                </c:pt>
                <c:pt idx="23">
                  <c:v>41438</c:v>
                </c:pt>
                <c:pt idx="24">
                  <c:v>41445</c:v>
                </c:pt>
                <c:pt idx="25">
                  <c:v>41452</c:v>
                </c:pt>
                <c:pt idx="26">
                  <c:v>41459</c:v>
                </c:pt>
                <c:pt idx="27">
                  <c:v>41466</c:v>
                </c:pt>
                <c:pt idx="28">
                  <c:v>41473</c:v>
                </c:pt>
                <c:pt idx="29">
                  <c:v>41480</c:v>
                </c:pt>
                <c:pt idx="30">
                  <c:v>41487</c:v>
                </c:pt>
                <c:pt idx="31">
                  <c:v>41494</c:v>
                </c:pt>
                <c:pt idx="32">
                  <c:v>41501</c:v>
                </c:pt>
                <c:pt idx="33">
                  <c:v>41508</c:v>
                </c:pt>
                <c:pt idx="34">
                  <c:v>41515</c:v>
                </c:pt>
                <c:pt idx="35">
                  <c:v>41522</c:v>
                </c:pt>
                <c:pt idx="36">
                  <c:v>41529</c:v>
                </c:pt>
                <c:pt idx="37">
                  <c:v>41536</c:v>
                </c:pt>
                <c:pt idx="38">
                  <c:v>41543</c:v>
                </c:pt>
                <c:pt idx="39">
                  <c:v>41550</c:v>
                </c:pt>
                <c:pt idx="40">
                  <c:v>41557</c:v>
                </c:pt>
                <c:pt idx="41">
                  <c:v>41564</c:v>
                </c:pt>
                <c:pt idx="42">
                  <c:v>41571</c:v>
                </c:pt>
                <c:pt idx="43">
                  <c:v>41578</c:v>
                </c:pt>
                <c:pt idx="44">
                  <c:v>41585</c:v>
                </c:pt>
                <c:pt idx="45">
                  <c:v>41592</c:v>
                </c:pt>
                <c:pt idx="46">
                  <c:v>41599</c:v>
                </c:pt>
                <c:pt idx="47">
                  <c:v>41606</c:v>
                </c:pt>
                <c:pt idx="48">
                  <c:v>41613</c:v>
                </c:pt>
                <c:pt idx="49">
                  <c:v>41620</c:v>
                </c:pt>
                <c:pt idx="50">
                  <c:v>41627</c:v>
                </c:pt>
                <c:pt idx="51">
                  <c:v>41634</c:v>
                </c:pt>
                <c:pt idx="52">
                  <c:v>41641</c:v>
                </c:pt>
                <c:pt idx="53">
                  <c:v>41648</c:v>
                </c:pt>
                <c:pt idx="54">
                  <c:v>41655</c:v>
                </c:pt>
                <c:pt idx="55">
                  <c:v>41662</c:v>
                </c:pt>
                <c:pt idx="56">
                  <c:v>41669</c:v>
                </c:pt>
                <c:pt idx="57">
                  <c:v>41676</c:v>
                </c:pt>
              </c:numCache>
            </c:numRef>
          </c:cat>
          <c:val>
            <c:numRef>
              <c:f>Sheet1!$C$3:$C$60</c:f>
              <c:numCache>
                <c:formatCode>_-* #,##0_-;\-* #,##0_-;_-* "-"??_-;_-@_-</c:formatCode>
                <c:ptCount val="58"/>
                <c:pt idx="0">
                  <c:v>495</c:v>
                </c:pt>
                <c:pt idx="1">
                  <c:v>482.5</c:v>
                </c:pt>
                <c:pt idx="2">
                  <c:v>482.5</c:v>
                </c:pt>
                <c:pt idx="3">
                  <c:v>482.5</c:v>
                </c:pt>
                <c:pt idx="4">
                  <c:v>482.5</c:v>
                </c:pt>
                <c:pt idx="5">
                  <c:v>475</c:v>
                </c:pt>
                <c:pt idx="6">
                  <c:v>483</c:v>
                </c:pt>
                <c:pt idx="7">
                  <c:v>483</c:v>
                </c:pt>
                <c:pt idx="8">
                  <c:v>488</c:v>
                </c:pt>
                <c:pt idx="9">
                  <c:v>501.5</c:v>
                </c:pt>
                <c:pt idx="10">
                  <c:v>505</c:v>
                </c:pt>
                <c:pt idx="11">
                  <c:v>509</c:v>
                </c:pt>
                <c:pt idx="12">
                  <c:v>514.5</c:v>
                </c:pt>
                <c:pt idx="13">
                  <c:v>517</c:v>
                </c:pt>
                <c:pt idx="14">
                  <c:v>512</c:v>
                </c:pt>
                <c:pt idx="15">
                  <c:v>503.5</c:v>
                </c:pt>
                <c:pt idx="16">
                  <c:v>500</c:v>
                </c:pt>
                <c:pt idx="17">
                  <c:v>500</c:v>
                </c:pt>
                <c:pt idx="18">
                  <c:v>490</c:v>
                </c:pt>
                <c:pt idx="19">
                  <c:v>472.5</c:v>
                </c:pt>
                <c:pt idx="20">
                  <c:v>481.5</c:v>
                </c:pt>
                <c:pt idx="21">
                  <c:v>481.5</c:v>
                </c:pt>
                <c:pt idx="22">
                  <c:v>480.5</c:v>
                </c:pt>
                <c:pt idx="23">
                  <c:v>476.5</c:v>
                </c:pt>
                <c:pt idx="24">
                  <c:v>478.5</c:v>
                </c:pt>
                <c:pt idx="25">
                  <c:v>477.5</c:v>
                </c:pt>
                <c:pt idx="26">
                  <c:v>467.5</c:v>
                </c:pt>
                <c:pt idx="27">
                  <c:v>457.5</c:v>
                </c:pt>
                <c:pt idx="28">
                  <c:v>460</c:v>
                </c:pt>
                <c:pt idx="29">
                  <c:v>460</c:v>
                </c:pt>
                <c:pt idx="30">
                  <c:v>455</c:v>
                </c:pt>
                <c:pt idx="31">
                  <c:v>447.5</c:v>
                </c:pt>
                <c:pt idx="32">
                  <c:v>447.5</c:v>
                </c:pt>
                <c:pt idx="33">
                  <c:v>437.5</c:v>
                </c:pt>
                <c:pt idx="34">
                  <c:v>420</c:v>
                </c:pt>
                <c:pt idx="35">
                  <c:v>412.5</c:v>
                </c:pt>
                <c:pt idx="36">
                  <c:v>400</c:v>
                </c:pt>
                <c:pt idx="37">
                  <c:v>390</c:v>
                </c:pt>
                <c:pt idx="38">
                  <c:v>390</c:v>
                </c:pt>
                <c:pt idx="39">
                  <c:v>390</c:v>
                </c:pt>
                <c:pt idx="40">
                  <c:v>379.5</c:v>
                </c:pt>
                <c:pt idx="41">
                  <c:v>379.5</c:v>
                </c:pt>
                <c:pt idx="42">
                  <c:v>370</c:v>
                </c:pt>
                <c:pt idx="43">
                  <c:v>367.5</c:v>
                </c:pt>
                <c:pt idx="44">
                  <c:v>355</c:v>
                </c:pt>
                <c:pt idx="45">
                  <c:v>352.5</c:v>
                </c:pt>
                <c:pt idx="46">
                  <c:v>347.5</c:v>
                </c:pt>
                <c:pt idx="47">
                  <c:v>350</c:v>
                </c:pt>
                <c:pt idx="48">
                  <c:v>362</c:v>
                </c:pt>
                <c:pt idx="49">
                  <c:v>372.5</c:v>
                </c:pt>
                <c:pt idx="50">
                  <c:v>372.5</c:v>
                </c:pt>
                <c:pt idx="51">
                  <c:v>372.5</c:v>
                </c:pt>
                <c:pt idx="52">
                  <c:v>406.5</c:v>
                </c:pt>
                <c:pt idx="53">
                  <c:v>417.5</c:v>
                </c:pt>
                <c:pt idx="54">
                  <c:v>442.5</c:v>
                </c:pt>
                <c:pt idx="55">
                  <c:v>460</c:v>
                </c:pt>
                <c:pt idx="56">
                  <c:v>465</c:v>
                </c:pt>
                <c:pt idx="57">
                  <c:v>485</c:v>
                </c:pt>
              </c:numCache>
            </c:numRef>
          </c:val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DAP FOB 中国</c:v>
                </c:pt>
              </c:strCache>
            </c:strRef>
          </c:tx>
          <c:marker>
            <c:symbol val="none"/>
          </c:marker>
          <c:cat>
            <c:numRef>
              <c:f>Sheet1!$B$3:$B$60</c:f>
              <c:numCache>
                <c:formatCode>dd\-mmm\-yy</c:formatCode>
                <c:ptCount val="58"/>
                <c:pt idx="0">
                  <c:v>41277</c:v>
                </c:pt>
                <c:pt idx="1">
                  <c:v>41284</c:v>
                </c:pt>
                <c:pt idx="2">
                  <c:v>41291</c:v>
                </c:pt>
                <c:pt idx="3">
                  <c:v>41298</c:v>
                </c:pt>
                <c:pt idx="4">
                  <c:v>41305</c:v>
                </c:pt>
                <c:pt idx="5">
                  <c:v>41312</c:v>
                </c:pt>
                <c:pt idx="6">
                  <c:v>41319</c:v>
                </c:pt>
                <c:pt idx="7">
                  <c:v>41326</c:v>
                </c:pt>
                <c:pt idx="8">
                  <c:v>41333</c:v>
                </c:pt>
                <c:pt idx="9">
                  <c:v>41340</c:v>
                </c:pt>
                <c:pt idx="10">
                  <c:v>41347</c:v>
                </c:pt>
                <c:pt idx="11">
                  <c:v>41354</c:v>
                </c:pt>
                <c:pt idx="12">
                  <c:v>41361</c:v>
                </c:pt>
                <c:pt idx="13">
                  <c:v>41368</c:v>
                </c:pt>
                <c:pt idx="14">
                  <c:v>41375</c:v>
                </c:pt>
                <c:pt idx="15">
                  <c:v>41382</c:v>
                </c:pt>
                <c:pt idx="16">
                  <c:v>41389</c:v>
                </c:pt>
                <c:pt idx="17">
                  <c:v>41396</c:v>
                </c:pt>
                <c:pt idx="18">
                  <c:v>41403</c:v>
                </c:pt>
                <c:pt idx="19">
                  <c:v>41410</c:v>
                </c:pt>
                <c:pt idx="20">
                  <c:v>41417</c:v>
                </c:pt>
                <c:pt idx="21">
                  <c:v>41424</c:v>
                </c:pt>
                <c:pt idx="22">
                  <c:v>41431</c:v>
                </c:pt>
                <c:pt idx="23">
                  <c:v>41438</c:v>
                </c:pt>
                <c:pt idx="24">
                  <c:v>41445</c:v>
                </c:pt>
                <c:pt idx="25">
                  <c:v>41452</c:v>
                </c:pt>
                <c:pt idx="26">
                  <c:v>41459</c:v>
                </c:pt>
                <c:pt idx="27">
                  <c:v>41466</c:v>
                </c:pt>
                <c:pt idx="28">
                  <c:v>41473</c:v>
                </c:pt>
                <c:pt idx="29">
                  <c:v>41480</c:v>
                </c:pt>
                <c:pt idx="30">
                  <c:v>41487</c:v>
                </c:pt>
                <c:pt idx="31">
                  <c:v>41494</c:v>
                </c:pt>
                <c:pt idx="32">
                  <c:v>41501</c:v>
                </c:pt>
                <c:pt idx="33">
                  <c:v>41508</c:v>
                </c:pt>
                <c:pt idx="34">
                  <c:v>41515</c:v>
                </c:pt>
                <c:pt idx="35">
                  <c:v>41522</c:v>
                </c:pt>
                <c:pt idx="36">
                  <c:v>41529</c:v>
                </c:pt>
                <c:pt idx="37">
                  <c:v>41536</c:v>
                </c:pt>
                <c:pt idx="38">
                  <c:v>41543</c:v>
                </c:pt>
                <c:pt idx="39">
                  <c:v>41550</c:v>
                </c:pt>
                <c:pt idx="40">
                  <c:v>41557</c:v>
                </c:pt>
                <c:pt idx="41">
                  <c:v>41564</c:v>
                </c:pt>
                <c:pt idx="42">
                  <c:v>41571</c:v>
                </c:pt>
                <c:pt idx="43">
                  <c:v>41578</c:v>
                </c:pt>
                <c:pt idx="44">
                  <c:v>41585</c:v>
                </c:pt>
                <c:pt idx="45">
                  <c:v>41592</c:v>
                </c:pt>
                <c:pt idx="46">
                  <c:v>41599</c:v>
                </c:pt>
                <c:pt idx="47">
                  <c:v>41606</c:v>
                </c:pt>
                <c:pt idx="48">
                  <c:v>41613</c:v>
                </c:pt>
                <c:pt idx="49">
                  <c:v>41620</c:v>
                </c:pt>
                <c:pt idx="50">
                  <c:v>41627</c:v>
                </c:pt>
                <c:pt idx="51">
                  <c:v>41634</c:v>
                </c:pt>
                <c:pt idx="52">
                  <c:v>41641</c:v>
                </c:pt>
                <c:pt idx="53">
                  <c:v>41648</c:v>
                </c:pt>
                <c:pt idx="54">
                  <c:v>41655</c:v>
                </c:pt>
                <c:pt idx="55">
                  <c:v>41662</c:v>
                </c:pt>
                <c:pt idx="56">
                  <c:v>41669</c:v>
                </c:pt>
                <c:pt idx="57">
                  <c:v>41676</c:v>
                </c:pt>
              </c:numCache>
            </c:numRef>
          </c:cat>
          <c:val>
            <c:numRef>
              <c:f>Sheet1!$D$3:$D$60</c:f>
              <c:numCache>
                <c:formatCode>_-* #,##0_-;\-* #,##0_-;_-* "-"??_-;_-@_-</c:formatCode>
                <c:ptCount val="58"/>
                <c:pt idx="0">
                  <c:v>522.5</c:v>
                </c:pt>
                <c:pt idx="1">
                  <c:v>482.5</c:v>
                </c:pt>
                <c:pt idx="2">
                  <c:v>482.5</c:v>
                </c:pt>
                <c:pt idx="3">
                  <c:v>482.5</c:v>
                </c:pt>
                <c:pt idx="4">
                  <c:v>482.5</c:v>
                </c:pt>
                <c:pt idx="5">
                  <c:v>482.5</c:v>
                </c:pt>
                <c:pt idx="6">
                  <c:v>482.5</c:v>
                </c:pt>
                <c:pt idx="7">
                  <c:v>482.5</c:v>
                </c:pt>
                <c:pt idx="8">
                  <c:v>482.5</c:v>
                </c:pt>
                <c:pt idx="9">
                  <c:v>482.5</c:v>
                </c:pt>
                <c:pt idx="10">
                  <c:v>482.5</c:v>
                </c:pt>
                <c:pt idx="11">
                  <c:v>482.5</c:v>
                </c:pt>
                <c:pt idx="12">
                  <c:v>482.5</c:v>
                </c:pt>
                <c:pt idx="13">
                  <c:v>482.5</c:v>
                </c:pt>
                <c:pt idx="14">
                  <c:v>490</c:v>
                </c:pt>
                <c:pt idx="15">
                  <c:v>490</c:v>
                </c:pt>
                <c:pt idx="16">
                  <c:v>505</c:v>
                </c:pt>
                <c:pt idx="17">
                  <c:v>505</c:v>
                </c:pt>
                <c:pt idx="18">
                  <c:v>487.5</c:v>
                </c:pt>
                <c:pt idx="19">
                  <c:v>487.5</c:v>
                </c:pt>
                <c:pt idx="20">
                  <c:v>487.5</c:v>
                </c:pt>
                <c:pt idx="21">
                  <c:v>487.5</c:v>
                </c:pt>
                <c:pt idx="22">
                  <c:v>487.5</c:v>
                </c:pt>
                <c:pt idx="23">
                  <c:v>487.5</c:v>
                </c:pt>
                <c:pt idx="24">
                  <c:v>485</c:v>
                </c:pt>
                <c:pt idx="25">
                  <c:v>480</c:v>
                </c:pt>
                <c:pt idx="26">
                  <c:v>480</c:v>
                </c:pt>
                <c:pt idx="27">
                  <c:v>452.5</c:v>
                </c:pt>
                <c:pt idx="28">
                  <c:v>447.5</c:v>
                </c:pt>
                <c:pt idx="29">
                  <c:v>442.5</c:v>
                </c:pt>
                <c:pt idx="30">
                  <c:v>434</c:v>
                </c:pt>
                <c:pt idx="31">
                  <c:v>427.5</c:v>
                </c:pt>
                <c:pt idx="32">
                  <c:v>425</c:v>
                </c:pt>
                <c:pt idx="33">
                  <c:v>422.5</c:v>
                </c:pt>
                <c:pt idx="34">
                  <c:v>405</c:v>
                </c:pt>
                <c:pt idx="35">
                  <c:v>402.5</c:v>
                </c:pt>
                <c:pt idx="36">
                  <c:v>385.5</c:v>
                </c:pt>
                <c:pt idx="37">
                  <c:v>385.5</c:v>
                </c:pt>
                <c:pt idx="38">
                  <c:v>374</c:v>
                </c:pt>
                <c:pt idx="39">
                  <c:v>374</c:v>
                </c:pt>
                <c:pt idx="40">
                  <c:v>377.5</c:v>
                </c:pt>
                <c:pt idx="41">
                  <c:v>377.5</c:v>
                </c:pt>
                <c:pt idx="42">
                  <c:v>370</c:v>
                </c:pt>
                <c:pt idx="43">
                  <c:v>370</c:v>
                </c:pt>
                <c:pt idx="44">
                  <c:v>370</c:v>
                </c:pt>
                <c:pt idx="45">
                  <c:v>370</c:v>
                </c:pt>
                <c:pt idx="46">
                  <c:v>370</c:v>
                </c:pt>
                <c:pt idx="47">
                  <c:v>365</c:v>
                </c:pt>
                <c:pt idx="48">
                  <c:v>365</c:v>
                </c:pt>
                <c:pt idx="49">
                  <c:v>375</c:v>
                </c:pt>
                <c:pt idx="50">
                  <c:v>375</c:v>
                </c:pt>
                <c:pt idx="51">
                  <c:v>375</c:v>
                </c:pt>
                <c:pt idx="52">
                  <c:v>375</c:v>
                </c:pt>
                <c:pt idx="53">
                  <c:v>405</c:v>
                </c:pt>
                <c:pt idx="54">
                  <c:v>417.5</c:v>
                </c:pt>
                <c:pt idx="55">
                  <c:v>407.5</c:v>
                </c:pt>
                <c:pt idx="56">
                  <c:v>432.5</c:v>
                </c:pt>
                <c:pt idx="57">
                  <c:v>470</c:v>
                </c:pt>
              </c:numCache>
            </c:numRef>
          </c:val>
        </c:ser>
        <c:ser>
          <c:idx val="2"/>
          <c:order val="2"/>
          <c:tx>
            <c:strRef>
              <c:f>Sheet1!$E$2</c:f>
              <c:strCache>
                <c:ptCount val="1"/>
                <c:pt idx="0">
                  <c:v>DAP 中国出厂</c:v>
                </c:pt>
              </c:strCache>
            </c:strRef>
          </c:tx>
          <c:marker>
            <c:symbol val="diamond"/>
            <c:size val="5"/>
          </c:marker>
          <c:cat>
            <c:numRef>
              <c:f>Sheet1!$B$3:$B$60</c:f>
              <c:numCache>
                <c:formatCode>dd\-mmm\-yy</c:formatCode>
                <c:ptCount val="58"/>
                <c:pt idx="0">
                  <c:v>41277</c:v>
                </c:pt>
                <c:pt idx="1">
                  <c:v>41284</c:v>
                </c:pt>
                <c:pt idx="2">
                  <c:v>41291</c:v>
                </c:pt>
                <c:pt idx="3">
                  <c:v>41298</c:v>
                </c:pt>
                <c:pt idx="4">
                  <c:v>41305</c:v>
                </c:pt>
                <c:pt idx="5">
                  <c:v>41312</c:v>
                </c:pt>
                <c:pt idx="6">
                  <c:v>41319</c:v>
                </c:pt>
                <c:pt idx="7">
                  <c:v>41326</c:v>
                </c:pt>
                <c:pt idx="8">
                  <c:v>41333</c:v>
                </c:pt>
                <c:pt idx="9">
                  <c:v>41340</c:v>
                </c:pt>
                <c:pt idx="10">
                  <c:v>41347</c:v>
                </c:pt>
                <c:pt idx="11">
                  <c:v>41354</c:v>
                </c:pt>
                <c:pt idx="12">
                  <c:v>41361</c:v>
                </c:pt>
                <c:pt idx="13">
                  <c:v>41368</c:v>
                </c:pt>
                <c:pt idx="14">
                  <c:v>41375</c:v>
                </c:pt>
                <c:pt idx="15">
                  <c:v>41382</c:v>
                </c:pt>
                <c:pt idx="16">
                  <c:v>41389</c:v>
                </c:pt>
                <c:pt idx="17">
                  <c:v>41396</c:v>
                </c:pt>
                <c:pt idx="18">
                  <c:v>41403</c:v>
                </c:pt>
                <c:pt idx="19">
                  <c:v>41410</c:v>
                </c:pt>
                <c:pt idx="20">
                  <c:v>41417</c:v>
                </c:pt>
                <c:pt idx="21">
                  <c:v>41424</c:v>
                </c:pt>
                <c:pt idx="22">
                  <c:v>41431</c:v>
                </c:pt>
                <c:pt idx="23">
                  <c:v>41438</c:v>
                </c:pt>
                <c:pt idx="24">
                  <c:v>41445</c:v>
                </c:pt>
                <c:pt idx="25">
                  <c:v>41452</c:v>
                </c:pt>
                <c:pt idx="26">
                  <c:v>41459</c:v>
                </c:pt>
                <c:pt idx="27">
                  <c:v>41466</c:v>
                </c:pt>
                <c:pt idx="28">
                  <c:v>41473</c:v>
                </c:pt>
                <c:pt idx="29">
                  <c:v>41480</c:v>
                </c:pt>
                <c:pt idx="30">
                  <c:v>41487</c:v>
                </c:pt>
                <c:pt idx="31">
                  <c:v>41494</c:v>
                </c:pt>
                <c:pt idx="32">
                  <c:v>41501</c:v>
                </c:pt>
                <c:pt idx="33">
                  <c:v>41508</c:v>
                </c:pt>
                <c:pt idx="34">
                  <c:v>41515</c:v>
                </c:pt>
                <c:pt idx="35">
                  <c:v>41522</c:v>
                </c:pt>
                <c:pt idx="36">
                  <c:v>41529</c:v>
                </c:pt>
                <c:pt idx="37">
                  <c:v>41536</c:v>
                </c:pt>
                <c:pt idx="38">
                  <c:v>41543</c:v>
                </c:pt>
                <c:pt idx="39">
                  <c:v>41550</c:v>
                </c:pt>
                <c:pt idx="40">
                  <c:v>41557</c:v>
                </c:pt>
                <c:pt idx="41">
                  <c:v>41564</c:v>
                </c:pt>
                <c:pt idx="42">
                  <c:v>41571</c:v>
                </c:pt>
                <c:pt idx="43">
                  <c:v>41578</c:v>
                </c:pt>
                <c:pt idx="44">
                  <c:v>41585</c:v>
                </c:pt>
                <c:pt idx="45">
                  <c:v>41592</c:v>
                </c:pt>
                <c:pt idx="46">
                  <c:v>41599</c:v>
                </c:pt>
                <c:pt idx="47">
                  <c:v>41606</c:v>
                </c:pt>
                <c:pt idx="48">
                  <c:v>41613</c:v>
                </c:pt>
                <c:pt idx="49">
                  <c:v>41620</c:v>
                </c:pt>
                <c:pt idx="50">
                  <c:v>41627</c:v>
                </c:pt>
                <c:pt idx="51">
                  <c:v>41634</c:v>
                </c:pt>
                <c:pt idx="52">
                  <c:v>41641</c:v>
                </c:pt>
                <c:pt idx="53">
                  <c:v>41648</c:v>
                </c:pt>
                <c:pt idx="54">
                  <c:v>41655</c:v>
                </c:pt>
                <c:pt idx="55">
                  <c:v>41662</c:v>
                </c:pt>
                <c:pt idx="56">
                  <c:v>41669</c:v>
                </c:pt>
                <c:pt idx="57">
                  <c:v>41676</c:v>
                </c:pt>
              </c:numCache>
            </c:numRef>
          </c:cat>
          <c:val>
            <c:numRef>
              <c:f>Sheet1!$E$3:$E$60</c:f>
              <c:numCache>
                <c:formatCode>0_ </c:formatCode>
                <c:ptCount val="58"/>
                <c:pt idx="0">
                  <c:v>483.60655737704923</c:v>
                </c:pt>
                <c:pt idx="1">
                  <c:v>483.60655737704923</c:v>
                </c:pt>
                <c:pt idx="2">
                  <c:v>487.70491803278691</c:v>
                </c:pt>
                <c:pt idx="3">
                  <c:v>487.70491803278691</c:v>
                </c:pt>
                <c:pt idx="4">
                  <c:v>487.70491803278691</c:v>
                </c:pt>
                <c:pt idx="5">
                  <c:v>487.70491803278691</c:v>
                </c:pt>
                <c:pt idx="6">
                  <c:v>487.70491803278691</c:v>
                </c:pt>
                <c:pt idx="7">
                  <c:v>487.70491803278691</c:v>
                </c:pt>
                <c:pt idx="8">
                  <c:v>487.70491803278691</c:v>
                </c:pt>
                <c:pt idx="9">
                  <c:v>487.70491803278691</c:v>
                </c:pt>
                <c:pt idx="10">
                  <c:v>483.60655737704923</c:v>
                </c:pt>
                <c:pt idx="11">
                  <c:v>479.50819672131149</c:v>
                </c:pt>
                <c:pt idx="12">
                  <c:v>479.50819672131149</c:v>
                </c:pt>
                <c:pt idx="13">
                  <c:v>471.31147540983608</c:v>
                </c:pt>
                <c:pt idx="14">
                  <c:v>471.31147540983608</c:v>
                </c:pt>
                <c:pt idx="15">
                  <c:v>471.31147540983608</c:v>
                </c:pt>
                <c:pt idx="16">
                  <c:v>471.31147540983608</c:v>
                </c:pt>
                <c:pt idx="17">
                  <c:v>471.31147540983608</c:v>
                </c:pt>
                <c:pt idx="18">
                  <c:v>471.31147540983608</c:v>
                </c:pt>
                <c:pt idx="19">
                  <c:v>471.31147540983608</c:v>
                </c:pt>
                <c:pt idx="20">
                  <c:v>471.31147540983608</c:v>
                </c:pt>
                <c:pt idx="21">
                  <c:v>463.11475409836072</c:v>
                </c:pt>
                <c:pt idx="22">
                  <c:v>463.11475409836072</c:v>
                </c:pt>
                <c:pt idx="23">
                  <c:v>463.11475409836072</c:v>
                </c:pt>
                <c:pt idx="24">
                  <c:v>463.11475409836072</c:v>
                </c:pt>
                <c:pt idx="25">
                  <c:v>463.11475409836072</c:v>
                </c:pt>
                <c:pt idx="26">
                  <c:v>463.11475409836072</c:v>
                </c:pt>
                <c:pt idx="27">
                  <c:v>463.11475409836072</c:v>
                </c:pt>
                <c:pt idx="28">
                  <c:v>459.01639344262213</c:v>
                </c:pt>
                <c:pt idx="29">
                  <c:v>446.72131147540904</c:v>
                </c:pt>
                <c:pt idx="30">
                  <c:v>442.62295081967216</c:v>
                </c:pt>
                <c:pt idx="31">
                  <c:v>434.42622950819617</c:v>
                </c:pt>
                <c:pt idx="32">
                  <c:v>434.42622950819617</c:v>
                </c:pt>
                <c:pt idx="33">
                  <c:v>426.22950819672138</c:v>
                </c:pt>
                <c:pt idx="34">
                  <c:v>418.03278688524591</c:v>
                </c:pt>
                <c:pt idx="35">
                  <c:v>401.63934426229446</c:v>
                </c:pt>
                <c:pt idx="36">
                  <c:v>401.63934426229446</c:v>
                </c:pt>
                <c:pt idx="37">
                  <c:v>401.63934426229446</c:v>
                </c:pt>
                <c:pt idx="38">
                  <c:v>401.63934426229446</c:v>
                </c:pt>
                <c:pt idx="39">
                  <c:v>401.63934426229446</c:v>
                </c:pt>
                <c:pt idx="40">
                  <c:v>393.44262295081967</c:v>
                </c:pt>
                <c:pt idx="41">
                  <c:v>393.44262295081967</c:v>
                </c:pt>
                <c:pt idx="42">
                  <c:v>385.24590163934477</c:v>
                </c:pt>
                <c:pt idx="43">
                  <c:v>385.24590163934477</c:v>
                </c:pt>
                <c:pt idx="44">
                  <c:v>377.04918032786935</c:v>
                </c:pt>
                <c:pt idx="45">
                  <c:v>377.04918032786935</c:v>
                </c:pt>
                <c:pt idx="46">
                  <c:v>368.85245901639348</c:v>
                </c:pt>
                <c:pt idx="47">
                  <c:v>368.85245901639348</c:v>
                </c:pt>
                <c:pt idx="48">
                  <c:v>377.04918032786935</c:v>
                </c:pt>
                <c:pt idx="49">
                  <c:v>377.04918032786935</c:v>
                </c:pt>
                <c:pt idx="50">
                  <c:v>377.04918032786935</c:v>
                </c:pt>
                <c:pt idx="51">
                  <c:v>377.04918032786935</c:v>
                </c:pt>
                <c:pt idx="52">
                  <c:v>385.24590163934477</c:v>
                </c:pt>
                <c:pt idx="53">
                  <c:v>385.24590163934477</c:v>
                </c:pt>
                <c:pt idx="54">
                  <c:v>385.24590163934477</c:v>
                </c:pt>
                <c:pt idx="55">
                  <c:v>385.24590163934477</c:v>
                </c:pt>
                <c:pt idx="56">
                  <c:v>385.24590163934477</c:v>
                </c:pt>
                <c:pt idx="57">
                  <c:v>385.24590163934477</c:v>
                </c:pt>
              </c:numCache>
            </c:numRef>
          </c:val>
        </c:ser>
        <c:marker val="1"/>
        <c:axId val="67906560"/>
        <c:axId val="67912448"/>
      </c:lineChart>
      <c:dateAx>
        <c:axId val="67906560"/>
        <c:scaling>
          <c:orientation val="minMax"/>
        </c:scaling>
        <c:axPos val="b"/>
        <c:numFmt formatCode="dd\-mmm\-yy" sourceLinked="1"/>
        <c:majorTickMark val="none"/>
        <c:tickLblPos val="nextTo"/>
        <c:crossAx val="67912448"/>
        <c:crosses val="autoZero"/>
        <c:auto val="1"/>
        <c:lblOffset val="100"/>
      </c:dateAx>
      <c:valAx>
        <c:axId val="67912448"/>
        <c:scaling>
          <c:orientation val="minMax"/>
          <c:max val="530"/>
          <c:min val="330"/>
        </c:scaling>
        <c:axPos val="l"/>
        <c:majorGridlines>
          <c:spPr>
            <a:ln w="0">
              <a:prstDash val="sysDot"/>
            </a:ln>
          </c:spPr>
        </c:majorGridlines>
        <c:numFmt formatCode="_-* #,##0_-;\-* #,##0_-;_-* &quot;-&quot;??_-;_-@_-" sourceLinked="1"/>
        <c:majorTickMark val="none"/>
        <c:tickLblPos val="nextTo"/>
        <c:spPr>
          <a:ln>
            <a:noFill/>
          </a:ln>
        </c:spPr>
        <c:crossAx val="67906560"/>
        <c:crosses val="autoZero"/>
        <c:crossBetween val="between"/>
        <c:majorUnit val="10"/>
        <c:minorUnit val="10"/>
      </c:valAx>
      <c:spPr>
        <a:noFill/>
        <a:ln>
          <a:noFill/>
        </a:ln>
      </c:spPr>
    </c:plotArea>
    <c:legend>
      <c:legendPos val="b"/>
      <c:layout/>
      <c:txPr>
        <a:bodyPr/>
        <a:lstStyle/>
        <a:p>
          <a:pPr>
            <a:defRPr sz="1800"/>
          </a:pPr>
          <a:endParaRPr lang="zh-CN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0.58654</cdr:x>
      <cdr:y>0.87273</cdr:y>
    </cdr:from>
    <cdr:to>
      <cdr:x>0.83233</cdr:x>
      <cdr:y>0.95889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4357718" y="3429024"/>
          <a:ext cx="1826141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zh-CN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zh-CN" altLang="en-US" sz="1600" dirty="0" smtClean="0">
              <a:solidFill>
                <a:srgbClr val="FF0000"/>
              </a:solidFill>
            </a:rPr>
            <a:t>注：数据为折纯量</a:t>
          </a:r>
          <a:endParaRPr lang="zh-CN" altLang="en-US" sz="1600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BC988-8628-4D5D-BEFD-D76AC4C6C0D6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582EB-CBED-4BDE-9492-CE00B990278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582EB-CBED-4BDE-9492-CE00B990278F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tags" Target="../tags/tag19.xml"/><Relationship Id="rId18" Type="http://schemas.openxmlformats.org/officeDocument/2006/relationships/image" Target="../media/image1.jpeg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17" Type="http://schemas.openxmlformats.org/officeDocument/2006/relationships/oleObject" Target="../embeddings/oleObject1.bin"/><Relationship Id="rId2" Type="http://schemas.openxmlformats.org/officeDocument/2006/relationships/tags" Target="../tags/tag8.xml"/><Relationship Id="rId16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5" Type="http://schemas.openxmlformats.org/officeDocument/2006/relationships/tags" Target="../tags/tag21.xml"/><Relationship Id="rId10" Type="http://schemas.openxmlformats.org/officeDocument/2006/relationships/tags" Target="../tags/tag16.xml"/><Relationship Id="rId19" Type="http://schemas.openxmlformats.org/officeDocument/2006/relationships/image" Target="../media/image2.jpeg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对象 28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name="think-cell Slide" r:id="rId17" imgW="0" imgH="0" progId="">
              <p:embed/>
            </p:oleObj>
          </a:graphicData>
        </a:graphic>
      </p:graphicFrame>
      <p:sp>
        <p:nvSpPr>
          <p:cNvPr id="10" name="直角三角形 9"/>
          <p:cNvSpPr/>
          <p:nvPr>
            <p:custDataLst>
              <p:tags r:id="rId2"/>
            </p:custDataLst>
          </p:nvPr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>
            <p:custDataLst>
              <p:tags r:id="rId5"/>
            </p:custDataLst>
          </p:nvPr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8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4" name="直接连接符 13"/>
          <p:cNvCxnSpPr/>
          <p:nvPr userDrawn="1">
            <p:custDataLst>
              <p:tags r:id="rId9"/>
            </p:custDataLst>
          </p:nvPr>
        </p:nvCxnSpPr>
        <p:spPr>
          <a:xfrm>
            <a:off x="0" y="785794"/>
            <a:ext cx="9144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>
            <p:custDataLst>
              <p:tags r:id="rId10"/>
            </p:custDataLst>
          </p:nvPr>
        </p:nvSpPr>
        <p:spPr>
          <a:xfrm>
            <a:off x="6143572" y="214290"/>
            <a:ext cx="3000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云天化国际   许定国</a:t>
            </a:r>
            <a:endParaRPr lang="zh-CN" altLang="en-US" sz="20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6" name="图片 15" descr="201235150316840.jpg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19" cstate="print"/>
          <a:stretch>
            <a:fillRect/>
          </a:stretch>
        </p:blipFill>
        <p:spPr>
          <a:xfrm>
            <a:off x="5286380" y="71414"/>
            <a:ext cx="857256" cy="691821"/>
          </a:xfrm>
          <a:prstGeom prst="rect">
            <a:avLst/>
          </a:prstGeom>
        </p:spPr>
      </p:pic>
      <p:cxnSp>
        <p:nvCxnSpPr>
          <p:cNvPr id="23" name="直接连接符 22"/>
          <p:cNvCxnSpPr/>
          <p:nvPr userDrawn="1">
            <p:custDataLst>
              <p:tags r:id="rId12"/>
            </p:custDataLst>
          </p:nvPr>
        </p:nvCxnSpPr>
        <p:spPr>
          <a:xfrm rot="16200000" flipV="1">
            <a:off x="-45263" y="330983"/>
            <a:ext cx="661966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 userDrawn="1">
            <p:custDataLst>
              <p:tags r:id="rId13"/>
            </p:custDataLst>
          </p:nvPr>
        </p:nvCxnSpPr>
        <p:spPr>
          <a:xfrm rot="16200000" flipH="1">
            <a:off x="250014" y="392897"/>
            <a:ext cx="785794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 userDrawn="1">
            <p:custDataLst>
              <p:tags r:id="rId14"/>
            </p:custDataLst>
          </p:nvPr>
        </p:nvCxnSpPr>
        <p:spPr>
          <a:xfrm>
            <a:off x="152400" y="509566"/>
            <a:ext cx="1214446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 userDrawn="1">
            <p:custDataLst>
              <p:tags r:id="rId15"/>
            </p:custDataLst>
          </p:nvPr>
        </p:nvCxnSpPr>
        <p:spPr>
          <a:xfrm>
            <a:off x="0" y="357166"/>
            <a:ext cx="1000100" cy="158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6000728" y="52699"/>
            <a:ext cx="3143272" cy="6429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rgbClr val="C00000"/>
                </a:solidFill>
                <a:latin typeface="+mn-ea"/>
                <a:ea typeface="+mn-ea"/>
              </a:rPr>
              <a:t>丰润大地  收获梦想</a:t>
            </a:r>
            <a:endParaRPr lang="zh-CN" altLang="en-US" sz="2000" b="1" dirty="0">
              <a:solidFill>
                <a:srgbClr val="C0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0" y="500042"/>
            <a:ext cx="9144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6357918" y="5927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云天化国际       许定国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0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0270F74-92FA-4454-93B5-51749E396E0E}" type="datetimeFigureOut">
              <a:rPr lang="zh-CN" altLang="en-US" smtClean="0"/>
              <a:pPr/>
              <a:t>2014/2/27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2E4BB9-1A0B-41A9-BD5F-1C7F38D953E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7" name="直接连接符 16"/>
          <p:cNvCxnSpPr/>
          <p:nvPr userDrawn="1">
            <p:custDataLst>
              <p:tags r:id="rId13"/>
            </p:custDataLst>
          </p:nvPr>
        </p:nvCxnSpPr>
        <p:spPr>
          <a:xfrm>
            <a:off x="0" y="785794"/>
            <a:ext cx="9144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>
            <p:custDataLst>
              <p:tags r:id="rId14"/>
            </p:custDataLst>
          </p:nvPr>
        </p:nvSpPr>
        <p:spPr>
          <a:xfrm>
            <a:off x="6143572" y="214290"/>
            <a:ext cx="3000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云天化国际   许定国</a:t>
            </a:r>
            <a:endParaRPr lang="zh-CN" altLang="en-US" sz="20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0" name="图片 19" descr="201235150316840.jpg"/>
          <p:cNvPicPr>
            <a:picLocks noChangeAspect="1"/>
          </p:cNvPicPr>
          <p:nvPr userDrawn="1">
            <p:custDataLst>
              <p:tags r:id="rId15"/>
            </p:custDataLst>
          </p:nvPr>
        </p:nvPicPr>
        <p:blipFill>
          <a:blip r:embed="rId21" cstate="print"/>
          <a:stretch>
            <a:fillRect/>
          </a:stretch>
        </p:blipFill>
        <p:spPr>
          <a:xfrm>
            <a:off x="5286380" y="71414"/>
            <a:ext cx="857256" cy="691821"/>
          </a:xfrm>
          <a:prstGeom prst="rect">
            <a:avLst/>
          </a:prstGeom>
        </p:spPr>
      </p:pic>
      <p:cxnSp>
        <p:nvCxnSpPr>
          <p:cNvPr id="21" name="直接连接符 20"/>
          <p:cNvCxnSpPr/>
          <p:nvPr userDrawn="1">
            <p:custDataLst>
              <p:tags r:id="rId16"/>
            </p:custDataLst>
          </p:nvPr>
        </p:nvCxnSpPr>
        <p:spPr>
          <a:xfrm rot="16200000" flipV="1">
            <a:off x="-45263" y="330983"/>
            <a:ext cx="661966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 userDrawn="1">
            <p:custDataLst>
              <p:tags r:id="rId17"/>
            </p:custDataLst>
          </p:nvPr>
        </p:nvCxnSpPr>
        <p:spPr>
          <a:xfrm rot="16200000" flipH="1">
            <a:off x="250014" y="392897"/>
            <a:ext cx="785794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 userDrawn="1">
            <p:custDataLst>
              <p:tags r:id="rId18"/>
            </p:custDataLst>
          </p:nvPr>
        </p:nvCxnSpPr>
        <p:spPr>
          <a:xfrm>
            <a:off x="152400" y="509566"/>
            <a:ext cx="1214446" cy="158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 userDrawn="1">
            <p:custDataLst>
              <p:tags r:id="rId19"/>
            </p:custDataLst>
          </p:nvPr>
        </p:nvCxnSpPr>
        <p:spPr>
          <a:xfrm>
            <a:off x="0" y="357166"/>
            <a:ext cx="1000100" cy="158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371600" y="1928802"/>
            <a:ext cx="7772400" cy="1830388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solidFill>
                  <a:schemeClr val="tx1"/>
                </a:solidFill>
                <a:effectLst/>
              </a:rPr>
              <a:t>国际磷肥市场对国内市场的影响</a:t>
            </a:r>
            <a:endParaRPr lang="zh-CN" altLang="en-US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371600" y="4071938"/>
            <a:ext cx="7772400" cy="1200150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------------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云天化国际：李英翔    </a:t>
            </a:r>
            <a:r>
              <a:rPr lang="en-US" altLang="zh-CN" smtClean="0">
                <a:latin typeface="微软雅黑" pitchFamily="34" charset="-122"/>
                <a:ea typeface="微软雅黑" pitchFamily="34" charset="-122"/>
              </a:rPr>
              <a:t>2014.3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64305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华文仿宋" pitchFamily="2" charset="-122"/>
                <a:ea typeface="微软雅黑"/>
              </a:rPr>
              <a:t>中国出口结构</a:t>
            </a:r>
            <a:endParaRPr lang="zh-CN" altLang="en-US" sz="2000" dirty="0">
              <a:latin typeface="华文仿宋" pitchFamily="2" charset="-122"/>
              <a:ea typeface="微软雅黑"/>
            </a:endParaRPr>
          </a:p>
        </p:txBody>
      </p:sp>
      <p:cxnSp>
        <p:nvCxnSpPr>
          <p:cNvPr id="5" name="肘形连接符 4"/>
          <p:cNvCxnSpPr/>
          <p:nvPr/>
        </p:nvCxnSpPr>
        <p:spPr>
          <a:xfrm>
            <a:off x="5429256" y="538443"/>
            <a:ext cx="744860" cy="287676"/>
          </a:xfrm>
          <a:prstGeom prst="bentConnector3">
            <a:avLst>
              <a:gd name="adj1" fmla="val 50000"/>
            </a:avLst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3929058" y="1571612"/>
            <a:ext cx="3786214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071934" y="1643050"/>
            <a:ext cx="36391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solidFill>
                  <a:srgbClr val="7030A0"/>
                </a:solidFill>
                <a:latin typeface="华文仿宋" pitchFamily="2" charset="-122"/>
                <a:ea typeface="微软雅黑"/>
              </a:rPr>
              <a:t>近</a:t>
            </a:r>
            <a:r>
              <a:rPr lang="en-US" altLang="zh-CN" sz="2000" b="1" dirty="0" smtClean="0">
                <a:solidFill>
                  <a:srgbClr val="7030A0"/>
                </a:solidFill>
                <a:latin typeface="华文仿宋" pitchFamily="2" charset="-122"/>
                <a:ea typeface="微软雅黑"/>
              </a:rPr>
              <a:t>5</a:t>
            </a:r>
            <a:r>
              <a:rPr lang="zh-CN" altLang="en-US" sz="2000" b="1" dirty="0" smtClean="0">
                <a:solidFill>
                  <a:srgbClr val="7030A0"/>
                </a:solidFill>
                <a:latin typeface="华文仿宋" pitchFamily="2" charset="-122"/>
                <a:ea typeface="微软雅黑"/>
              </a:rPr>
              <a:t>年中国磷肥量出口结构变化</a:t>
            </a:r>
            <a:endParaRPr lang="zh-CN" altLang="en-US" sz="2000" b="1" dirty="0">
              <a:solidFill>
                <a:srgbClr val="7030A0"/>
              </a:solidFill>
              <a:latin typeface="华文仿宋" pitchFamily="2" charset="-122"/>
              <a:ea typeface="微软雅黑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20" y="1000108"/>
            <a:ext cx="4673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三 中国对国际磷肥市场影响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5500702"/>
            <a:ext cx="9144000" cy="10001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14282" y="5500702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上图可以显示，</a:t>
            </a:r>
            <a:r>
              <a:rPr lang="en-US" altLang="zh-CN" sz="2000" dirty="0" smtClean="0">
                <a:solidFill>
                  <a:schemeClr val="bg1"/>
                </a:solidFill>
                <a:ea typeface="微软雅黑"/>
              </a:rPr>
              <a:t>2011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年中国</a:t>
            </a:r>
            <a:r>
              <a:rPr lang="en-US" altLang="zh-CN" sz="2000" dirty="0" smtClean="0">
                <a:solidFill>
                  <a:schemeClr val="bg1"/>
                </a:solidFill>
                <a:ea typeface="微软雅黑"/>
              </a:rPr>
              <a:t>NP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出口井喷之势，也是同一年</a:t>
            </a:r>
            <a:r>
              <a:rPr lang="en-US" altLang="zh-CN" sz="2000" dirty="0" smtClean="0">
                <a:solidFill>
                  <a:schemeClr val="bg1"/>
                </a:solidFill>
                <a:ea typeface="微软雅黑"/>
              </a:rPr>
              <a:t>TSP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出口量达到巅峰。相对而言，近四年中国出口</a:t>
            </a:r>
            <a:r>
              <a:rPr lang="en-US" altLang="zh-CN" sz="2000" dirty="0" smtClean="0">
                <a:solidFill>
                  <a:schemeClr val="bg1"/>
                </a:solidFill>
                <a:ea typeface="微软雅黑"/>
              </a:rPr>
              <a:t>DAP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和</a:t>
            </a:r>
            <a:r>
              <a:rPr lang="en-US" altLang="zh-CN" sz="2000" dirty="0" smtClean="0">
                <a:solidFill>
                  <a:schemeClr val="bg1"/>
                </a:solidFill>
                <a:ea typeface="微软雅黑"/>
              </a:rPr>
              <a:t>MAP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较为稳定。从世界磷肥消费结构来看，未来几年中国依然以</a:t>
            </a:r>
            <a:r>
              <a:rPr lang="en-US" altLang="zh-CN" sz="2000" dirty="0" smtClean="0">
                <a:solidFill>
                  <a:schemeClr val="bg1"/>
                </a:solidFill>
                <a:ea typeface="微软雅黑"/>
              </a:rPr>
              <a:t>DAP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出口为主，</a:t>
            </a:r>
            <a:r>
              <a:rPr lang="en-US" altLang="zh-CN" sz="2000" dirty="0" smtClean="0">
                <a:solidFill>
                  <a:schemeClr val="bg1"/>
                </a:solidFill>
                <a:ea typeface="微软雅黑"/>
              </a:rPr>
              <a:t>MAP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和</a:t>
            </a:r>
            <a:r>
              <a:rPr lang="en-US" altLang="zh-CN" sz="2000" dirty="0" smtClean="0">
                <a:solidFill>
                  <a:schemeClr val="bg1"/>
                </a:solidFill>
                <a:ea typeface="微软雅黑"/>
              </a:rPr>
              <a:t>TSP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为辅，</a:t>
            </a:r>
            <a:r>
              <a:rPr lang="en-US" altLang="zh-CN" sz="2000" dirty="0" smtClean="0">
                <a:solidFill>
                  <a:schemeClr val="bg1"/>
                </a:solidFill>
                <a:ea typeface="微软雅黑"/>
              </a:rPr>
              <a:t>NP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为调剂的格局。</a:t>
            </a:r>
            <a:endParaRPr lang="zh-CN" altLang="en-US" sz="2000" dirty="0">
              <a:solidFill>
                <a:schemeClr val="bg1"/>
              </a:solidFill>
              <a:ea typeface="微软雅黑"/>
            </a:endParaRPr>
          </a:p>
        </p:txBody>
      </p:sp>
      <p:graphicFrame>
        <p:nvGraphicFramePr>
          <p:cNvPr id="14" name="图表 13"/>
          <p:cNvGraphicFramePr/>
          <p:nvPr/>
        </p:nvGraphicFramePr>
        <p:xfrm>
          <a:off x="2357422" y="2071678"/>
          <a:ext cx="6436058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5500702"/>
            <a:ext cx="9144000" cy="10001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143240" y="1571612"/>
            <a:ext cx="3857652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" name="图表 4"/>
          <p:cNvGraphicFramePr/>
          <p:nvPr/>
        </p:nvGraphicFramePr>
        <p:xfrm>
          <a:off x="1571604" y="1928802"/>
          <a:ext cx="7572396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57128" y="1628266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7030A0"/>
                </a:solidFill>
                <a:latin typeface="华文仿宋" pitchFamily="2" charset="-122"/>
                <a:ea typeface="微软雅黑"/>
              </a:rPr>
              <a:t>中国</a:t>
            </a:r>
            <a:r>
              <a:rPr lang="en-US" altLang="zh-CN" sz="2000" b="1" dirty="0" smtClean="0">
                <a:solidFill>
                  <a:srgbClr val="7030A0"/>
                </a:solidFill>
                <a:latin typeface="华文仿宋" pitchFamily="2" charset="-122"/>
                <a:ea typeface="微软雅黑"/>
              </a:rPr>
              <a:t>DAP</a:t>
            </a:r>
            <a:r>
              <a:rPr lang="zh-CN" altLang="en-US" sz="2000" b="1" dirty="0" smtClean="0">
                <a:solidFill>
                  <a:srgbClr val="7030A0"/>
                </a:solidFill>
                <a:latin typeface="华文仿宋" pitchFamily="2" charset="-122"/>
                <a:ea typeface="微软雅黑"/>
              </a:rPr>
              <a:t>出口量占世界比率</a:t>
            </a:r>
            <a:endParaRPr lang="zh-CN" altLang="en-US" sz="2000" b="1" dirty="0">
              <a:solidFill>
                <a:srgbClr val="7030A0"/>
              </a:solidFill>
              <a:latin typeface="华文仿宋" pitchFamily="2" charset="-122"/>
              <a:ea typeface="微软雅黑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5500702"/>
            <a:ext cx="87154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>
                    <a:lumMod val="95000"/>
                  </a:schemeClr>
                </a:solidFill>
                <a:ea typeface="微软雅黑"/>
              </a:rPr>
              <a:t>近</a:t>
            </a:r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  <a:ea typeface="微软雅黑"/>
              </a:rPr>
              <a:t>6</a:t>
            </a:r>
            <a:r>
              <a:rPr lang="zh-CN" altLang="en-US" sz="2000" dirty="0" smtClean="0">
                <a:solidFill>
                  <a:schemeClr val="bg1">
                    <a:lumMod val="95000"/>
                  </a:schemeClr>
                </a:solidFill>
                <a:ea typeface="微软雅黑"/>
              </a:rPr>
              <a:t>年来中国</a:t>
            </a:r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  <a:ea typeface="微软雅黑"/>
              </a:rPr>
              <a:t>DAP</a:t>
            </a:r>
            <a:r>
              <a:rPr lang="zh-CN" altLang="en-US" sz="2000" dirty="0" smtClean="0">
                <a:solidFill>
                  <a:schemeClr val="bg1">
                    <a:lumMod val="95000"/>
                  </a:schemeClr>
                </a:solidFill>
                <a:ea typeface="微软雅黑"/>
              </a:rPr>
              <a:t>出口相对数逐渐增加，但出口占比进入相对平稳阶段，相对而言国际</a:t>
            </a:r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  <a:ea typeface="微软雅黑"/>
              </a:rPr>
              <a:t>DAP</a:t>
            </a:r>
            <a:r>
              <a:rPr lang="zh-CN" altLang="en-US" sz="2000" dirty="0" smtClean="0">
                <a:solidFill>
                  <a:schemeClr val="bg1">
                    <a:lumMod val="95000"/>
                  </a:schemeClr>
                </a:solidFill>
                <a:ea typeface="微软雅黑"/>
              </a:rPr>
              <a:t>贸易量在</a:t>
            </a:r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  <a:ea typeface="微软雅黑"/>
              </a:rPr>
              <a:t>2010</a:t>
            </a:r>
            <a:r>
              <a:rPr lang="zh-CN" altLang="en-US" sz="2000" dirty="0" smtClean="0">
                <a:solidFill>
                  <a:schemeClr val="bg1">
                    <a:lumMod val="95000"/>
                  </a:schemeClr>
                </a:solidFill>
                <a:ea typeface="微软雅黑"/>
              </a:rPr>
              <a:t>年到达历史高位后，显现下降趋势。这也显示国际磷肥需求并不旺盛。</a:t>
            </a:r>
            <a:endParaRPr lang="zh-CN" altLang="en-US" sz="2000" dirty="0">
              <a:solidFill>
                <a:schemeClr val="bg1">
                  <a:lumMod val="95000"/>
                </a:schemeClr>
              </a:solidFill>
              <a:ea typeface="微软雅黑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1643050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华文仿宋" pitchFamily="2" charset="-122"/>
                <a:ea typeface="微软雅黑"/>
              </a:rPr>
              <a:t>中国出口结构</a:t>
            </a:r>
            <a:endParaRPr lang="zh-CN" altLang="en-US" sz="2000" dirty="0">
              <a:latin typeface="华文仿宋" pitchFamily="2" charset="-122"/>
              <a:ea typeface="微软雅黑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1000108"/>
            <a:ext cx="4673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三 中国对国际磷肥市场影响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286116" y="1571612"/>
            <a:ext cx="4000528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" name="图表 4"/>
          <p:cNvGraphicFramePr/>
          <p:nvPr/>
        </p:nvGraphicFramePr>
        <p:xfrm>
          <a:off x="1000100" y="1571612"/>
          <a:ext cx="8001056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71868" y="1671568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solidFill>
                  <a:srgbClr val="7030A0"/>
                </a:solidFill>
                <a:latin typeface="华文仿宋" pitchFamily="2" charset="-122"/>
                <a:ea typeface="微软雅黑"/>
              </a:rPr>
              <a:t>中国磷肥量出口量占世界比率</a:t>
            </a:r>
            <a:endParaRPr lang="zh-CN" altLang="en-US" sz="2000" b="1" dirty="0">
              <a:solidFill>
                <a:srgbClr val="7030A0"/>
              </a:solidFill>
              <a:latin typeface="华文仿宋" pitchFamily="2" charset="-122"/>
              <a:ea typeface="微软雅黑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3570" y="5000636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</a:rPr>
              <a:t>注：数据为折纯量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0" y="5500702"/>
            <a:ext cx="9144000" cy="10001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14282" y="5500702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近</a:t>
            </a:r>
            <a:r>
              <a:rPr lang="en-US" altLang="zh-CN" sz="2000" dirty="0" smtClean="0">
                <a:solidFill>
                  <a:schemeClr val="bg1"/>
                </a:solidFill>
              </a:rPr>
              <a:t>4</a:t>
            </a:r>
            <a:r>
              <a:rPr lang="zh-CN" altLang="en-US" sz="2000" dirty="0" smtClean="0">
                <a:solidFill>
                  <a:schemeClr val="bg1"/>
                </a:solidFill>
              </a:rPr>
              <a:t>年来世界磷肥贸易量略有下降，主要是受印度进口量减少所致，结合世界</a:t>
            </a:r>
            <a:r>
              <a:rPr lang="en-US" altLang="zh-CN" sz="2000" dirty="0" smtClean="0">
                <a:solidFill>
                  <a:schemeClr val="bg1"/>
                </a:solidFill>
              </a:rPr>
              <a:t>DAP</a:t>
            </a:r>
            <a:r>
              <a:rPr lang="zh-CN" altLang="en-US" sz="2000" dirty="0" smtClean="0">
                <a:solidFill>
                  <a:schemeClr val="bg1"/>
                </a:solidFill>
              </a:rPr>
              <a:t>贸易情况来看，我们发现，近几年全球</a:t>
            </a:r>
            <a:r>
              <a:rPr lang="en-US" altLang="zh-CN" sz="2000" dirty="0" smtClean="0">
                <a:solidFill>
                  <a:schemeClr val="bg1"/>
                </a:solidFill>
              </a:rPr>
              <a:t>DAP</a:t>
            </a:r>
            <a:r>
              <a:rPr lang="zh-CN" altLang="en-US" sz="2000" dirty="0" smtClean="0">
                <a:solidFill>
                  <a:schemeClr val="bg1"/>
                </a:solidFill>
              </a:rPr>
              <a:t>贸易量略有下降，</a:t>
            </a:r>
            <a:r>
              <a:rPr lang="en-US" altLang="zh-CN" sz="2000" dirty="0" smtClean="0">
                <a:solidFill>
                  <a:schemeClr val="bg1"/>
                </a:solidFill>
              </a:rPr>
              <a:t>MAP</a:t>
            </a:r>
            <a:r>
              <a:rPr lang="zh-CN" altLang="en-US" sz="2000" dirty="0" smtClean="0">
                <a:solidFill>
                  <a:schemeClr val="bg1"/>
                </a:solidFill>
              </a:rPr>
              <a:t>贸易量略有上升，</a:t>
            </a:r>
            <a:r>
              <a:rPr lang="en-US" altLang="zh-CN" sz="2000" dirty="0" smtClean="0">
                <a:solidFill>
                  <a:schemeClr val="bg1"/>
                </a:solidFill>
              </a:rPr>
              <a:t>TSP</a:t>
            </a:r>
            <a:r>
              <a:rPr lang="zh-CN" altLang="en-US" sz="2000" dirty="0" smtClean="0">
                <a:solidFill>
                  <a:schemeClr val="bg1"/>
                </a:solidFill>
              </a:rPr>
              <a:t>贸易量维持稳定，这和美洲和南亚需求情况吻合。</a:t>
            </a:r>
            <a:endParaRPr lang="zh-CN" altLang="en-US" sz="2000" dirty="0">
              <a:solidFill>
                <a:schemeClr val="bg1"/>
              </a:solidFill>
              <a:ea typeface="微软雅黑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58" y="1586778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华文仿宋" pitchFamily="2" charset="-122"/>
                <a:ea typeface="微软雅黑"/>
              </a:rPr>
              <a:t>中国出口结构</a:t>
            </a:r>
            <a:endParaRPr lang="zh-CN" altLang="en-US" sz="2000" dirty="0">
              <a:latin typeface="华文仿宋" pitchFamily="2" charset="-122"/>
              <a:ea typeface="微软雅黑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20" y="1000108"/>
            <a:ext cx="4673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三 中国对国际磷肥市场影响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1643050"/>
            <a:ext cx="914400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3603115" y="1701217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华文仿宋" pitchFamily="2" charset="-122"/>
                <a:ea typeface="微软雅黑"/>
              </a:rPr>
              <a:t>小        结</a:t>
            </a:r>
            <a:endParaRPr lang="zh-CN" altLang="en-US" sz="3200" b="1" dirty="0">
              <a:solidFill>
                <a:schemeClr val="bg1"/>
              </a:solidFill>
              <a:latin typeface="华文仿宋" pitchFamily="2" charset="-122"/>
              <a:ea typeface="微软雅黑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108" y="2714620"/>
            <a:ext cx="86868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    2013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年世界磷肥贸易格局继续发生调整，</a:t>
            </a:r>
            <a:r>
              <a:rPr lang="zh-CN" altLang="en-US" sz="2000" b="1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总体磷肥贸易量继续降低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，其中</a:t>
            </a:r>
            <a:r>
              <a:rPr lang="en-US" altLang="zh-CN" sz="2000" b="1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DAP</a:t>
            </a:r>
            <a:r>
              <a:rPr lang="zh-CN" altLang="en-US" sz="2000" b="1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贸易量继续下降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，而</a:t>
            </a:r>
            <a:r>
              <a:rPr lang="en-US" altLang="zh-CN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MAP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贸易量小幅增加，</a:t>
            </a:r>
            <a:r>
              <a:rPr lang="en-US" altLang="zh-CN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TSP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贸易量维持稳定。中国</a:t>
            </a:r>
            <a:r>
              <a:rPr lang="en-US" altLang="zh-CN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贸易量占国际市场</a:t>
            </a:r>
            <a:r>
              <a:rPr lang="en-US" altLang="zh-CN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贸易总量继续增加，而</a:t>
            </a:r>
            <a:r>
              <a:rPr lang="zh-CN" altLang="en-US" sz="2000" b="1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中国磷肥贸易量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已经占到</a:t>
            </a:r>
            <a:r>
              <a:rPr lang="zh-CN" altLang="en-US" sz="2000" b="1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国际市场总贸易量的</a:t>
            </a:r>
            <a:r>
              <a:rPr lang="en-US" altLang="zh-CN" sz="2000" b="1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22.3%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，</a:t>
            </a:r>
            <a:r>
              <a:rPr lang="zh-CN" altLang="en-US" sz="2000" b="1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其中</a:t>
            </a:r>
            <a:r>
              <a:rPr lang="en-US" altLang="zh-CN" sz="2000" b="1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DAP</a:t>
            </a:r>
            <a:r>
              <a:rPr lang="zh-CN" altLang="en-US" sz="2000" b="1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占到</a:t>
            </a:r>
            <a:r>
              <a:rPr lang="en-US" altLang="zh-CN" sz="2000" b="1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30.2%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，因此中国继续通过</a:t>
            </a:r>
            <a:r>
              <a:rPr lang="en-US" altLang="zh-CN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贸易影响全球磷肥市场。全球磷肥市场也通过对</a:t>
            </a:r>
            <a:r>
              <a:rPr lang="en-US" altLang="zh-CN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solidFill>
                  <a:schemeClr val="accent4">
                    <a:lumMod val="75000"/>
                  </a:schemeClr>
                </a:solidFill>
                <a:latin typeface="黑体" pitchFamily="49" charset="-122"/>
                <a:ea typeface="微软雅黑"/>
              </a:rPr>
              <a:t>贸易影响从而影响中国。</a:t>
            </a:r>
            <a:endParaRPr lang="zh-CN" altLang="en-US" sz="2000" dirty="0">
              <a:solidFill>
                <a:schemeClr val="accent4">
                  <a:lumMod val="75000"/>
                </a:schemeClr>
              </a:solidFill>
              <a:latin typeface="黑体" pitchFamily="49" charset="-122"/>
              <a:ea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000108"/>
            <a:ext cx="4673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三 中国对国际磷肥市场影响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857488" y="1619896"/>
            <a:ext cx="2928958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" name="图表 1"/>
          <p:cNvGraphicFramePr/>
          <p:nvPr/>
        </p:nvGraphicFramePr>
        <p:xfrm>
          <a:off x="785786" y="2000240"/>
          <a:ext cx="7572428" cy="33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42994" y="1648032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楷体" pitchFamily="49" charset="-122"/>
                <a:ea typeface="微软雅黑"/>
              </a:rPr>
              <a:t>国内外磷肥价格走势图</a:t>
            </a:r>
            <a:endParaRPr lang="zh-CN" altLang="en-US" sz="2000" dirty="0">
              <a:latin typeface="楷体" pitchFamily="49" charset="-122"/>
              <a:ea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2066" y="2143116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00B0F0"/>
                </a:solidFill>
              </a:rPr>
              <a:t>注：中国价格折算为美元表示</a:t>
            </a:r>
            <a:endParaRPr lang="zh-CN" altLang="en-US" b="1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1000108"/>
            <a:ext cx="5391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四 国际磷肥和国内磷肥市场关系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5500702"/>
            <a:ext cx="9144000" cy="10001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14282" y="5500702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从上图显示，中国</a:t>
            </a:r>
            <a:r>
              <a:rPr lang="en-US" altLang="zh-CN" sz="2000" dirty="0" smtClean="0">
                <a:solidFill>
                  <a:schemeClr val="bg1"/>
                </a:solidFill>
              </a:rPr>
              <a:t>DAP</a:t>
            </a:r>
            <a:r>
              <a:rPr lang="zh-CN" altLang="en-US" sz="2000" dirty="0" smtClean="0">
                <a:solidFill>
                  <a:schemeClr val="bg1"/>
                </a:solidFill>
              </a:rPr>
              <a:t>出口价格和国际市场同步，下降阶段也保持和国际市场同步，但在上升过程中，由于受到自身小环境影响，没有保持和国际市场同步的走势。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071546"/>
            <a:ext cx="914400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531677" y="1129713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华文仿宋" pitchFamily="2" charset="-122"/>
                <a:ea typeface="微软雅黑"/>
              </a:rPr>
              <a:t>总        结</a:t>
            </a:r>
            <a:endParaRPr lang="zh-CN" altLang="en-US" sz="3200" b="1" dirty="0">
              <a:solidFill>
                <a:schemeClr val="bg1"/>
              </a:solidFill>
              <a:latin typeface="华文仿宋" pitchFamily="2" charset="-122"/>
              <a:ea typeface="微软雅黑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857364"/>
            <a:ext cx="878684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1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   目前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国际磷肥市场价格趋势谨慎乐观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。</a:t>
            </a:r>
            <a:endParaRPr lang="en-US" altLang="zh-CN" sz="2000" dirty="0" smtClean="0">
              <a:solidFill>
                <a:schemeClr val="accent1">
                  <a:lumMod val="50000"/>
                </a:schemeClr>
              </a:solidFill>
              <a:latin typeface="黑体" pitchFamily="49" charset="-122"/>
              <a:ea typeface="微软雅黑"/>
            </a:endParaRPr>
          </a:p>
          <a:p>
            <a:pPr marL="457200" indent="-457200">
              <a:lnSpc>
                <a:spcPct val="150000"/>
              </a:lnSpc>
              <a:buAutoNum type="arabicPlain" startAt="2"/>
            </a:pP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由于国内严重供大于需，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国际市场价格对国内形成了非对称影响关系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，如果国际市场价格低迷，则国内市场价格也会低迷，如果国际市场价格拉升，则国内市场价格变化并不明显。</a:t>
            </a:r>
            <a:endParaRPr lang="en-US" altLang="zh-CN" sz="2000" dirty="0" smtClean="0">
              <a:solidFill>
                <a:schemeClr val="accent1">
                  <a:lumMod val="50000"/>
                </a:schemeClr>
              </a:solidFill>
              <a:latin typeface="黑体" pitchFamily="49" charset="-122"/>
              <a:ea typeface="微软雅黑"/>
            </a:endParaRPr>
          </a:p>
          <a:p>
            <a:pPr marL="457200" indent="-457200">
              <a:lnSpc>
                <a:spcPct val="150000"/>
              </a:lnSpc>
              <a:buAutoNum type="arabicPlain" startAt="3"/>
            </a:pP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由于国内农业政策进一步深化，长期来看，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国内磷肥需求量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也面临进一步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降低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，国内供需比将更进一步恶化，如果国际磷肥市场价格持续攀高，国内企业则会扩大出口实现更好的利润回报，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我国磷肥贸易占国际比例进一步提升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，容易形成价格竞争，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则不排除国际磷肥市场价格也会很快被中国出口拉低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。 </a:t>
            </a:r>
            <a:endParaRPr lang="en-US" altLang="zh-CN" sz="2000" dirty="0" smtClean="0">
              <a:solidFill>
                <a:schemeClr val="accent1">
                  <a:lumMod val="50000"/>
                </a:schemeClr>
              </a:solidFill>
              <a:latin typeface="黑体" pitchFamily="49" charset="-122"/>
              <a:ea typeface="微软雅黑"/>
            </a:endParaRPr>
          </a:p>
          <a:p>
            <a:pPr marL="457200" indent="-457200">
              <a:lnSpc>
                <a:spcPct val="150000"/>
              </a:lnSpc>
              <a:buAutoNum type="arabicPlain" startAt="3"/>
            </a:pP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未来</a:t>
            </a: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5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年是去产能化的</a:t>
            </a:r>
            <a:r>
              <a:rPr lang="en-US" altLang="zh-CN" sz="2000" b="1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5</a:t>
            </a: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年</a:t>
            </a:r>
            <a:r>
              <a:rPr lang="zh-CN" altLang="en-US" sz="2000" dirty="0" smtClean="0">
                <a:solidFill>
                  <a:schemeClr val="accent1">
                    <a:lumMod val="50000"/>
                  </a:schemeClr>
                </a:solidFill>
                <a:latin typeface="黑体" pitchFamily="49" charset="-122"/>
                <a:ea typeface="微软雅黑"/>
              </a:rPr>
              <a:t>。   </a:t>
            </a:r>
            <a:endParaRPr lang="zh-CN" altLang="en-US" sz="2400" b="1" dirty="0">
              <a:solidFill>
                <a:schemeClr val="accent1">
                  <a:lumMod val="50000"/>
                </a:schemeClr>
              </a:solidFill>
              <a:latin typeface="黑体" pitchFamily="49" charset="-122"/>
              <a:ea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2000240"/>
            <a:ext cx="50465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dirty="0" smtClean="0"/>
              <a:t>谢   谢！</a:t>
            </a:r>
            <a:endParaRPr lang="zh-CN" altLang="en-US" sz="9600" dirty="0"/>
          </a:p>
        </p:txBody>
      </p:sp>
      <p:sp>
        <p:nvSpPr>
          <p:cNvPr id="3" name="副标题 2"/>
          <p:cNvSpPr txBox="1">
            <a:spLocks/>
          </p:cNvSpPr>
          <p:nvPr/>
        </p:nvSpPr>
        <p:spPr>
          <a:xfrm>
            <a:off x="2500298" y="4429132"/>
            <a:ext cx="6643702" cy="1200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altLang="zh-C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------------</a:t>
            </a:r>
            <a:r>
              <a:rPr kumimoji="0" lang="zh-CN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云天化国际：李英翔    </a:t>
            </a:r>
            <a:r>
              <a:rPr kumimoji="0" lang="en-US" altLang="zh-C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2014.3</a:t>
            </a:r>
            <a:endParaRPr kumimoji="0" lang="zh-CN" alt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flipV="1">
            <a:off x="1928794" y="2155820"/>
            <a:ext cx="628651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85918" y="1512878"/>
            <a:ext cx="1399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ea typeface="微软雅黑"/>
              </a:rPr>
              <a:t>目  录</a:t>
            </a:r>
            <a:endParaRPr lang="zh-CN" altLang="en-US" sz="3600" dirty="0">
              <a:ea typeface="微软雅黑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2441572"/>
            <a:ext cx="448872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ea typeface="微软雅黑"/>
              </a:rPr>
              <a:t>国际磷肥市场现状</a:t>
            </a:r>
            <a:endParaRPr lang="en-US" altLang="zh-CN" sz="2400" dirty="0" smtClean="0">
              <a:ea typeface="微软雅黑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ea typeface="微软雅黑"/>
              </a:rPr>
              <a:t>国内磷肥市场现状</a:t>
            </a:r>
            <a:endParaRPr lang="en-US" altLang="zh-CN" sz="2400" dirty="0" smtClean="0">
              <a:ea typeface="微软雅黑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ea typeface="微软雅黑"/>
              </a:rPr>
              <a:t>中国对国际磷肥市场的影响</a:t>
            </a:r>
            <a:endParaRPr lang="en-US" altLang="zh-CN" sz="2400" dirty="0" smtClean="0">
              <a:ea typeface="微软雅黑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u"/>
            </a:pPr>
            <a:r>
              <a:rPr lang="zh-CN" altLang="en-US" sz="2400" dirty="0" smtClean="0">
                <a:ea typeface="微软雅黑"/>
              </a:rPr>
              <a:t>国际磷肥和国内磷肥市场关系</a:t>
            </a:r>
          </a:p>
          <a:p>
            <a:endParaRPr lang="zh-CN" altLang="en-US" sz="2400" dirty="0" smtClean="0">
              <a:ea typeface="微软雅黑"/>
            </a:endParaRPr>
          </a:p>
          <a:p>
            <a:endParaRPr lang="zh-CN" altLang="en-US" sz="2400" dirty="0" smtClean="0">
              <a:ea typeface="微软雅黑"/>
            </a:endParaRPr>
          </a:p>
          <a:p>
            <a:endParaRPr lang="zh-CN" altLang="en-US" sz="2400" dirty="0">
              <a:ea typeface="微软雅黑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57158" y="1632884"/>
          <a:ext cx="8643965" cy="1950720"/>
        </p:xfrm>
        <a:graphic>
          <a:graphicData uri="http://schemas.openxmlformats.org/drawingml/2006/table">
            <a:tbl>
              <a:tblPr/>
              <a:tblGrid>
                <a:gridCol w="1443499"/>
                <a:gridCol w="973680"/>
                <a:gridCol w="973680"/>
                <a:gridCol w="973680"/>
                <a:gridCol w="973680"/>
                <a:gridCol w="973680"/>
                <a:gridCol w="973680"/>
                <a:gridCol w="1358386"/>
              </a:tblGrid>
              <a:tr h="189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地区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2</a:t>
                      </a: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月</a:t>
                      </a:r>
                      <a:r>
                        <a:rPr lang="en-US" sz="1600" kern="0" dirty="0">
                          <a:latin typeface="Times New Roman"/>
                          <a:ea typeface="微软雅黑"/>
                          <a:cs typeface="宋体"/>
                        </a:rPr>
                        <a:t>7</a:t>
                      </a: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日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1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月</a:t>
                      </a:r>
                      <a:r>
                        <a:rPr lang="en-US" sz="1600" kern="0">
                          <a:latin typeface="Times New Roman"/>
                          <a:ea typeface="微软雅黑"/>
                          <a:cs typeface="宋体"/>
                        </a:rPr>
                        <a:t>17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日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1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月</a:t>
                      </a:r>
                      <a:r>
                        <a:rPr lang="en-US" sz="1600" kern="0">
                          <a:latin typeface="Times New Roman"/>
                          <a:ea typeface="微软雅黑"/>
                          <a:cs typeface="宋体"/>
                        </a:rPr>
                        <a:t>04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日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12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月</a:t>
                      </a:r>
                      <a:r>
                        <a:rPr lang="en-US" sz="1600" kern="0">
                          <a:latin typeface="Times New Roman"/>
                          <a:ea typeface="微软雅黑"/>
                          <a:cs typeface="宋体"/>
                        </a:rPr>
                        <a:t>13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日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11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月</a:t>
                      </a:r>
                      <a:r>
                        <a:rPr lang="en-US" sz="1600" kern="0">
                          <a:latin typeface="Times New Roman"/>
                          <a:ea typeface="微软雅黑"/>
                          <a:cs typeface="宋体"/>
                        </a:rPr>
                        <a:t>22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日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10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月</a:t>
                      </a:r>
                      <a:r>
                        <a:rPr lang="en-US" sz="1600" kern="0">
                          <a:latin typeface="Times New Roman"/>
                          <a:ea typeface="微软雅黑"/>
                          <a:cs typeface="宋体"/>
                        </a:rPr>
                        <a:t>25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日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备注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美国海湾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465-475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440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403-410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375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345-350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355-370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（</a:t>
                      </a:r>
                      <a:r>
                        <a:rPr lang="en-US" sz="1600" kern="0">
                          <a:latin typeface="Times New Roman"/>
                          <a:ea typeface="微软雅黑"/>
                          <a:cs typeface="宋体"/>
                        </a:rPr>
                        <a:t>FOB 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散装）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1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突尼斯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480-500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440-445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415-420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415-420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415-420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425-430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（</a:t>
                      </a:r>
                      <a:r>
                        <a:rPr lang="en-US" sz="1600" kern="0">
                          <a:latin typeface="Times New Roman"/>
                          <a:ea typeface="微软雅黑"/>
                          <a:cs typeface="宋体"/>
                        </a:rPr>
                        <a:t>FOB 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散装）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摩洛哥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485-500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440-445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410-440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390-415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380-410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400-420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（</a:t>
                      </a:r>
                      <a:r>
                        <a:rPr lang="en-US" sz="1600" kern="0">
                          <a:latin typeface="Times New Roman"/>
                          <a:ea typeface="微软雅黑"/>
                          <a:cs typeface="宋体"/>
                        </a:rPr>
                        <a:t>FOB 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散装）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0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波罗的海</a:t>
                      </a:r>
                      <a:r>
                        <a:rPr lang="en-US" sz="1600" kern="0" dirty="0">
                          <a:latin typeface="Times New Roman"/>
                          <a:ea typeface="微软雅黑"/>
                          <a:cs typeface="宋体"/>
                        </a:rPr>
                        <a:t>/</a:t>
                      </a: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黑海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485-495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440-450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400-415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375-395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375-390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355-390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（</a:t>
                      </a:r>
                      <a:r>
                        <a:rPr lang="en-US" sz="1600" kern="0">
                          <a:latin typeface="Times New Roman"/>
                          <a:ea typeface="微软雅黑"/>
                          <a:cs typeface="宋体"/>
                        </a:rPr>
                        <a:t>FOB 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散装）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中国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440-480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400-420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390-400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390-400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390-400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365-370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（</a:t>
                      </a:r>
                      <a:r>
                        <a:rPr lang="en-US" sz="1600" kern="0">
                          <a:latin typeface="Times New Roman"/>
                          <a:ea typeface="微软雅黑"/>
                          <a:cs typeface="宋体"/>
                        </a:rPr>
                        <a:t>FOB </a:t>
                      </a:r>
                      <a:r>
                        <a:rPr lang="zh-CN" sz="1600" kern="0">
                          <a:latin typeface="Times New Roman"/>
                          <a:ea typeface="微软雅黑"/>
                          <a:cs typeface="宋体"/>
                        </a:rPr>
                        <a:t>散装）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巴基斯坦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440-450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404-408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404-408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400-402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400-402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399-405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（</a:t>
                      </a:r>
                      <a:r>
                        <a:rPr lang="en-US" sz="1600" kern="0" dirty="0">
                          <a:latin typeface="Times New Roman"/>
                          <a:ea typeface="微软雅黑"/>
                          <a:cs typeface="宋体"/>
                        </a:rPr>
                        <a:t>CFR </a:t>
                      </a: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散装）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印度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425-430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399-400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 dirty="0">
                          <a:latin typeface="宋体"/>
                          <a:ea typeface="微软雅黑"/>
                          <a:cs typeface="宋体"/>
                        </a:rPr>
                        <a:t>399-400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395-410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395-410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73380" algn="ctr"/>
                        </a:tabLst>
                      </a:pPr>
                      <a:r>
                        <a:rPr lang="en-US" sz="1600" kern="0">
                          <a:latin typeface="宋体"/>
                          <a:ea typeface="微软雅黑"/>
                          <a:cs typeface="宋体"/>
                        </a:rPr>
                        <a:t>390-415</a:t>
                      </a:r>
                      <a:endParaRPr lang="zh-CN" sz="1600" kern="10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（</a:t>
                      </a:r>
                      <a:r>
                        <a:rPr lang="en-US" sz="1600" kern="0" dirty="0">
                          <a:latin typeface="Times New Roman"/>
                          <a:ea typeface="微软雅黑"/>
                          <a:cs typeface="宋体"/>
                        </a:rPr>
                        <a:t>CFR </a:t>
                      </a:r>
                      <a:r>
                        <a:rPr lang="zh-CN" sz="1600" kern="0" dirty="0">
                          <a:latin typeface="Times New Roman"/>
                          <a:ea typeface="微软雅黑"/>
                          <a:cs typeface="宋体"/>
                        </a:rPr>
                        <a:t>散装）</a:t>
                      </a:r>
                      <a:endParaRPr lang="zh-CN" sz="1600" kern="100" dirty="0">
                        <a:latin typeface="Times New Roman"/>
                        <a:ea typeface="微软雅黑"/>
                        <a:cs typeface="Times New Roman"/>
                      </a:endParaRPr>
                    </a:p>
                  </a:txBody>
                  <a:tcPr marL="64826" marR="6482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8928" y="4133214"/>
            <a:ext cx="80535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ea typeface="微软雅黑"/>
              </a:rPr>
              <a:t>      </a:t>
            </a:r>
            <a:r>
              <a:rPr lang="en-US" altLang="zh-CN" sz="2000" dirty="0" smtClean="0">
                <a:ea typeface="微软雅黑"/>
              </a:rPr>
              <a:t>2013</a:t>
            </a:r>
            <a:r>
              <a:rPr lang="zh-CN" altLang="en-US" sz="2000" dirty="0" smtClean="0">
                <a:ea typeface="微软雅黑"/>
              </a:rPr>
              <a:t>年下半年，国际磷肥价格持续下跌，转机出现在</a:t>
            </a:r>
            <a:r>
              <a:rPr lang="en-US" altLang="zh-CN" sz="2000" dirty="0" smtClean="0">
                <a:ea typeface="微软雅黑"/>
              </a:rPr>
              <a:t>12</a:t>
            </a:r>
            <a:r>
              <a:rPr lang="zh-CN" altLang="en-US" sz="2000" dirty="0" smtClean="0">
                <a:ea typeface="微软雅黑"/>
              </a:rPr>
              <a:t>月，之后国际价格开始触底反弹。到今年</a:t>
            </a:r>
            <a:r>
              <a:rPr lang="en-US" altLang="zh-CN" sz="2000" dirty="0" smtClean="0">
                <a:solidFill>
                  <a:srgbClr val="C00000"/>
                </a:solidFill>
                <a:ea typeface="微软雅黑"/>
              </a:rPr>
              <a:t>2</a:t>
            </a:r>
            <a:r>
              <a:rPr lang="zh-CN" altLang="en-US" sz="2000" dirty="0" smtClean="0">
                <a:solidFill>
                  <a:srgbClr val="C00000"/>
                </a:solidFill>
                <a:ea typeface="微软雅黑"/>
              </a:rPr>
              <a:t>月</a:t>
            </a:r>
            <a:r>
              <a:rPr lang="en-US" altLang="zh-CN" sz="2000" dirty="0" smtClean="0">
                <a:solidFill>
                  <a:srgbClr val="C00000"/>
                </a:solidFill>
                <a:ea typeface="微软雅黑"/>
              </a:rPr>
              <a:t>12</a:t>
            </a:r>
            <a:r>
              <a:rPr lang="zh-CN" altLang="en-US" sz="2000" dirty="0" smtClean="0">
                <a:solidFill>
                  <a:srgbClr val="C00000"/>
                </a:solidFill>
                <a:ea typeface="微软雅黑"/>
              </a:rPr>
              <a:t>日</a:t>
            </a:r>
            <a:r>
              <a:rPr lang="zh-CN" altLang="en-US" sz="2000" dirty="0" smtClean="0">
                <a:ea typeface="微软雅黑"/>
              </a:rPr>
              <a:t>美国</a:t>
            </a:r>
            <a:r>
              <a:rPr lang="zh-CN" altLang="en-US" sz="2000" dirty="0" smtClean="0">
                <a:solidFill>
                  <a:srgbClr val="C00000"/>
                </a:solidFill>
                <a:ea typeface="微软雅黑"/>
              </a:rPr>
              <a:t>坦帕港</a:t>
            </a:r>
            <a:r>
              <a:rPr lang="en-US" altLang="zh-CN" sz="2000" dirty="0" smtClean="0">
                <a:ea typeface="微软雅黑"/>
              </a:rPr>
              <a:t>DAP</a:t>
            </a:r>
            <a:r>
              <a:rPr lang="zh-CN" altLang="en-US" sz="2000" dirty="0" smtClean="0">
                <a:ea typeface="微软雅黑"/>
              </a:rPr>
              <a:t>离岸价格已经达到</a:t>
            </a:r>
            <a:r>
              <a:rPr lang="en-US" altLang="zh-CN" sz="2000" dirty="0" smtClean="0">
                <a:solidFill>
                  <a:srgbClr val="C00000"/>
                </a:solidFill>
                <a:ea typeface="微软雅黑"/>
              </a:rPr>
              <a:t>$480</a:t>
            </a:r>
            <a:r>
              <a:rPr lang="zh-CN" altLang="en-US" sz="2000" dirty="0" smtClean="0">
                <a:ea typeface="微软雅黑"/>
              </a:rPr>
              <a:t>。</a:t>
            </a:r>
            <a:endParaRPr lang="en-US" altLang="zh-CN" sz="2000" dirty="0" smtClean="0">
              <a:ea typeface="微软雅黑"/>
            </a:endParaRPr>
          </a:p>
          <a:p>
            <a:r>
              <a:rPr lang="zh-CN" altLang="en-US" sz="2000" dirty="0" smtClean="0">
                <a:ea typeface="微软雅黑"/>
              </a:rPr>
              <a:t>      本轮国际市场磷肥上涨，主要由于北美、南美和欧洲强劲需求拉动。但持续性还有待观察，因为南亚需求还没启动，何时能启动？启动后强弱情况？都还有待观察。</a:t>
            </a:r>
            <a:endParaRPr lang="zh-CN" altLang="en-US" sz="2000" dirty="0">
              <a:ea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000108"/>
            <a:ext cx="3595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一 国际磷肥市场现状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4572008"/>
            <a:ext cx="2214546" cy="5000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ea typeface="微软雅黑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3429000"/>
            <a:ext cx="2214546" cy="5000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2171252"/>
            <a:ext cx="221454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00034" y="220965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ea typeface="微软雅黑"/>
              </a:rPr>
              <a:t>巴基斯坦</a:t>
            </a:r>
            <a:endParaRPr lang="zh-CN" altLang="en-US" sz="2400" dirty="0">
              <a:solidFill>
                <a:schemeClr val="bg1"/>
              </a:solidFill>
              <a:ea typeface="微软雅黑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46" y="2071678"/>
            <a:ext cx="671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年产量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74.4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万吨，同比增加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15%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75.4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万吨，同比增加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26%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；销售量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162.6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万吨，同比增加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38%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。</a:t>
            </a:r>
            <a:endParaRPr lang="zh-CN" altLang="en-US" sz="2000" dirty="0">
              <a:latin typeface="黑体" pitchFamily="49" charset="-122"/>
              <a:ea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34290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</a:rPr>
              <a:t>土耳其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4546" y="3457518"/>
            <a:ext cx="6572296" cy="4001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solidFill>
                  <a:schemeClr val="tx1"/>
                </a:solidFill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solidFill>
                  <a:schemeClr val="tx1"/>
                </a:solidFill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solidFill>
                  <a:schemeClr val="tx1"/>
                </a:solidFill>
                <a:latin typeface="黑体" pitchFamily="49" charset="-122"/>
                <a:ea typeface="微软雅黑"/>
              </a:rPr>
              <a:t>年进口</a:t>
            </a:r>
            <a:r>
              <a:rPr lang="en-US" altLang="zh-CN" sz="2000" dirty="0" smtClean="0">
                <a:solidFill>
                  <a:schemeClr val="tx1"/>
                </a:solidFill>
                <a:latin typeface="黑体" pitchFamily="49" charset="-122"/>
                <a:ea typeface="微软雅黑"/>
              </a:rPr>
              <a:t>36.3</a:t>
            </a:r>
            <a:r>
              <a:rPr lang="zh-CN" altLang="en-US" sz="2000" dirty="0" smtClean="0">
                <a:solidFill>
                  <a:schemeClr val="tx1"/>
                </a:solidFill>
                <a:latin typeface="黑体" pitchFamily="49" charset="-122"/>
                <a:ea typeface="微软雅黑"/>
              </a:rPr>
              <a:t>万吨，同比下降</a:t>
            </a:r>
            <a:r>
              <a:rPr lang="en-US" altLang="zh-CN" sz="2000" dirty="0" smtClean="0">
                <a:solidFill>
                  <a:schemeClr val="tx1"/>
                </a:solidFill>
                <a:latin typeface="黑体" pitchFamily="49" charset="-122"/>
                <a:ea typeface="微软雅黑"/>
              </a:rPr>
              <a:t>8%</a:t>
            </a:r>
            <a:endParaRPr lang="zh-CN" altLang="en-US" sz="2000" dirty="0">
              <a:solidFill>
                <a:schemeClr val="tx1"/>
              </a:solidFill>
              <a:latin typeface="黑体" pitchFamily="49" charset="-122"/>
              <a:ea typeface="微软雅黑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4572008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ea typeface="微软雅黑"/>
              </a:rPr>
              <a:t>阿根廷</a:t>
            </a:r>
            <a:endParaRPr lang="zh-CN" altLang="en-US" sz="2400" dirty="0">
              <a:solidFill>
                <a:schemeClr val="bg1"/>
              </a:solidFill>
              <a:ea typeface="微软雅黑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4546" y="4485039"/>
            <a:ext cx="6929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29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万吨，同比增加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4%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MAP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53.5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万吨，同比减少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6%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；其中中国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3.8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TSP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 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11.9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万吨，同比增加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24%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；其中中国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</a:t>
            </a:r>
            <a:endParaRPr lang="zh-CN" altLang="en-US" sz="2000" dirty="0">
              <a:latin typeface="黑体" pitchFamily="49" charset="-122"/>
              <a:ea typeface="微软雅黑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20" y="1000108"/>
            <a:ext cx="3595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一 国际磷肥市场现状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2214546" y="2928934"/>
            <a:ext cx="6929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2214546" y="4356106"/>
            <a:ext cx="6929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2214546" y="5715016"/>
            <a:ext cx="6929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2214546" y="1928802"/>
            <a:ext cx="6929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14480" y="2136640"/>
            <a:ext cx="74295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86.1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万吨，同比上升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41%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MAP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年产量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130.6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万吨，同比下降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3%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，进口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250.1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zh-CN" altLang="en-US" sz="2000" dirty="0" smtClean="0">
                <a:latin typeface="黑体" pitchFamily="49" charset="-122"/>
                <a:ea typeface="微软雅黑"/>
              </a:rPr>
              <a:t>     同比上升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41%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；其中中国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18.6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万吨。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TSP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年产量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93.6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万吨，同比下降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113.8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zh-CN" altLang="en-US" sz="2000" dirty="0" smtClean="0">
                <a:latin typeface="黑体" pitchFamily="49" charset="-122"/>
                <a:ea typeface="微软雅黑"/>
              </a:rPr>
              <a:t>     比增加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11%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；其中中国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12.7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万吨。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NP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 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144.6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，同比增加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64%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；其中中国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45.3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万吨。</a:t>
            </a:r>
          </a:p>
          <a:p>
            <a:r>
              <a:rPr lang="en-US" altLang="zh-CN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2013</a:t>
            </a:r>
            <a:r>
              <a:rPr lang="zh-CN" altLang="en-US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年所有的化肥消费</a:t>
            </a:r>
            <a:r>
              <a:rPr lang="en-US" altLang="zh-CN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3108</a:t>
            </a:r>
            <a:r>
              <a:rPr lang="zh-CN" altLang="en-US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万吨，同比增加</a:t>
            </a:r>
            <a:r>
              <a:rPr lang="en-US" altLang="zh-CN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5%</a:t>
            </a:r>
            <a:r>
              <a:rPr lang="zh-CN" altLang="en-US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；其中磷肥</a:t>
            </a:r>
            <a:r>
              <a:rPr lang="en-US" altLang="zh-CN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464</a:t>
            </a:r>
            <a:r>
              <a:rPr lang="zh-CN" altLang="en-US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万吨</a:t>
            </a:r>
            <a:r>
              <a:rPr lang="en-US" altLang="zh-CN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P2O5</a:t>
            </a:r>
            <a:r>
              <a:rPr lang="zh-CN" altLang="en-US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，同比上涨</a:t>
            </a:r>
            <a:r>
              <a:rPr lang="en-US" altLang="zh-CN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7%</a:t>
            </a:r>
            <a:r>
              <a:rPr lang="zh-CN" altLang="en-US" sz="2000" i="1" u="sng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。</a:t>
            </a:r>
            <a:endParaRPr lang="en-US" altLang="zh-CN" sz="2000" i="1" u="sng" dirty="0" smtClean="0">
              <a:solidFill>
                <a:srgbClr val="C00000"/>
              </a:solidFill>
              <a:latin typeface="黑体" pitchFamily="49" charset="-122"/>
              <a:ea typeface="微软雅黑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4935692"/>
            <a:ext cx="7429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20.2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万吨，同比增加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14.8%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；其中中国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3.8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MAP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60.1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万吨，同比下降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7.5%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；其中中国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9.7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</a:t>
            </a:r>
            <a:endParaRPr lang="zh-CN" altLang="en-US" sz="2000" dirty="0">
              <a:latin typeface="黑体" pitchFamily="49" charset="-122"/>
              <a:ea typeface="微软雅黑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720" y="1000108"/>
            <a:ext cx="3595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一 国际磷肥市场现状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0" y="4996833"/>
            <a:ext cx="1643042" cy="50006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ea typeface="微软雅黑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0" y="2285992"/>
            <a:ext cx="16430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427498" y="234226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ea typeface="微软雅黑"/>
              </a:rPr>
              <a:t>巴西</a:t>
            </a:r>
            <a:endParaRPr lang="zh-CN" altLang="en-US" sz="2400" dirty="0">
              <a:solidFill>
                <a:schemeClr val="bg1"/>
              </a:solidFill>
              <a:ea typeface="微软雅黑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2844" y="503903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ea typeface="微软雅黑"/>
              </a:rPr>
              <a:t>澳大利亚</a:t>
            </a:r>
            <a:endParaRPr lang="zh-CN" altLang="en-US" sz="2400" dirty="0">
              <a:solidFill>
                <a:schemeClr val="bg1"/>
              </a:solidFill>
              <a:ea typeface="微软雅黑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1785918" y="4786322"/>
            <a:ext cx="7358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1785918" y="5927742"/>
            <a:ext cx="7358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1785918" y="1928802"/>
            <a:ext cx="7358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1636" y="1569416"/>
            <a:ext cx="7643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14.1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万吨，同比增长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55%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</a:t>
            </a:r>
            <a:r>
              <a:rPr lang="zh-CN" altLang="zh-CN" sz="2000" dirty="0" smtClean="0">
                <a:latin typeface="黑体" pitchFamily="49" charset="-122"/>
                <a:ea typeface="微软雅黑"/>
              </a:rPr>
              <a:t>出口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DAP 324.3</a:t>
            </a:r>
            <a:r>
              <a:rPr lang="zh-CN" altLang="zh-CN" sz="2000" dirty="0" smtClean="0">
                <a:latin typeface="黑体" pitchFamily="49" charset="-122"/>
                <a:ea typeface="微软雅黑"/>
              </a:rPr>
              <a:t>万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zh-CN" altLang="zh-CN" sz="2000" dirty="0" smtClean="0">
                <a:latin typeface="黑体" pitchFamily="49" charset="-122"/>
                <a:ea typeface="微软雅黑"/>
              </a:rPr>
              <a:t>短吨，同比下降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4%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。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MAP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67.1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万吨，同比增长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36%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；</a:t>
            </a:r>
            <a:r>
              <a:rPr lang="zh-CN" altLang="zh-CN" sz="2000" dirty="0" smtClean="0">
                <a:latin typeface="黑体" pitchFamily="49" charset="-122"/>
                <a:ea typeface="微软雅黑"/>
              </a:rPr>
              <a:t>出口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MAP 193.2</a:t>
            </a:r>
            <a:r>
              <a:rPr lang="zh-CN" altLang="zh-CN" sz="2000" dirty="0" smtClean="0">
                <a:latin typeface="黑体" pitchFamily="49" charset="-122"/>
                <a:ea typeface="微软雅黑"/>
              </a:rPr>
              <a:t>万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zh-CN" altLang="zh-CN" sz="2000" dirty="0" smtClean="0">
                <a:latin typeface="黑体" pitchFamily="49" charset="-122"/>
                <a:ea typeface="微软雅黑"/>
              </a:rPr>
              <a:t>短吨，同比上升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14%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。</a:t>
            </a:r>
            <a:endParaRPr lang="zh-CN" altLang="en-US" sz="2000" dirty="0">
              <a:latin typeface="黑体" pitchFamily="49" charset="-122"/>
              <a:ea typeface="微软雅黑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3255792"/>
            <a:ext cx="6981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2014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年需要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DAP70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TSP60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万吨，其中需要进口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40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DAP</a:t>
            </a:r>
          </a:p>
          <a:p>
            <a:r>
              <a:rPr lang="zh-CN" altLang="en-US" sz="2000" dirty="0" smtClean="0">
                <a:latin typeface="黑体" pitchFamily="49" charset="-122"/>
                <a:ea typeface="微软雅黑"/>
              </a:rPr>
              <a:t>和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25.5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TSP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。</a:t>
            </a:r>
            <a:endParaRPr lang="zh-CN" altLang="en-US" sz="2000" dirty="0">
              <a:latin typeface="黑体" pitchFamily="49" charset="-122"/>
              <a:ea typeface="微软雅黑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4440990"/>
            <a:ext cx="77152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IPL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和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JPMC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达成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30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万吨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/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年共三年的长期合同，合同从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2014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年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4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月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zh-CN" altLang="en-US" sz="2000" dirty="0" smtClean="0">
                <a:latin typeface="黑体" pitchFamily="49" charset="-122"/>
                <a:ea typeface="微软雅黑"/>
              </a:rPr>
              <a:t>开始</a:t>
            </a:r>
            <a:endParaRPr lang="en-US" altLang="zh-CN" sz="2000" dirty="0" smtClean="0">
              <a:latin typeface="黑体" pitchFamily="49" charset="-122"/>
              <a:ea typeface="微软雅黑"/>
            </a:endParaRPr>
          </a:p>
          <a:p>
            <a:r>
              <a:rPr lang="en-US" altLang="zh-CN" sz="2000" dirty="0" smtClean="0"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latin typeface="黑体" pitchFamily="49" charset="-122"/>
                <a:ea typeface="微软雅黑"/>
              </a:rPr>
              <a:t>：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1-11</a:t>
            </a:r>
            <a:r>
              <a:rPr lang="zh-CN" altLang="zh-CN" sz="2000" dirty="0" smtClean="0">
                <a:latin typeface="黑体" pitchFamily="49" charset="-122"/>
                <a:ea typeface="微软雅黑"/>
              </a:rPr>
              <a:t>月份共计进口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339.1</a:t>
            </a:r>
            <a:r>
              <a:rPr lang="zh-CN" altLang="zh-CN" sz="2000" dirty="0" smtClean="0">
                <a:latin typeface="黑体" pitchFamily="49" charset="-122"/>
                <a:ea typeface="微软雅黑"/>
              </a:rPr>
              <a:t>万吨，同比下降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45%</a:t>
            </a:r>
            <a:r>
              <a:rPr lang="zh-CN" altLang="zh-CN" sz="2000" dirty="0" smtClean="0">
                <a:latin typeface="黑体" pitchFamily="49" charset="-122"/>
                <a:ea typeface="微软雅黑"/>
              </a:rPr>
              <a:t>。销售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736.3</a:t>
            </a:r>
            <a:r>
              <a:rPr lang="zh-CN" altLang="zh-CN" sz="2000" dirty="0" smtClean="0">
                <a:latin typeface="黑体" pitchFamily="49" charset="-122"/>
                <a:ea typeface="微软雅黑"/>
              </a:rPr>
              <a:t>万吨，同比下降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20%</a:t>
            </a:r>
            <a:r>
              <a:rPr lang="zh-CN" altLang="zh-CN" sz="2000" dirty="0" smtClean="0">
                <a:latin typeface="黑体" pitchFamily="49" charset="-122"/>
                <a:ea typeface="微软雅黑"/>
              </a:rPr>
              <a:t>。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13</a:t>
            </a:r>
            <a:r>
              <a:rPr lang="zh-CN" altLang="zh-CN" sz="2000" dirty="0" smtClean="0">
                <a:latin typeface="黑体" pitchFamily="49" charset="-122"/>
                <a:ea typeface="微软雅黑"/>
              </a:rPr>
              <a:t>年全年销售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DAP 795.3</a:t>
            </a:r>
            <a:r>
              <a:rPr lang="zh-CN" altLang="zh-CN" sz="2000" dirty="0" smtClean="0">
                <a:latin typeface="黑体" pitchFamily="49" charset="-122"/>
                <a:ea typeface="微软雅黑"/>
              </a:rPr>
              <a:t>万吨，同比下降</a:t>
            </a:r>
            <a:r>
              <a:rPr lang="en-US" altLang="zh-CN" sz="2000" dirty="0" smtClean="0">
                <a:latin typeface="黑体" pitchFamily="49" charset="-122"/>
                <a:ea typeface="微软雅黑"/>
              </a:rPr>
              <a:t>19%</a:t>
            </a:r>
            <a:endParaRPr lang="zh-CN" altLang="en-US" sz="2000" dirty="0" smtClean="0">
              <a:latin typeface="黑体" pitchFamily="49" charset="-122"/>
              <a:ea typeface="微软雅黑"/>
            </a:endParaRPr>
          </a:p>
          <a:p>
            <a:endParaRPr lang="zh-CN" altLang="en-US" sz="2000" dirty="0">
              <a:latin typeface="黑体" pitchFamily="49" charset="-122"/>
              <a:ea typeface="微软雅黑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0" y="1853561"/>
            <a:ext cx="135729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85720" y="189576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ea typeface="微软雅黑"/>
              </a:rPr>
              <a:t>美国</a:t>
            </a:r>
            <a:endParaRPr lang="zh-CN" altLang="en-US" sz="2400" dirty="0">
              <a:solidFill>
                <a:schemeClr val="bg1"/>
              </a:solidFill>
              <a:ea typeface="微软雅黑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-32" y="3308878"/>
            <a:ext cx="135729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142844" y="335108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ea typeface="微软雅黑"/>
              </a:rPr>
              <a:t>孟加拉</a:t>
            </a:r>
            <a:endParaRPr lang="zh-CN" altLang="en-US" sz="2400" dirty="0">
              <a:solidFill>
                <a:schemeClr val="bg1"/>
              </a:solidFill>
              <a:ea typeface="微软雅黑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-32" y="4714884"/>
            <a:ext cx="135729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285688" y="475328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ea typeface="微软雅黑"/>
              </a:rPr>
              <a:t>印度</a:t>
            </a:r>
            <a:endParaRPr lang="zh-CN" altLang="en-US" sz="2400" dirty="0">
              <a:solidFill>
                <a:schemeClr val="bg1"/>
              </a:solidFill>
              <a:ea typeface="微软雅黑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5720" y="1000108"/>
            <a:ext cx="3595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一 国际磷肥市场现状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1500166" y="5929330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1500166" y="4214818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1500166" y="3071810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1500166" y="1500174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1643050"/>
            <a:ext cx="914400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531677" y="1701217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华文仿宋" pitchFamily="2" charset="-122"/>
                <a:ea typeface="微软雅黑"/>
              </a:rPr>
              <a:t>小        结</a:t>
            </a:r>
            <a:endParaRPr lang="zh-CN" altLang="en-US" sz="3200" b="1" dirty="0">
              <a:solidFill>
                <a:schemeClr val="bg1"/>
              </a:solidFill>
              <a:latin typeface="华文仿宋" pitchFamily="2" charset="-122"/>
              <a:ea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722" y="2929780"/>
            <a:ext cx="896727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002060"/>
                </a:solidFill>
                <a:latin typeface="黑体" pitchFamily="49" charset="-122"/>
                <a:ea typeface="微软雅黑"/>
              </a:rPr>
              <a:t>     </a:t>
            </a:r>
            <a:r>
              <a:rPr lang="en-US" altLang="zh-CN" sz="2000" dirty="0" smtClean="0">
                <a:solidFill>
                  <a:srgbClr val="002060"/>
                </a:solidFill>
                <a:latin typeface="黑体" pitchFamily="49" charset="-122"/>
                <a:ea typeface="微软雅黑"/>
              </a:rPr>
              <a:t>2013</a:t>
            </a:r>
            <a:r>
              <a:rPr lang="zh-CN" altLang="en-US" sz="2000" dirty="0" smtClean="0">
                <a:solidFill>
                  <a:srgbClr val="002060"/>
                </a:solidFill>
                <a:latin typeface="黑体" pitchFamily="49" charset="-122"/>
                <a:ea typeface="微软雅黑"/>
              </a:rPr>
              <a:t>年巴西旺盛的需求没能拯救全球磷肥，由于印度过高的</a:t>
            </a:r>
            <a:r>
              <a:rPr lang="en-US" altLang="zh-CN" sz="2000" dirty="0" smtClean="0">
                <a:solidFill>
                  <a:srgbClr val="002060"/>
                </a:solidFill>
                <a:latin typeface="黑体" pitchFamily="49" charset="-122"/>
                <a:ea typeface="微软雅黑"/>
              </a:rPr>
              <a:t>DAP</a:t>
            </a:r>
            <a:r>
              <a:rPr lang="zh-CN" altLang="en-US" sz="2000" dirty="0" smtClean="0">
                <a:solidFill>
                  <a:srgbClr val="002060"/>
                </a:solidFill>
                <a:latin typeface="黑体" pitchFamily="49" charset="-122"/>
                <a:ea typeface="微软雅黑"/>
              </a:rPr>
              <a:t>库存、卢比贬值和磷肥补贴下降等因素共同作用下，磷肥需求受到了严重抑制，导致全球磷肥进入下降通道；新年伊始，在巴西、美国和欧洲带动下，全球磷肥带入了复苏通道，但由于南亚还未响应，复苏的持续性还有待观察。</a:t>
            </a:r>
            <a:endParaRPr lang="en-US" altLang="zh-CN" sz="2000" dirty="0" smtClean="0">
              <a:solidFill>
                <a:srgbClr val="002060"/>
              </a:solidFill>
              <a:latin typeface="黑体" pitchFamily="49" charset="-122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002060"/>
                </a:solidFill>
                <a:latin typeface="黑体" pitchFamily="49" charset="-122"/>
                <a:ea typeface="微软雅黑"/>
              </a:rPr>
              <a:t>    </a:t>
            </a:r>
            <a:r>
              <a:rPr lang="zh-CN" altLang="en-US" sz="2400" b="1" dirty="0" smtClean="0">
                <a:solidFill>
                  <a:srgbClr val="C00000"/>
                </a:solidFill>
                <a:latin typeface="黑体" pitchFamily="49" charset="-122"/>
                <a:ea typeface="微软雅黑"/>
              </a:rPr>
              <a:t>我们对当前趋势持谨慎乐观态度。</a:t>
            </a:r>
            <a:endParaRPr lang="zh-CN" altLang="en-US" sz="2400" b="1" dirty="0">
              <a:solidFill>
                <a:srgbClr val="C00000"/>
              </a:solidFill>
              <a:latin typeface="黑体" pitchFamily="49" charset="-122"/>
              <a:ea typeface="微软雅黑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1000108"/>
            <a:ext cx="3595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一 国际磷肥市场现状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85852" y="507207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注：数据来至协会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5720" y="1000108"/>
            <a:ext cx="3595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二 国内磷肥市场现状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5500702"/>
            <a:ext cx="9144000" cy="10001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14282" y="5500702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近十年中国三大基础肥产量之和首次出现下降，出现下降的直接因素是</a:t>
            </a:r>
            <a:r>
              <a:rPr lang="en-US" altLang="zh-CN" sz="2000" dirty="0" smtClean="0">
                <a:solidFill>
                  <a:schemeClr val="bg1"/>
                </a:solidFill>
                <a:ea typeface="微软雅黑"/>
              </a:rPr>
              <a:t>MAP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大幅减产，减产幅度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达</a:t>
            </a:r>
            <a:r>
              <a:rPr lang="en-US" altLang="zh-CN" sz="2000" dirty="0" smtClean="0">
                <a:solidFill>
                  <a:schemeClr val="bg1"/>
                </a:solidFill>
                <a:ea typeface="微软雅黑"/>
              </a:rPr>
              <a:t>12.2%</a:t>
            </a:r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。这是不是预示着中国磷肥结构调整正式到来？</a:t>
            </a:r>
            <a:endParaRPr lang="en-US" altLang="zh-CN" sz="2000" dirty="0" smtClean="0">
              <a:solidFill>
                <a:schemeClr val="bg1"/>
              </a:solidFill>
              <a:ea typeface="微软雅黑"/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我们预测加速去产能化趋势将更加明显。</a:t>
            </a:r>
            <a:endParaRPr lang="zh-CN" altLang="en-US" sz="2000" dirty="0">
              <a:solidFill>
                <a:schemeClr val="bg1"/>
              </a:solidFill>
              <a:ea typeface="微软雅黑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214678" y="1357298"/>
            <a:ext cx="3071834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3357554" y="1428736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solidFill>
                  <a:srgbClr val="7030A0"/>
                </a:solidFill>
                <a:latin typeface="华文仿宋" pitchFamily="2" charset="-122"/>
                <a:ea typeface="微软雅黑"/>
              </a:rPr>
              <a:t>中国三大基础肥产量图</a:t>
            </a:r>
            <a:endParaRPr lang="zh-CN" altLang="en-US" sz="2000" b="1" dirty="0">
              <a:solidFill>
                <a:srgbClr val="7030A0"/>
              </a:solidFill>
              <a:latin typeface="华文仿宋" pitchFamily="2" charset="-122"/>
              <a:ea typeface="微软雅黑"/>
            </a:endParaRPr>
          </a:p>
        </p:txBody>
      </p:sp>
      <p:graphicFrame>
        <p:nvGraphicFramePr>
          <p:cNvPr id="11" name="图表 10"/>
          <p:cNvGraphicFramePr>
            <a:graphicFrameLocks/>
          </p:cNvGraphicFramePr>
          <p:nvPr/>
        </p:nvGraphicFramePr>
        <p:xfrm>
          <a:off x="1214414" y="1643050"/>
          <a:ext cx="7286676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1500166" y="1928802"/>
          <a:ext cx="721523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52325" y="4917056"/>
            <a:ext cx="726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C00000"/>
                </a:solidFill>
              </a:rPr>
              <a:t>注：</a:t>
            </a:r>
            <a:r>
              <a:rPr lang="en-US" altLang="zh-CN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、以上价格均为美元表示；</a:t>
            </a:r>
            <a:r>
              <a:rPr lang="en-US" altLang="zh-CN" dirty="0" smtClean="0">
                <a:solidFill>
                  <a:srgbClr val="C00000"/>
                </a:solidFill>
              </a:rPr>
              <a:t>2</a:t>
            </a:r>
            <a:r>
              <a:rPr lang="zh-CN" altLang="en-US" dirty="0" smtClean="0">
                <a:solidFill>
                  <a:srgbClr val="C00000"/>
                </a:solidFill>
              </a:rPr>
              <a:t>、国外为</a:t>
            </a:r>
            <a:r>
              <a:rPr lang="en-US" altLang="zh-CN" dirty="0" smtClean="0">
                <a:solidFill>
                  <a:srgbClr val="C00000"/>
                </a:solidFill>
              </a:rPr>
              <a:t>FOB</a:t>
            </a:r>
            <a:r>
              <a:rPr lang="zh-CN" altLang="en-US" dirty="0" smtClean="0">
                <a:solidFill>
                  <a:srgbClr val="C00000"/>
                </a:solidFill>
              </a:rPr>
              <a:t>价格，国内为到站价格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000108"/>
            <a:ext cx="3595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楷体" pitchFamily="49" charset="-122"/>
                <a:ea typeface="微软雅黑"/>
              </a:rPr>
              <a:t>二 国内磷肥市场现状</a:t>
            </a:r>
            <a:endParaRPr lang="zh-CN" altLang="en-US" sz="2800" dirty="0">
              <a:latin typeface="楷体" pitchFamily="49" charset="-122"/>
              <a:ea typeface="微软雅黑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5500702"/>
            <a:ext cx="9144000" cy="10001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214282" y="5500702"/>
            <a:ext cx="8929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  <a:ea typeface="微软雅黑"/>
              </a:rPr>
              <a:t>当前中国正处于国内春耕备肥期间，受成本上升和国际市场向好的影响，国内磷肥市场开始复苏，价格开始上升，但由于国内几个品种磷肥供远大于求，国内磷肥复苏远不及国际磷肥市场，受自身小环境限制。</a:t>
            </a:r>
            <a:endParaRPr lang="zh-CN" altLang="en-US" sz="2000" dirty="0">
              <a:solidFill>
                <a:schemeClr val="bg1"/>
              </a:solidFill>
              <a:ea typeface="微软雅黑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929058" y="1785926"/>
            <a:ext cx="2500330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071934" y="1857364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solidFill>
                  <a:srgbClr val="7030A0"/>
                </a:solidFill>
                <a:latin typeface="华文仿宋" pitchFamily="2" charset="-122"/>
                <a:ea typeface="微软雅黑"/>
              </a:rPr>
              <a:t>国内外价格走势图</a:t>
            </a:r>
            <a:endParaRPr lang="zh-CN" altLang="en-US" sz="2000" b="1" dirty="0">
              <a:solidFill>
                <a:srgbClr val="7030A0"/>
              </a:solidFill>
              <a:latin typeface="华文仿宋" pitchFamily="2" charset="-122"/>
              <a:ea typeface="微软雅黑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rQUFpce0uqlsCDHC_UM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sRUe2PPFUKKxsJbum2mk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Spa4ptzEGVN.vrzHshE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5x39lhNUCLsvZc_q5lQ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.eDP427I06A.K3koe1gI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ofRUpkSYE6KxsMZ6ligG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rQUFpce0uqlsCDHC_UM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bEs9VE1jkyuzmHfPxL0M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I0Yr8bY.EqLkT3jie9oB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cSH9rkaUGq_fRVM2Lg6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.CE_p2qHkWN_foXcIYTm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bEs9VE1jkyuzmHfPxL0M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3T6Q34CE.BXHkLNz7RJ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IKI3wJE0q4304qU9t_8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I0Yr8bY.EqLkT3jie9oB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cSH9rkaUGq_fRVM2Lg6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.CE_p2qHkWN_foXcIYTm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3T6Q34CE.BXHkLNz7RJ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IKI3wJE0q4304qU9t_8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b.8lIt8MU.sYZFDLdO4L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nnJbcnwMkafarrw8doCS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2199</Words>
  <Application>Microsoft Office PowerPoint</Application>
  <PresentationFormat>全屏显示(4:3)</PresentationFormat>
  <Paragraphs>151</Paragraphs>
  <Slides>16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聚合</vt:lpstr>
      <vt:lpstr>think-cell Slide</vt:lpstr>
      <vt:lpstr>国际磷肥市场对国内市场的影响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xdg</dc:creator>
  <cp:lastModifiedBy>xdg</cp:lastModifiedBy>
  <cp:revision>179</cp:revision>
  <dcterms:created xsi:type="dcterms:W3CDTF">2014-02-10T00:50:59Z</dcterms:created>
  <dcterms:modified xsi:type="dcterms:W3CDTF">2014-02-27T05:45:19Z</dcterms:modified>
</cp:coreProperties>
</file>