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2" r:id="rId16"/>
    <p:sldId id="270" r:id="rId17"/>
    <p:sldId id="280" r:id="rId18"/>
    <p:sldId id="271"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969D5CB-86E8-42E0-A9B0-77BDA99EA4AC}" type="datetimeFigureOut">
              <a:rPr lang="zh-CN" altLang="en-US" smtClean="0"/>
              <a:pPr/>
              <a:t>2016/4/26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0494F8-1720-41CE-A9C2-4BA0EC3B611A}"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9D5CB-86E8-42E0-A9B0-77BDA99EA4AC}" type="datetimeFigureOut">
              <a:rPr lang="zh-CN" altLang="en-US" smtClean="0"/>
              <a:pPr/>
              <a:t>2016/4/26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494F8-1720-41CE-A9C2-4BA0EC3B611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9512" y="2276872"/>
            <a:ext cx="8782744" cy="1470025"/>
          </a:xfrm>
        </p:spPr>
        <p:txBody>
          <a:bodyPr>
            <a:normAutofit fontScale="90000"/>
          </a:bodyPr>
          <a:lstStyle/>
          <a:p>
            <a:r>
              <a:rPr lang="zh-CN" altLang="zh-CN" dirty="0"/>
              <a:t/>
            </a:r>
            <a:br>
              <a:rPr lang="zh-CN" altLang="zh-CN" dirty="0"/>
            </a:br>
            <a:r>
              <a:rPr lang="zh-CN" altLang="zh-CN" b="1" dirty="0" smtClean="0"/>
              <a:t>云南省硫酸工业简要回顾及一些想法</a:t>
            </a:r>
            <a:r>
              <a:rPr lang="en-US" altLang="zh-CN" b="1" dirty="0" smtClean="0"/>
              <a:t/>
            </a:r>
            <a:br>
              <a:rPr lang="en-US" altLang="zh-CN" b="1" dirty="0" smtClean="0"/>
            </a:br>
            <a:r>
              <a:rPr lang="zh-CN" altLang="zh-CN" dirty="0"/>
              <a:t/>
            </a:r>
            <a:br>
              <a:rPr lang="zh-CN" altLang="zh-CN" dirty="0"/>
            </a:br>
            <a:r>
              <a:rPr lang="en-US" altLang="zh-CN" b="1" dirty="0" smtClean="0"/>
              <a:t> </a:t>
            </a:r>
            <a:r>
              <a:rPr lang="en-US" altLang="zh-CN" sz="3600" b="1" dirty="0" smtClean="0"/>
              <a:t>2015</a:t>
            </a:r>
            <a:r>
              <a:rPr lang="zh-CN" altLang="zh-CN" sz="3600" b="1" dirty="0" smtClean="0"/>
              <a:t>年</a:t>
            </a:r>
            <a:r>
              <a:rPr lang="en-US" altLang="zh-CN" sz="3600" b="1" dirty="0" smtClean="0"/>
              <a:t>4</a:t>
            </a:r>
            <a:r>
              <a:rPr lang="zh-CN" altLang="en-US" sz="3600" b="1" dirty="0" smtClean="0"/>
              <a:t>月</a:t>
            </a:r>
            <a:r>
              <a:rPr lang="en-US" altLang="zh-CN" dirty="0"/>
              <a:t> </a:t>
            </a:r>
            <a:r>
              <a:rPr lang="en-US" altLang="zh-CN" dirty="0" smtClean="0"/>
              <a:t/>
            </a:r>
            <a:br>
              <a:rPr lang="en-US" altLang="zh-CN" dirty="0" smtClean="0"/>
            </a:br>
            <a:r>
              <a:rPr lang="en-US" altLang="zh-CN" dirty="0" smtClean="0"/>
              <a:t/>
            </a:r>
            <a:br>
              <a:rPr lang="en-US" altLang="zh-CN" dirty="0" smtClean="0"/>
            </a:br>
            <a:r>
              <a:rPr lang="en-US" altLang="zh-CN" dirty="0" smtClean="0"/>
              <a:t/>
            </a:r>
            <a:br>
              <a:rPr lang="en-US" altLang="zh-CN" dirty="0" smtClean="0"/>
            </a:br>
            <a:r>
              <a:rPr lang="zh-CN" altLang="zh-CN" dirty="0"/>
              <a:t/>
            </a:r>
            <a:br>
              <a:rPr lang="zh-CN" altLang="zh-CN" dirty="0"/>
            </a:br>
            <a:endParaRPr lang="zh-CN" altLang="en-US" dirty="0"/>
          </a:p>
        </p:txBody>
      </p:sp>
      <p:sp>
        <p:nvSpPr>
          <p:cNvPr id="3" name="副标题 2"/>
          <p:cNvSpPr>
            <a:spLocks noGrp="1"/>
          </p:cNvSpPr>
          <p:nvPr>
            <p:ph type="subTitle" idx="1"/>
          </p:nvPr>
        </p:nvSpPr>
        <p:spPr>
          <a:xfrm>
            <a:off x="1331640" y="5013176"/>
            <a:ext cx="6400800" cy="648072"/>
          </a:xfrm>
        </p:spPr>
        <p:txBody>
          <a:bodyPr>
            <a:normAutofit/>
          </a:bodyPr>
          <a:lstStyle/>
          <a:p>
            <a:r>
              <a:rPr lang="zh-CN" altLang="zh-CN" sz="2800" b="1" dirty="0" smtClean="0"/>
              <a:t>云南省磷化工协会</a:t>
            </a:r>
            <a:r>
              <a:rPr lang="en-US" altLang="zh-CN" sz="2800" b="1" dirty="0" smtClean="0"/>
              <a:t>      </a:t>
            </a:r>
            <a:r>
              <a:rPr lang="zh-CN" altLang="zh-CN" sz="2800" b="1" dirty="0" smtClean="0"/>
              <a:t>尹伟</a:t>
            </a:r>
            <a:endParaRPr lang="zh-CN" altLang="en-US"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476672"/>
            <a:ext cx="8229600" cy="4525963"/>
          </a:xfrm>
        </p:spPr>
        <p:txBody>
          <a:bodyPr>
            <a:normAutofit lnSpcReduction="10000"/>
          </a:bodyPr>
          <a:lstStyle/>
          <a:p>
            <a:pPr>
              <a:lnSpc>
                <a:spcPct val="150000"/>
              </a:lnSpc>
              <a:buNone/>
            </a:pPr>
            <a:r>
              <a:rPr lang="zh-CN" altLang="zh-CN" dirty="0"/>
              <a:t>（</a:t>
            </a:r>
            <a:r>
              <a:rPr lang="en-US" altLang="zh-CN" dirty="0"/>
              <a:t>4</a:t>
            </a:r>
            <a:r>
              <a:rPr lang="zh-CN" altLang="zh-CN" dirty="0" smtClean="0"/>
              <a:t>）</a:t>
            </a:r>
            <a:r>
              <a:rPr lang="zh-CN" altLang="zh-CN" sz="2800" dirty="0" smtClean="0"/>
              <a:t>随着冶金行业生产技术水平的不断提高，烟气</a:t>
            </a:r>
            <a:r>
              <a:rPr lang="zh-CN" altLang="zh-CN" sz="2800" dirty="0"/>
              <a:t>制酸气体的</a:t>
            </a:r>
            <a:r>
              <a:rPr lang="en-US" altLang="zh-CN" sz="2800" dirty="0"/>
              <a:t>SO2</a:t>
            </a:r>
            <a:r>
              <a:rPr lang="zh-CN" altLang="zh-CN" sz="2800" dirty="0" smtClean="0"/>
              <a:t>浓度</a:t>
            </a:r>
            <a:r>
              <a:rPr lang="zh-CN" altLang="en-US" sz="2800" dirty="0" smtClean="0"/>
              <a:t>也得到了</a:t>
            </a:r>
            <a:r>
              <a:rPr lang="zh-CN" altLang="zh-CN" sz="2800" dirty="0" smtClean="0"/>
              <a:t>提高和稳定</a:t>
            </a:r>
            <a:r>
              <a:rPr lang="zh-CN" altLang="en-US" sz="2800" dirty="0" smtClean="0"/>
              <a:t>，</a:t>
            </a:r>
            <a:r>
              <a:rPr lang="zh-CN" altLang="zh-CN" sz="2800" dirty="0" smtClean="0"/>
              <a:t>为</a:t>
            </a:r>
            <a:r>
              <a:rPr lang="zh-CN" altLang="zh-CN" sz="2800" dirty="0"/>
              <a:t>冶炼烟气制酸提供了有利条件</a:t>
            </a:r>
            <a:r>
              <a:rPr lang="zh-CN" altLang="zh-CN" sz="2800" dirty="0" smtClean="0"/>
              <a:t>，</a:t>
            </a:r>
            <a:r>
              <a:rPr lang="zh-CN" altLang="en-US" sz="2800" dirty="0" smtClean="0"/>
              <a:t>使冶炼烟气制酸装置水平不断提高。</a:t>
            </a:r>
            <a:r>
              <a:rPr lang="zh-CN" altLang="zh-CN" sz="2800" dirty="0" smtClean="0"/>
              <a:t>有</a:t>
            </a:r>
            <a:r>
              <a:rPr lang="zh-CN" altLang="zh-CN" sz="2800" dirty="0"/>
              <a:t>条件的装置改用了两转两吸工艺；冲击波洗涤器的运用有效提高了气固分离效率</a:t>
            </a:r>
            <a:r>
              <a:rPr lang="zh-CN" altLang="zh-CN" sz="2800" dirty="0" smtClean="0"/>
              <a:t>；个</a:t>
            </a:r>
            <a:r>
              <a:rPr lang="zh-CN" altLang="zh-CN" sz="2800" dirty="0"/>
              <a:t>旧云锡</a:t>
            </a:r>
            <a:r>
              <a:rPr lang="zh-CN" altLang="zh-CN" sz="2800" dirty="0" smtClean="0"/>
              <a:t>公司成功</a:t>
            </a:r>
            <a:r>
              <a:rPr lang="zh-CN" altLang="zh-CN" sz="2800" dirty="0"/>
              <a:t>应用了有机胺吸收</a:t>
            </a:r>
            <a:r>
              <a:rPr lang="zh-CN" altLang="zh-CN" sz="2800" dirty="0" smtClean="0"/>
              <a:t>解吸工艺，</a:t>
            </a:r>
            <a:r>
              <a:rPr lang="zh-CN" altLang="en-US" sz="2800" dirty="0" smtClean="0"/>
              <a:t>冶炼烟气制酸的水平持续提高</a:t>
            </a:r>
            <a:r>
              <a:rPr lang="zh-CN" altLang="zh-CN" sz="2800" dirty="0" smtClean="0"/>
              <a:t>。</a:t>
            </a:r>
            <a:endParaRPr lang="zh-CN" alt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dirty="0" smtClean="0"/>
              <a:t> </a:t>
            </a:r>
            <a:r>
              <a:rPr lang="zh-CN" altLang="zh-CN" dirty="0" smtClean="0"/>
              <a:t>（</a:t>
            </a:r>
            <a:r>
              <a:rPr lang="en-US" altLang="zh-CN" dirty="0"/>
              <a:t>5</a:t>
            </a:r>
            <a:r>
              <a:rPr lang="zh-CN" altLang="zh-CN" dirty="0"/>
              <a:t>） </a:t>
            </a:r>
            <a:r>
              <a:rPr lang="en-US" altLang="zh-CN" dirty="0" smtClean="0"/>
              <a:t>DCS</a:t>
            </a:r>
            <a:r>
              <a:rPr lang="zh-CN" altLang="en-US" dirty="0" smtClean="0"/>
              <a:t>等</a:t>
            </a:r>
            <a:r>
              <a:rPr lang="zh-CN" altLang="zh-CN" dirty="0" smtClean="0"/>
              <a:t>现代</a:t>
            </a:r>
            <a:r>
              <a:rPr lang="zh-CN" altLang="zh-CN" dirty="0"/>
              <a:t>化工过程控制技术在我省硫酸工业上的应用彻底改变了的硫酸装置的操作条件</a:t>
            </a:r>
            <a:r>
              <a:rPr lang="zh-CN" altLang="zh-CN" dirty="0" smtClean="0"/>
              <a:t>。</a:t>
            </a:r>
            <a:endParaRPr lang="en-US" altLang="zh-CN" dirty="0" smtClean="0"/>
          </a:p>
          <a:p>
            <a:pPr>
              <a:buNone/>
            </a:pPr>
            <a:endParaRPr lang="zh-CN" altLang="zh-CN" dirty="0"/>
          </a:p>
          <a:p>
            <a:pPr>
              <a:buNone/>
            </a:pPr>
            <a:r>
              <a:rPr lang="en-US" altLang="zh-CN" dirty="0" smtClean="0"/>
              <a:t> </a:t>
            </a:r>
            <a:r>
              <a:rPr lang="zh-CN" altLang="zh-CN" dirty="0" smtClean="0"/>
              <a:t>（</a:t>
            </a:r>
            <a:r>
              <a:rPr lang="en-US" altLang="zh-CN" dirty="0"/>
              <a:t>6</a:t>
            </a:r>
            <a:r>
              <a:rPr lang="zh-CN" altLang="zh-CN" dirty="0"/>
              <a:t>）硫酸装置装备技术的不断完善，提高了装置运行的稳定性，同时降低了产品能耗。</a:t>
            </a: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764704"/>
            <a:ext cx="8229600" cy="4525963"/>
          </a:xfrm>
        </p:spPr>
        <p:txBody>
          <a:bodyPr>
            <a:normAutofit fontScale="77500" lnSpcReduction="20000"/>
          </a:bodyPr>
          <a:lstStyle/>
          <a:p>
            <a:pPr>
              <a:lnSpc>
                <a:spcPct val="160000"/>
              </a:lnSpc>
            </a:pPr>
            <a:r>
              <a:rPr lang="zh-CN" altLang="zh-CN" dirty="0"/>
              <a:t>（</a:t>
            </a:r>
            <a:r>
              <a:rPr lang="en-US" altLang="zh-CN" dirty="0"/>
              <a:t>7</a:t>
            </a:r>
            <a:r>
              <a:rPr lang="zh-CN" altLang="zh-CN" dirty="0"/>
              <a:t>）以云南省化工设计院有限公司为代表的省内工程公司</a:t>
            </a:r>
            <a:r>
              <a:rPr lang="zh-CN" altLang="zh-CN" dirty="0" smtClean="0"/>
              <a:t>及设计</a:t>
            </a:r>
            <a:r>
              <a:rPr lang="zh-CN" altLang="zh-CN" dirty="0"/>
              <a:t>施工单位，长期以来在我省硫酸工业的发展过程中，已经成长为我国硫酸装置建设的一支重要设计施工力量，以工程总承包、工程设计等方式为我省及国内提供工程服务。</a:t>
            </a:r>
          </a:p>
          <a:p>
            <a:pPr>
              <a:lnSpc>
                <a:spcPct val="160000"/>
              </a:lnSpc>
            </a:pPr>
            <a:r>
              <a:rPr lang="zh-CN" altLang="zh-CN" dirty="0"/>
              <a:t>（</a:t>
            </a:r>
            <a:r>
              <a:rPr lang="en-US" altLang="zh-CN" dirty="0"/>
              <a:t>8</a:t>
            </a:r>
            <a:r>
              <a:rPr lang="zh-CN" altLang="zh-CN" dirty="0" smtClean="0"/>
              <a:t>）</a:t>
            </a:r>
            <a:r>
              <a:rPr lang="zh-CN" altLang="en-US" dirty="0" smtClean="0"/>
              <a:t>装备制造方面，</a:t>
            </a:r>
            <a:r>
              <a:rPr lang="zh-CN" altLang="zh-CN" dirty="0" smtClean="0"/>
              <a:t>以</a:t>
            </a:r>
            <a:r>
              <a:rPr lang="zh-CN" altLang="zh-CN" dirty="0"/>
              <a:t>嘉和泵业为代表的与硫酸相关的装备制造产业得到发展，该公司所制造的不锈钢硫酸泵在全国的市场占有率大幅提高。</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404664"/>
            <a:ext cx="8229600" cy="4525963"/>
          </a:xfrm>
        </p:spPr>
        <p:txBody>
          <a:bodyPr>
            <a:normAutofit fontScale="70000" lnSpcReduction="20000"/>
          </a:bodyPr>
          <a:lstStyle/>
          <a:p>
            <a:pPr lvl="0">
              <a:buNone/>
            </a:pPr>
            <a:r>
              <a:rPr lang="zh-CN" altLang="en-US" b="1" dirty="0" smtClean="0"/>
              <a:t>二、</a:t>
            </a:r>
            <a:r>
              <a:rPr lang="zh-CN" altLang="zh-CN" b="1" dirty="0" smtClean="0"/>
              <a:t>“十三五”</a:t>
            </a:r>
            <a:r>
              <a:rPr lang="zh-CN" altLang="zh-CN" b="1" dirty="0"/>
              <a:t>工作</a:t>
            </a:r>
            <a:r>
              <a:rPr lang="zh-CN" altLang="zh-CN" b="1" dirty="0" smtClean="0"/>
              <a:t>重点</a:t>
            </a:r>
            <a:endParaRPr lang="en-US" altLang="zh-CN" b="1" dirty="0" smtClean="0"/>
          </a:p>
          <a:p>
            <a:pPr lvl="0"/>
            <a:endParaRPr lang="zh-CN" altLang="zh-CN" dirty="0"/>
          </a:p>
          <a:p>
            <a:pPr>
              <a:lnSpc>
                <a:spcPct val="160000"/>
              </a:lnSpc>
              <a:buNone/>
            </a:pPr>
            <a:r>
              <a:rPr lang="en-US" altLang="zh-CN" dirty="0" smtClean="0"/>
              <a:t>      1</a:t>
            </a:r>
            <a:r>
              <a:rPr lang="zh-CN" altLang="zh-CN" dirty="0"/>
              <a:t>、就生产能力而言，我国高浓度磷复肥生产基地已经建成，当前所面临的任务是</a:t>
            </a:r>
            <a:r>
              <a:rPr lang="zh-CN" altLang="zh-CN" b="1" dirty="0"/>
              <a:t>优化产业结构，提升产业质量</a:t>
            </a:r>
            <a:r>
              <a:rPr lang="zh-CN" altLang="zh-CN" dirty="0"/>
              <a:t>。硫酸作为我国磷复肥工业的一个相关产业，又有一部分联产于冶金工业或其它产业，其任务是配合磷复肥、冶金及煤化工等各相关产业的调整和优化而进行调整和优化。因此云南硫酸工业组织结构上的、资产上的调整必须根据上述产业的调整而</a:t>
            </a:r>
            <a:r>
              <a:rPr lang="zh-CN" altLang="zh-CN" dirty="0" smtClean="0"/>
              <a:t>进行</a:t>
            </a:r>
            <a:r>
              <a:rPr lang="zh-CN" altLang="en-US" dirty="0" smtClean="0"/>
              <a:t>。重点是</a:t>
            </a:r>
            <a:r>
              <a:rPr lang="zh-CN" altLang="zh-CN" dirty="0" smtClean="0"/>
              <a:t>进一步</a:t>
            </a:r>
            <a:r>
              <a:rPr lang="zh-CN" altLang="zh-CN" dirty="0"/>
              <a:t>提高产业集中度，</a:t>
            </a:r>
            <a:r>
              <a:rPr lang="zh-CN" altLang="zh-CN" dirty="0" smtClean="0"/>
              <a:t>以</a:t>
            </a:r>
            <a:r>
              <a:rPr lang="zh-CN" altLang="en-US" dirty="0" smtClean="0"/>
              <a:t>提高产业集中度</a:t>
            </a:r>
            <a:r>
              <a:rPr lang="zh-CN" altLang="zh-CN" dirty="0" smtClean="0"/>
              <a:t>作为</a:t>
            </a:r>
            <a:r>
              <a:rPr lang="zh-CN" altLang="zh-CN" dirty="0"/>
              <a:t>在其它方面</a:t>
            </a:r>
            <a:r>
              <a:rPr lang="zh-CN" altLang="zh-CN" dirty="0" smtClean="0"/>
              <a:t>提高</a:t>
            </a:r>
            <a:r>
              <a:rPr lang="zh-CN" altLang="en-US" dirty="0" smtClean="0"/>
              <a:t>整个</a:t>
            </a:r>
            <a:r>
              <a:rPr lang="zh-CN" altLang="zh-CN" dirty="0" smtClean="0"/>
              <a:t>产业</a:t>
            </a:r>
            <a:r>
              <a:rPr lang="zh-CN" altLang="zh-CN" dirty="0"/>
              <a:t>质量的基础。</a:t>
            </a:r>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dirty="0" smtClean="0"/>
              <a:t>    2</a:t>
            </a:r>
            <a:r>
              <a:rPr lang="zh-CN" altLang="zh-CN" dirty="0"/>
              <a:t>、</a:t>
            </a:r>
            <a:r>
              <a:rPr lang="zh-CN" altLang="zh-CN" b="1" dirty="0"/>
              <a:t>产量上控制总量</a:t>
            </a:r>
            <a:r>
              <a:rPr lang="zh-CN" altLang="zh-CN" dirty="0"/>
              <a:t>，根据国家对化肥实施的零增长，提高施用效率等要求，实施总量控制。调控的原则是，根据硫资源供给条件和来源，优先使用冶炼烟气制酸等其它产业联产的硫酸，硫磺制酸与大型磷复肥配套，因地制宜使用硫铁矿制酸。</a:t>
            </a: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50000"/>
              </a:lnSpc>
              <a:buNone/>
            </a:pPr>
            <a:r>
              <a:rPr lang="en-US" altLang="zh-CN" dirty="0" smtClean="0"/>
              <a:t>     3</a:t>
            </a:r>
            <a:r>
              <a:rPr lang="zh-CN" altLang="zh-CN" dirty="0"/>
              <a:t>、按照供给侧改革的要求，深入开展技术创新的研究</a:t>
            </a:r>
            <a:r>
              <a:rPr lang="zh-CN" altLang="zh-CN" dirty="0" smtClean="0"/>
              <a:t>开发</a:t>
            </a:r>
            <a:r>
              <a:rPr lang="zh-CN" altLang="en-US" dirty="0" smtClean="0"/>
              <a:t>以及</a:t>
            </a:r>
            <a:r>
              <a:rPr lang="zh-CN" altLang="zh-CN" dirty="0" smtClean="0"/>
              <a:t>新技术</a:t>
            </a:r>
            <a:r>
              <a:rPr lang="zh-CN" altLang="zh-CN" dirty="0"/>
              <a:t>的推广工作。提高</a:t>
            </a:r>
            <a:r>
              <a:rPr lang="zh-CN" altLang="zh-CN" dirty="0" smtClean="0"/>
              <a:t>装置</a:t>
            </a:r>
            <a:r>
              <a:rPr lang="zh-CN" altLang="en-US" dirty="0" smtClean="0"/>
              <a:t>安全、</a:t>
            </a:r>
            <a:r>
              <a:rPr lang="zh-CN" altLang="zh-CN" dirty="0" smtClean="0"/>
              <a:t>稳定运行</a:t>
            </a:r>
            <a:r>
              <a:rPr lang="zh-CN" altLang="en-US" dirty="0" smtClean="0"/>
              <a:t>的</a:t>
            </a:r>
            <a:r>
              <a:rPr lang="zh-CN" altLang="zh-CN" dirty="0" smtClean="0"/>
              <a:t>能力</a:t>
            </a:r>
            <a:r>
              <a:rPr lang="zh-CN" altLang="zh-CN" dirty="0"/>
              <a:t>，注重</a:t>
            </a:r>
            <a:r>
              <a:rPr lang="zh-CN" altLang="zh-CN" dirty="0" smtClean="0"/>
              <a:t>环保</a:t>
            </a:r>
            <a:r>
              <a:rPr lang="zh-CN" altLang="en-US" dirty="0" smtClean="0"/>
              <a:t>和</a:t>
            </a:r>
            <a:r>
              <a:rPr lang="zh-CN" altLang="zh-CN" dirty="0" smtClean="0"/>
              <a:t>节能</a:t>
            </a:r>
            <a:r>
              <a:rPr lang="zh-CN" altLang="zh-CN" dirty="0"/>
              <a:t>，在信息化智能化等方面上下功夫，提高效率，全面提升产业整体水平。</a:t>
            </a: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476672"/>
            <a:ext cx="8229600" cy="6048672"/>
          </a:xfrm>
        </p:spPr>
        <p:txBody>
          <a:bodyPr>
            <a:noAutofit/>
          </a:bodyPr>
          <a:lstStyle/>
          <a:p>
            <a:pPr>
              <a:lnSpc>
                <a:spcPct val="170000"/>
              </a:lnSpc>
              <a:buNone/>
            </a:pPr>
            <a:r>
              <a:rPr lang="zh-CN" altLang="zh-CN" sz="1600" b="1" dirty="0"/>
              <a:t>（</a:t>
            </a:r>
            <a:r>
              <a:rPr lang="en-US" altLang="zh-CN" sz="1600" b="1" dirty="0"/>
              <a:t>1</a:t>
            </a:r>
            <a:r>
              <a:rPr lang="zh-CN" altLang="zh-CN" sz="1600" b="1" dirty="0"/>
              <a:t>）研究硫酸生产的智能化改造技术</a:t>
            </a:r>
          </a:p>
          <a:p>
            <a:pPr>
              <a:lnSpc>
                <a:spcPct val="170000"/>
              </a:lnSpc>
              <a:buNone/>
            </a:pPr>
            <a:r>
              <a:rPr lang="en-US" altLang="zh-CN" sz="1600" dirty="0" smtClean="0"/>
              <a:t>               </a:t>
            </a:r>
            <a:r>
              <a:rPr lang="zh-CN" altLang="en-US" sz="1600" dirty="0" smtClean="0"/>
              <a:t>对于</a:t>
            </a:r>
            <a:r>
              <a:rPr lang="zh-CN" altLang="zh-CN" sz="1600" dirty="0" smtClean="0"/>
              <a:t>非常</a:t>
            </a:r>
            <a:r>
              <a:rPr lang="zh-CN" altLang="zh-CN" sz="1600" dirty="0"/>
              <a:t>传统、非常经典的硫酸工业如何借助当今高速发展的智能化</a:t>
            </a:r>
            <a:r>
              <a:rPr lang="zh-CN" altLang="zh-CN" sz="1600" dirty="0" smtClean="0"/>
              <a:t>技术</a:t>
            </a:r>
            <a:r>
              <a:rPr lang="zh-CN" altLang="en-US" sz="1600" dirty="0" smtClean="0"/>
              <a:t>进行</a:t>
            </a:r>
            <a:r>
              <a:rPr lang="zh-CN" altLang="zh-CN" sz="1600" dirty="0" smtClean="0"/>
              <a:t>优化</a:t>
            </a:r>
            <a:r>
              <a:rPr lang="zh-CN" altLang="zh-CN" sz="1600" dirty="0"/>
              <a:t>提升，使之与整个社会同步前进，是硫酸工业在已经取得很大成就基础上更上一层楼的一个方向。</a:t>
            </a:r>
            <a:r>
              <a:rPr lang="en-US" altLang="zh-CN" sz="1600" dirty="0"/>
              <a:t>SO2</a:t>
            </a:r>
            <a:r>
              <a:rPr lang="zh-CN" altLang="zh-CN" sz="1600" dirty="0"/>
              <a:t>接触法转化为</a:t>
            </a:r>
            <a:r>
              <a:rPr lang="en-US" altLang="zh-CN" sz="1600" dirty="0"/>
              <a:t>SO3 </a:t>
            </a:r>
            <a:r>
              <a:rPr lang="zh-CN" altLang="zh-CN" sz="1600" dirty="0"/>
              <a:t>是现代硫酸生产的核心技术，</a:t>
            </a:r>
            <a:r>
              <a:rPr lang="zh-CN" altLang="zh-CN" sz="1600" dirty="0" smtClean="0"/>
              <a:t>在</a:t>
            </a:r>
            <a:r>
              <a:rPr lang="zh-CN" altLang="en-US" sz="1600" dirty="0" smtClean="0"/>
              <a:t>转化</a:t>
            </a:r>
            <a:r>
              <a:rPr lang="zh-CN" altLang="zh-CN" sz="1600" dirty="0" smtClean="0"/>
              <a:t>系统</a:t>
            </a:r>
            <a:r>
              <a:rPr lang="zh-CN" altLang="zh-CN" sz="1600" dirty="0"/>
              <a:t>使整个反应过程沿着最</a:t>
            </a:r>
            <a:r>
              <a:rPr lang="zh-CN" altLang="zh-CN" sz="1600" dirty="0" smtClean="0"/>
              <a:t>适宜温度</a:t>
            </a:r>
            <a:r>
              <a:rPr lang="zh-CN" altLang="en-US" sz="1600" dirty="0" smtClean="0"/>
              <a:t>曲线</a:t>
            </a:r>
            <a:r>
              <a:rPr lang="zh-CN" altLang="zh-CN" sz="1600" dirty="0" smtClean="0"/>
              <a:t>进行</a:t>
            </a:r>
            <a:r>
              <a:rPr lang="zh-CN" altLang="zh-CN" sz="1600" dirty="0"/>
              <a:t>，是硫酸操作运行的理想境界。</a:t>
            </a:r>
            <a:r>
              <a:rPr lang="en-US" altLang="zh-CN" sz="1600" dirty="0"/>
              <a:t>SO2</a:t>
            </a:r>
            <a:r>
              <a:rPr lang="zh-CN" altLang="zh-CN" sz="1600" dirty="0"/>
              <a:t>转化最适宜温度与转化率关系的计算</a:t>
            </a:r>
            <a:r>
              <a:rPr lang="zh-CN" altLang="zh-CN" sz="1600" dirty="0" smtClean="0"/>
              <a:t>，</a:t>
            </a:r>
            <a:r>
              <a:rPr lang="zh-CN" altLang="en-US" sz="1600" dirty="0" smtClean="0"/>
              <a:t>必须</a:t>
            </a:r>
            <a:r>
              <a:rPr lang="zh-CN" altLang="zh-CN" sz="1600" dirty="0" smtClean="0"/>
              <a:t>使用</a:t>
            </a:r>
            <a:r>
              <a:rPr lang="zh-CN" altLang="zh-CN" sz="1600" dirty="0"/>
              <a:t>冗繁的试算法</a:t>
            </a:r>
            <a:r>
              <a:rPr lang="zh-CN" altLang="zh-CN" sz="1600" dirty="0" smtClean="0"/>
              <a:t>进行</a:t>
            </a:r>
            <a:r>
              <a:rPr lang="zh-CN" altLang="en-US" sz="1600" dirty="0" smtClean="0"/>
              <a:t>，</a:t>
            </a:r>
            <a:r>
              <a:rPr lang="zh-CN" altLang="zh-CN" sz="1600" dirty="0" smtClean="0"/>
              <a:t>以往</a:t>
            </a:r>
            <a:r>
              <a:rPr lang="zh-CN" altLang="zh-CN" sz="1600" dirty="0"/>
              <a:t>只能在装置建设的工艺设计阶段进行一次设计</a:t>
            </a:r>
            <a:r>
              <a:rPr lang="zh-CN" altLang="zh-CN" sz="1600" dirty="0" smtClean="0"/>
              <a:t>计算</a:t>
            </a:r>
            <a:r>
              <a:rPr lang="zh-CN" altLang="en-US" sz="1600" dirty="0" smtClean="0"/>
              <a:t>。</a:t>
            </a:r>
            <a:r>
              <a:rPr lang="zh-CN" altLang="zh-CN" sz="1600" dirty="0" smtClean="0"/>
              <a:t>在</a:t>
            </a:r>
            <a:r>
              <a:rPr lang="zh-CN" altLang="zh-CN" sz="1600" dirty="0"/>
              <a:t>装置建成后的操作运行时</a:t>
            </a:r>
            <a:r>
              <a:rPr lang="zh-CN" altLang="zh-CN" sz="1600" dirty="0" smtClean="0"/>
              <a:t>，</a:t>
            </a:r>
            <a:r>
              <a:rPr lang="zh-CN" altLang="en-US" sz="1600" dirty="0" smtClean="0"/>
              <a:t>使其</a:t>
            </a:r>
            <a:r>
              <a:rPr lang="zh-CN" altLang="zh-CN" sz="1600" dirty="0" smtClean="0"/>
              <a:t>按照</a:t>
            </a:r>
            <a:r>
              <a:rPr lang="zh-CN" altLang="zh-CN" sz="1600" dirty="0"/>
              <a:t>适宜温度曲线进行，尤其是使其稳定在设计的理想条件下运行，是硫酸工业追求的目标</a:t>
            </a:r>
            <a:r>
              <a:rPr lang="zh-CN" altLang="zh-CN" sz="1600" dirty="0" smtClean="0"/>
              <a:t>。</a:t>
            </a:r>
            <a:endParaRPr lang="en-US" altLang="zh-CN" sz="1600" dirty="0" smtClean="0"/>
          </a:p>
          <a:p>
            <a:pPr>
              <a:lnSpc>
                <a:spcPct val="170000"/>
              </a:lnSpc>
              <a:buNone/>
            </a:pPr>
            <a:r>
              <a:rPr lang="en-US" altLang="zh-CN" sz="1600" dirty="0" smtClean="0"/>
              <a:t>               </a:t>
            </a:r>
            <a:r>
              <a:rPr lang="zh-CN" altLang="zh-CN" sz="1600" dirty="0" smtClean="0"/>
              <a:t>今天</a:t>
            </a:r>
            <a:r>
              <a:rPr lang="zh-CN" altLang="zh-CN" sz="1600" dirty="0"/>
              <a:t>，现代工业领域的各类技术都的得到了飞速的发展</a:t>
            </a:r>
            <a:r>
              <a:rPr lang="zh-CN" altLang="zh-CN" sz="1600" dirty="0" smtClean="0"/>
              <a:t>，</a:t>
            </a:r>
            <a:r>
              <a:rPr lang="zh-CN" altLang="en-US" sz="1600" dirty="0" smtClean="0"/>
              <a:t>提供了</a:t>
            </a:r>
            <a:r>
              <a:rPr lang="zh-CN" altLang="zh-CN" sz="1600" dirty="0" smtClean="0"/>
              <a:t>利用</a:t>
            </a:r>
            <a:r>
              <a:rPr lang="zh-CN" altLang="zh-CN" sz="1600" dirty="0"/>
              <a:t>各种智能过程</a:t>
            </a:r>
            <a:r>
              <a:rPr lang="zh-CN" altLang="zh-CN" sz="1600" dirty="0" smtClean="0"/>
              <a:t>检测技术，</a:t>
            </a:r>
            <a:r>
              <a:rPr lang="zh-CN" altLang="en-US" sz="1600" dirty="0" smtClean="0"/>
              <a:t>有可能</a:t>
            </a:r>
            <a:r>
              <a:rPr lang="zh-CN" altLang="zh-CN" sz="1600" dirty="0" smtClean="0"/>
              <a:t>对</a:t>
            </a:r>
            <a:r>
              <a:rPr lang="zh-CN" altLang="zh-CN" sz="1600" dirty="0"/>
              <a:t>物料</a:t>
            </a:r>
            <a:r>
              <a:rPr lang="zh-CN" altLang="zh-CN" sz="1600" dirty="0" smtClean="0"/>
              <a:t>的</a:t>
            </a:r>
            <a:r>
              <a:rPr lang="zh-CN" altLang="en-US" sz="1600" dirty="0" smtClean="0"/>
              <a:t>质量、</a:t>
            </a:r>
            <a:r>
              <a:rPr lang="zh-CN" altLang="zh-CN" sz="1600" dirty="0" smtClean="0"/>
              <a:t>化学</a:t>
            </a:r>
            <a:r>
              <a:rPr lang="zh-CN" altLang="zh-CN" sz="1600" dirty="0"/>
              <a:t>组成、温度和压力进行准确、可靠的在线</a:t>
            </a:r>
            <a:r>
              <a:rPr lang="zh-CN" altLang="zh-CN" sz="1600" dirty="0" smtClean="0"/>
              <a:t>检测</a:t>
            </a:r>
            <a:r>
              <a:rPr lang="zh-CN" altLang="en-US" sz="1600" dirty="0" smtClean="0"/>
              <a:t>。</a:t>
            </a:r>
            <a:endParaRPr lang="en-US" altLang="zh-CN" sz="1600" dirty="0" smtClean="0"/>
          </a:p>
          <a:p>
            <a:pPr>
              <a:lnSpc>
                <a:spcPct val="170000"/>
              </a:lnSpc>
              <a:buNone/>
            </a:pPr>
            <a:r>
              <a:rPr lang="en-US" altLang="zh-CN" sz="1600" dirty="0" smtClean="0"/>
              <a:t>                </a:t>
            </a:r>
            <a:r>
              <a:rPr lang="zh-CN" altLang="en-US" sz="1600" dirty="0" smtClean="0"/>
              <a:t>首先</a:t>
            </a:r>
            <a:r>
              <a:rPr lang="zh-CN" altLang="zh-CN" sz="1600" dirty="0" smtClean="0"/>
              <a:t>以</a:t>
            </a:r>
            <a:r>
              <a:rPr lang="zh-CN" altLang="zh-CN" sz="1600" dirty="0"/>
              <a:t>稳定</a:t>
            </a:r>
            <a:r>
              <a:rPr lang="zh-CN" altLang="zh-CN" sz="1600" dirty="0" smtClean="0"/>
              <a:t>进</a:t>
            </a:r>
            <a:r>
              <a:rPr lang="zh-CN" altLang="en-US" sz="1600" dirty="0" smtClean="0"/>
              <a:t>入</a:t>
            </a:r>
            <a:r>
              <a:rPr lang="zh-CN" altLang="zh-CN" sz="1600" dirty="0" smtClean="0"/>
              <a:t>装置</a:t>
            </a:r>
            <a:r>
              <a:rPr lang="zh-CN" altLang="zh-CN" sz="1600" dirty="0"/>
              <a:t>的物料</a:t>
            </a:r>
            <a:r>
              <a:rPr lang="zh-CN" altLang="zh-CN" sz="1600" dirty="0" smtClean="0"/>
              <a:t>为</a:t>
            </a:r>
            <a:r>
              <a:rPr lang="zh-CN" altLang="en-US" sz="1600" dirty="0" smtClean="0"/>
              <a:t>第一</a:t>
            </a:r>
            <a:r>
              <a:rPr lang="zh-CN" altLang="zh-CN" sz="1600" dirty="0" smtClean="0"/>
              <a:t>控制</a:t>
            </a:r>
            <a:r>
              <a:rPr lang="zh-CN" altLang="zh-CN" sz="1600" dirty="0"/>
              <a:t>目标，继而对转化工序的工艺</a:t>
            </a:r>
            <a:r>
              <a:rPr lang="zh-CN" altLang="zh-CN" sz="1600" dirty="0" smtClean="0"/>
              <a:t>参数进行</a:t>
            </a:r>
            <a:r>
              <a:rPr lang="zh-CN" altLang="zh-CN" sz="1600" dirty="0"/>
              <a:t>在线实时的数值控优计算，反馈回来自动控制相关工艺指标，使整个系统的运行</a:t>
            </a:r>
            <a:r>
              <a:rPr lang="zh-CN" altLang="zh-CN" sz="1600" dirty="0" smtClean="0"/>
              <a:t>以自动控制的操作</a:t>
            </a:r>
            <a:r>
              <a:rPr lang="zh-CN" altLang="zh-CN" sz="1600" dirty="0"/>
              <a:t>方式，</a:t>
            </a:r>
            <a:r>
              <a:rPr lang="zh-CN" altLang="zh-CN" sz="1600" dirty="0" smtClean="0"/>
              <a:t>始终</a:t>
            </a:r>
            <a:r>
              <a:rPr lang="zh-CN" altLang="en-US" sz="1600" dirty="0" smtClean="0"/>
              <a:t>使转化</a:t>
            </a:r>
            <a:r>
              <a:rPr lang="zh-CN" altLang="zh-CN" sz="1600" dirty="0" smtClean="0"/>
              <a:t>操作温度</a:t>
            </a:r>
            <a:r>
              <a:rPr lang="zh-CN" altLang="zh-CN" sz="1600" dirty="0"/>
              <a:t>逼近接触法</a:t>
            </a:r>
            <a:r>
              <a:rPr lang="en-US" altLang="zh-CN" sz="1600" dirty="0"/>
              <a:t>SO2</a:t>
            </a:r>
            <a:r>
              <a:rPr lang="zh-CN" altLang="zh-CN" sz="1600" dirty="0"/>
              <a:t>转化最适宜温度线</a:t>
            </a:r>
            <a:r>
              <a:rPr lang="zh-CN" altLang="zh-CN" sz="1600" dirty="0" smtClean="0"/>
              <a:t>。</a:t>
            </a:r>
            <a:r>
              <a:rPr lang="zh-CN" altLang="en-US" sz="1600" dirty="0" smtClean="0"/>
              <a:t>最终实现整个硫酸装置的安全、稳定、优化运行。</a:t>
            </a:r>
            <a:endParaRPr lang="zh-CN" altLang="zh-CN" sz="1600" b="1" dirty="0"/>
          </a:p>
          <a:p>
            <a:endParaRPr lang="zh-CN"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b="1" dirty="0" smtClean="0"/>
              <a:t>         </a:t>
            </a:r>
            <a:r>
              <a:rPr lang="zh-CN" altLang="zh-CN" b="1" dirty="0" smtClean="0"/>
              <a:t>目的是使</a:t>
            </a:r>
            <a:r>
              <a:rPr lang="zh-CN" altLang="en-US" b="1" dirty="0" smtClean="0"/>
              <a:t>转化</a:t>
            </a:r>
            <a:r>
              <a:rPr lang="zh-CN" altLang="zh-CN" b="1" dirty="0" smtClean="0"/>
              <a:t>系统稳定控制在优化的范围内运行，创造</a:t>
            </a:r>
            <a:r>
              <a:rPr lang="zh-CN" altLang="en-US" b="1" dirty="0" smtClean="0"/>
              <a:t>硫酸</a:t>
            </a:r>
            <a:r>
              <a:rPr lang="zh-CN" altLang="zh-CN" b="1" dirty="0" smtClean="0"/>
              <a:t>装置长周期稳定运行的首要工艺条件。</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476672"/>
            <a:ext cx="8229600" cy="4525963"/>
          </a:xfrm>
        </p:spPr>
        <p:txBody>
          <a:bodyPr>
            <a:normAutofit fontScale="85000" lnSpcReduction="10000"/>
          </a:bodyPr>
          <a:lstStyle/>
          <a:p>
            <a:pPr>
              <a:lnSpc>
                <a:spcPct val="150000"/>
              </a:lnSpc>
              <a:buNone/>
            </a:pPr>
            <a:r>
              <a:rPr lang="zh-CN" altLang="zh-CN" sz="2400" b="1" dirty="0"/>
              <a:t>（</a:t>
            </a:r>
            <a:r>
              <a:rPr lang="en-US" altLang="zh-CN" sz="2400" b="1" dirty="0"/>
              <a:t>2</a:t>
            </a:r>
            <a:r>
              <a:rPr lang="zh-CN" altLang="zh-CN" sz="2400" b="1" dirty="0"/>
              <a:t>）加强新装备、新材料的开发</a:t>
            </a:r>
            <a:r>
              <a:rPr lang="zh-CN" altLang="zh-CN" sz="2400" b="1" dirty="0" smtClean="0"/>
              <a:t>应用</a:t>
            </a:r>
            <a:endParaRPr lang="en-US" altLang="zh-CN" sz="2400" b="1" dirty="0" smtClean="0"/>
          </a:p>
          <a:p>
            <a:pPr>
              <a:lnSpc>
                <a:spcPct val="150000"/>
              </a:lnSpc>
              <a:buNone/>
            </a:pPr>
            <a:r>
              <a:rPr lang="en-US" altLang="zh-CN" sz="2400" b="1" dirty="0" smtClean="0"/>
              <a:t>               </a:t>
            </a:r>
            <a:r>
              <a:rPr lang="en-US" altLang="zh-CN" sz="2400" dirty="0" smtClean="0"/>
              <a:t> </a:t>
            </a:r>
            <a:r>
              <a:rPr lang="zh-CN" altLang="zh-CN" sz="2400" dirty="0" smtClean="0"/>
              <a:t>硫酸</a:t>
            </a:r>
            <a:r>
              <a:rPr lang="zh-CN" altLang="en-US" sz="2400" dirty="0" smtClean="0"/>
              <a:t>生产</a:t>
            </a:r>
            <a:r>
              <a:rPr lang="zh-CN" altLang="zh-CN" sz="2400" dirty="0" smtClean="0"/>
              <a:t>技术</a:t>
            </a:r>
            <a:r>
              <a:rPr lang="zh-CN" altLang="zh-CN" sz="2400" dirty="0"/>
              <a:t>的重大进步需要</a:t>
            </a:r>
            <a:r>
              <a:rPr lang="zh-CN" altLang="zh-CN" sz="2400" dirty="0" smtClean="0"/>
              <a:t>工艺、</a:t>
            </a:r>
            <a:r>
              <a:rPr lang="zh-CN" altLang="zh-CN" sz="2400" dirty="0"/>
              <a:t>装备、控制及材料等</a:t>
            </a:r>
            <a:r>
              <a:rPr lang="zh-CN" altLang="zh-CN" sz="2400" dirty="0" smtClean="0"/>
              <a:t>方面</a:t>
            </a:r>
            <a:r>
              <a:rPr lang="zh-CN" altLang="en-US" sz="2400" dirty="0" smtClean="0"/>
              <a:t>先进</a:t>
            </a:r>
            <a:r>
              <a:rPr lang="zh-CN" altLang="zh-CN" sz="2400" dirty="0" smtClean="0"/>
              <a:t>技术的</a:t>
            </a:r>
            <a:r>
              <a:rPr lang="zh-CN" altLang="zh-CN" sz="2400" dirty="0"/>
              <a:t>同时</a:t>
            </a:r>
            <a:r>
              <a:rPr lang="zh-CN" altLang="zh-CN" sz="2400" dirty="0" smtClean="0"/>
              <a:t>努力</a:t>
            </a:r>
            <a:r>
              <a:rPr lang="zh-CN" altLang="en-US" sz="2400" dirty="0" smtClean="0"/>
              <a:t>。</a:t>
            </a:r>
            <a:r>
              <a:rPr lang="zh-CN" altLang="zh-CN" sz="2400" dirty="0" smtClean="0"/>
              <a:t>当代</a:t>
            </a:r>
            <a:r>
              <a:rPr lang="zh-CN" altLang="zh-CN" sz="2400" dirty="0"/>
              <a:t>新材料、各类化工过程设备和过程控制新技术的开发，为硫酸工业的技术进步创造了新的条件。要广泛吸取其他产业可以借鉴的先进经验，结合硫酸行业特点，采用更加有利于化学反应过程，更加有利于提高过程的传热传质效率，阻力降更低，运行更加稳定可靠的新装备，努力提高装置整体水平；研究开发和推广运用防腐蚀性能更好、实用性更高、更经济的新材料</a:t>
            </a:r>
            <a:r>
              <a:rPr lang="zh-CN" altLang="zh-CN" sz="2400" dirty="0" smtClean="0"/>
              <a:t>。</a:t>
            </a:r>
            <a:endParaRPr lang="en-US" altLang="zh-CN" sz="2400" dirty="0" smtClean="0"/>
          </a:p>
          <a:p>
            <a:pPr>
              <a:lnSpc>
                <a:spcPct val="150000"/>
              </a:lnSpc>
              <a:buNone/>
            </a:pPr>
            <a:r>
              <a:rPr lang="en-US" altLang="zh-CN" sz="2400" b="1" dirty="0" smtClean="0"/>
              <a:t>             </a:t>
            </a:r>
            <a:r>
              <a:rPr lang="zh-CN" altLang="zh-CN" sz="2400" b="1" dirty="0" smtClean="0"/>
              <a:t>哪怕</a:t>
            </a:r>
            <a:r>
              <a:rPr lang="zh-CN" altLang="zh-CN" sz="2400" b="1" dirty="0"/>
              <a:t>是一</a:t>
            </a:r>
            <a:r>
              <a:rPr lang="zh-CN" altLang="zh-CN" sz="2400" b="1" dirty="0" smtClean="0"/>
              <a:t>个</a:t>
            </a:r>
            <a:r>
              <a:rPr lang="zh-CN" altLang="en-US" sz="2400" b="1" dirty="0" smtClean="0"/>
              <a:t>密封</a:t>
            </a:r>
            <a:r>
              <a:rPr lang="zh-CN" altLang="zh-CN" sz="2400" b="1" dirty="0" smtClean="0"/>
              <a:t>填料</a:t>
            </a:r>
            <a:r>
              <a:rPr lang="zh-CN" altLang="zh-CN" sz="2400" b="1" dirty="0"/>
              <a:t>上的改进，都可能提高装置的运行周期，为生产的安、稳、长、满、优运行作出贡献。</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476672"/>
            <a:ext cx="8229600" cy="5904656"/>
          </a:xfrm>
        </p:spPr>
        <p:txBody>
          <a:bodyPr>
            <a:normAutofit fontScale="55000" lnSpcReduction="20000"/>
          </a:bodyPr>
          <a:lstStyle/>
          <a:p>
            <a:pPr>
              <a:lnSpc>
                <a:spcPct val="170000"/>
              </a:lnSpc>
              <a:buNone/>
            </a:pPr>
            <a:r>
              <a:rPr lang="en-US" altLang="zh-CN" dirty="0" smtClean="0"/>
              <a:t>    </a:t>
            </a:r>
            <a:r>
              <a:rPr lang="zh-CN" altLang="zh-CN" dirty="0" smtClean="0"/>
              <a:t>（</a:t>
            </a:r>
            <a:r>
              <a:rPr lang="en-US" altLang="zh-CN" dirty="0"/>
              <a:t>3</a:t>
            </a:r>
            <a:r>
              <a:rPr lang="zh-CN" altLang="zh-CN" dirty="0"/>
              <a:t>）</a:t>
            </a:r>
            <a:r>
              <a:rPr lang="zh-CN" altLang="zh-CN" b="1" dirty="0"/>
              <a:t>进一步推广应用新型节能、节水技术</a:t>
            </a:r>
          </a:p>
          <a:p>
            <a:pPr>
              <a:lnSpc>
                <a:spcPct val="170000"/>
              </a:lnSpc>
              <a:buNone/>
            </a:pPr>
            <a:r>
              <a:rPr lang="en-US" altLang="zh-CN" dirty="0" smtClean="0"/>
              <a:t>               </a:t>
            </a:r>
            <a:r>
              <a:rPr lang="zh-CN" altLang="zh-CN" dirty="0" smtClean="0"/>
              <a:t>无论</a:t>
            </a:r>
            <a:r>
              <a:rPr lang="zh-CN" altLang="zh-CN" dirty="0"/>
              <a:t>当前国际石油价格如何扑朔迷离，</a:t>
            </a:r>
            <a:r>
              <a:rPr lang="zh-CN" altLang="zh-CN" b="1" dirty="0"/>
              <a:t>节能</a:t>
            </a:r>
            <a:r>
              <a:rPr lang="zh-CN" altLang="zh-CN" dirty="0"/>
              <a:t>始终是降低成本，提高竞争能力的重要环节。可以从几个方面提高装置的节能</a:t>
            </a:r>
            <a:r>
              <a:rPr lang="zh-CN" altLang="zh-CN" dirty="0" smtClean="0"/>
              <a:t>水平</a:t>
            </a:r>
            <a:r>
              <a:rPr lang="zh-CN" altLang="en-US" dirty="0" smtClean="0"/>
              <a:t>：</a:t>
            </a:r>
            <a:endParaRPr lang="en-US" altLang="zh-CN" dirty="0" smtClean="0"/>
          </a:p>
          <a:p>
            <a:pPr>
              <a:lnSpc>
                <a:spcPct val="170000"/>
              </a:lnSpc>
              <a:buNone/>
            </a:pPr>
            <a:r>
              <a:rPr lang="en-US" altLang="zh-CN" dirty="0" smtClean="0"/>
              <a:t>             </a:t>
            </a:r>
            <a:r>
              <a:rPr lang="zh-CN" altLang="zh-CN" dirty="0" smtClean="0"/>
              <a:t>从</a:t>
            </a:r>
            <a:r>
              <a:rPr lang="zh-CN" altLang="zh-CN" dirty="0"/>
              <a:t>工艺上不断改进仍然是首先考虑的问题，例如开发上述使装置按设计指标稳定运行的</a:t>
            </a:r>
            <a:r>
              <a:rPr lang="zh-CN" altLang="zh-CN" dirty="0" smtClean="0"/>
              <a:t>工艺</a:t>
            </a:r>
            <a:r>
              <a:rPr lang="zh-CN" altLang="en-US" dirty="0" smtClean="0"/>
              <a:t>措施</a:t>
            </a:r>
            <a:r>
              <a:rPr lang="zh-CN" altLang="zh-CN" dirty="0" smtClean="0"/>
              <a:t>，</a:t>
            </a:r>
            <a:r>
              <a:rPr lang="zh-CN" altLang="zh-CN" dirty="0"/>
              <a:t>使装置长周期稳定运行，减低故障停车率、稳定蒸汽输出、继而提高装置发电量和发电品质</a:t>
            </a:r>
            <a:r>
              <a:rPr lang="zh-CN" altLang="zh-CN" dirty="0" smtClean="0"/>
              <a:t>，</a:t>
            </a:r>
            <a:r>
              <a:rPr lang="zh-CN" altLang="en-US" dirty="0" smtClean="0"/>
              <a:t>就</a:t>
            </a:r>
            <a:r>
              <a:rPr lang="zh-CN" altLang="zh-CN" dirty="0" smtClean="0"/>
              <a:t>是</a:t>
            </a:r>
            <a:r>
              <a:rPr lang="zh-CN" altLang="zh-CN" dirty="0"/>
              <a:t>从工艺的角度达到节能的</a:t>
            </a:r>
            <a:r>
              <a:rPr lang="zh-CN" altLang="zh-CN" dirty="0" smtClean="0"/>
              <a:t>目的</a:t>
            </a:r>
            <a:r>
              <a:rPr lang="zh-CN" altLang="en-US" dirty="0" smtClean="0"/>
              <a:t>。采用新型高效的尾吸技术，实施一转一吸加尾吸新工艺减低系统阻力降也是一种节能的措施；</a:t>
            </a:r>
            <a:endParaRPr lang="en-US" altLang="zh-CN" dirty="0" smtClean="0"/>
          </a:p>
          <a:p>
            <a:pPr>
              <a:lnSpc>
                <a:spcPct val="170000"/>
              </a:lnSpc>
              <a:buNone/>
            </a:pPr>
            <a:r>
              <a:rPr lang="en-US" altLang="zh-CN" dirty="0" smtClean="0"/>
              <a:t>                </a:t>
            </a:r>
            <a:r>
              <a:rPr lang="zh-CN" altLang="zh-CN" dirty="0" smtClean="0"/>
              <a:t>在</a:t>
            </a:r>
            <a:r>
              <a:rPr lang="zh-CN" altLang="zh-CN" dirty="0"/>
              <a:t>装备方面，结合各企业装置的具体情况，优化工艺管道配置，开发或采用适宜的先进装备，尽量降低系统阻力降是硫酸生产节能降耗的重要措施。另外，各种低阻力降换热器、干吸</a:t>
            </a:r>
            <a:r>
              <a:rPr lang="zh-CN" altLang="zh-CN" dirty="0" smtClean="0"/>
              <a:t>塔</a:t>
            </a:r>
            <a:r>
              <a:rPr lang="zh-CN" altLang="en-US" dirty="0" smtClean="0"/>
              <a:t>及其</a:t>
            </a:r>
            <a:r>
              <a:rPr lang="zh-CN" altLang="zh-CN" dirty="0" smtClean="0"/>
              <a:t>填料等</a:t>
            </a:r>
            <a:r>
              <a:rPr lang="zh-CN" altLang="zh-CN" dirty="0"/>
              <a:t>节能设备、节能机泵的开发和推广使用也都</a:t>
            </a:r>
            <a:r>
              <a:rPr lang="zh-CN" altLang="zh-CN" dirty="0" smtClean="0"/>
              <a:t>可以促进硫酸</a:t>
            </a:r>
            <a:r>
              <a:rPr lang="zh-CN" altLang="zh-CN" dirty="0"/>
              <a:t>工业的</a:t>
            </a:r>
            <a:r>
              <a:rPr lang="zh-CN" altLang="zh-CN" dirty="0" smtClean="0"/>
              <a:t>技术</a:t>
            </a:r>
            <a:r>
              <a:rPr lang="zh-CN" altLang="en-US" dirty="0" smtClean="0"/>
              <a:t>，提高</a:t>
            </a:r>
            <a:r>
              <a:rPr lang="zh-CN" altLang="zh-CN" dirty="0" smtClean="0"/>
              <a:t>装置</a:t>
            </a:r>
            <a:r>
              <a:rPr lang="zh-CN" altLang="zh-CN" dirty="0"/>
              <a:t>的节能水平。</a:t>
            </a:r>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692696"/>
            <a:ext cx="8229600" cy="4525963"/>
          </a:xfrm>
        </p:spPr>
        <p:txBody>
          <a:bodyPr>
            <a:normAutofit fontScale="25000" lnSpcReduction="20000"/>
          </a:bodyPr>
          <a:lstStyle/>
          <a:p>
            <a:pPr>
              <a:lnSpc>
                <a:spcPct val="170000"/>
              </a:lnSpc>
            </a:pPr>
            <a:r>
              <a:rPr lang="zh-CN" altLang="zh-CN" sz="6200" dirty="0" smtClean="0"/>
              <a:t>云南省</a:t>
            </a:r>
            <a:r>
              <a:rPr lang="zh-CN" altLang="zh-CN" sz="6200" dirty="0"/>
              <a:t>硫酸工业经过近</a:t>
            </a:r>
            <a:r>
              <a:rPr lang="zh-CN" altLang="zh-CN" sz="6200" dirty="0" smtClean="0"/>
              <a:t>二十年的</a:t>
            </a:r>
            <a:r>
              <a:rPr lang="zh-CN" altLang="zh-CN" sz="6200" dirty="0"/>
              <a:t>快速发展，在产品规模总量和技术水平上都取得了斐然成就。至今已</a:t>
            </a:r>
            <a:r>
              <a:rPr lang="zh-CN" altLang="zh-CN" sz="6200" dirty="0" smtClean="0"/>
              <a:t>建成</a:t>
            </a:r>
            <a:endParaRPr lang="en-US" altLang="zh-CN" sz="6200" dirty="0" smtClean="0"/>
          </a:p>
          <a:p>
            <a:pPr>
              <a:lnSpc>
                <a:spcPct val="170000"/>
              </a:lnSpc>
              <a:buNone/>
            </a:pPr>
            <a:r>
              <a:rPr lang="en-US" altLang="zh-CN" sz="6200" dirty="0" smtClean="0"/>
              <a:t>                                      </a:t>
            </a:r>
            <a:r>
              <a:rPr lang="zh-CN" altLang="zh-CN" sz="6200" dirty="0" smtClean="0"/>
              <a:t>硫酸</a:t>
            </a:r>
            <a:r>
              <a:rPr lang="zh-CN" altLang="zh-CN" sz="6200" dirty="0"/>
              <a:t>生产规模总量</a:t>
            </a:r>
            <a:r>
              <a:rPr lang="en-US" altLang="zh-CN" sz="6200" dirty="0"/>
              <a:t>1660</a:t>
            </a:r>
            <a:r>
              <a:rPr lang="zh-CN" altLang="zh-CN" sz="6200" dirty="0"/>
              <a:t>万吨</a:t>
            </a:r>
            <a:r>
              <a:rPr lang="en-US" altLang="zh-CN" sz="6200" dirty="0"/>
              <a:t>/</a:t>
            </a:r>
            <a:r>
              <a:rPr lang="zh-CN" altLang="zh-CN" sz="6200" dirty="0"/>
              <a:t>年</a:t>
            </a:r>
            <a:r>
              <a:rPr lang="zh-CN" altLang="zh-CN" sz="6200" dirty="0" smtClean="0"/>
              <a:t>，</a:t>
            </a:r>
            <a:endParaRPr lang="en-US" altLang="zh-CN" sz="6200" dirty="0" smtClean="0"/>
          </a:p>
          <a:p>
            <a:pPr>
              <a:lnSpc>
                <a:spcPct val="170000"/>
              </a:lnSpc>
              <a:buNone/>
            </a:pPr>
            <a:r>
              <a:rPr lang="en-US" altLang="zh-CN" sz="6200" dirty="0"/>
              <a:t> </a:t>
            </a:r>
            <a:r>
              <a:rPr lang="en-US" altLang="zh-CN" sz="6200" dirty="0" smtClean="0"/>
              <a:t>                                     2015</a:t>
            </a:r>
            <a:r>
              <a:rPr lang="zh-CN" altLang="zh-CN" sz="6200" dirty="0"/>
              <a:t>年产品产量</a:t>
            </a:r>
            <a:r>
              <a:rPr lang="en-US" altLang="zh-CN" sz="6200" dirty="0"/>
              <a:t>1531</a:t>
            </a:r>
            <a:r>
              <a:rPr lang="zh-CN" altLang="zh-CN" sz="6200" dirty="0"/>
              <a:t>万吨</a:t>
            </a:r>
            <a:r>
              <a:rPr lang="zh-CN" altLang="zh-CN" sz="6200" dirty="0" smtClean="0"/>
              <a:t>。</a:t>
            </a:r>
            <a:endParaRPr lang="en-US" altLang="zh-CN" sz="6200" dirty="0" smtClean="0"/>
          </a:p>
          <a:p>
            <a:pPr>
              <a:lnSpc>
                <a:spcPct val="170000"/>
              </a:lnSpc>
            </a:pPr>
            <a:r>
              <a:rPr lang="zh-CN" altLang="zh-CN" sz="6200" dirty="0" smtClean="0"/>
              <a:t>制</a:t>
            </a:r>
            <a:r>
              <a:rPr lang="zh-CN" altLang="zh-CN" sz="6200" dirty="0"/>
              <a:t>酸原料种类包括了硫铁矿、硫磺、冶炼烟气、煤化工脱硫硫化氢气体等若干品种</a:t>
            </a:r>
            <a:r>
              <a:rPr lang="zh-CN" altLang="zh-CN" sz="6200" dirty="0" smtClean="0"/>
              <a:t>。</a:t>
            </a:r>
            <a:endParaRPr lang="en-US" altLang="zh-CN" sz="6200" dirty="0" smtClean="0"/>
          </a:p>
          <a:p>
            <a:pPr>
              <a:lnSpc>
                <a:spcPct val="170000"/>
              </a:lnSpc>
            </a:pPr>
            <a:r>
              <a:rPr lang="zh-CN" altLang="zh-CN" sz="6200" dirty="0" smtClean="0"/>
              <a:t>各</a:t>
            </a:r>
            <a:r>
              <a:rPr lang="zh-CN" altLang="zh-CN" sz="6200" dirty="0"/>
              <a:t>企业硫酸生产技术及装置水平大幅提高，基本实现了装置规模大型化、现代化。以低温位热能利用为代表的各项节能技术得到广泛应用，硫酸生产能耗不断降低，充分发挥了硫酸装置的热电输出功能；各种高效尾气硫回收技术使硫排放指标有效控制在国家规定的指标以内</a:t>
            </a:r>
            <a:r>
              <a:rPr lang="zh-CN" altLang="zh-CN" sz="6200" dirty="0" smtClean="0"/>
              <a:t>。</a:t>
            </a:r>
            <a:endParaRPr lang="en-US" altLang="zh-CN" sz="6200" dirty="0" smtClean="0"/>
          </a:p>
          <a:p>
            <a:pPr>
              <a:lnSpc>
                <a:spcPct val="170000"/>
              </a:lnSpc>
            </a:pPr>
            <a:r>
              <a:rPr lang="zh-CN" altLang="zh-CN" sz="6200" dirty="0" smtClean="0"/>
              <a:t>实现</a:t>
            </a:r>
            <a:r>
              <a:rPr lang="zh-CN" altLang="zh-CN" sz="6200" dirty="0"/>
              <a:t>了预期的发展目标，为在云南建设国家级磷复肥基地发挥了积极作用。</a:t>
            </a:r>
          </a:p>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692696"/>
            <a:ext cx="8229600" cy="4525963"/>
          </a:xfrm>
        </p:spPr>
        <p:txBody>
          <a:bodyPr>
            <a:normAutofit fontScale="55000" lnSpcReduction="20000"/>
          </a:bodyPr>
          <a:lstStyle/>
          <a:p>
            <a:pPr>
              <a:lnSpc>
                <a:spcPct val="170000"/>
              </a:lnSpc>
            </a:pPr>
            <a:r>
              <a:rPr lang="zh-CN" altLang="zh-CN" b="1" dirty="0"/>
              <a:t>节水技术</a:t>
            </a:r>
            <a:r>
              <a:rPr lang="zh-CN" altLang="zh-CN" dirty="0"/>
              <a:t>的进步主要在冷却循环水的新技术开发和推广运用上，新的循环水处理技术将以减少向循环水加入的化学药剂、适当提高浓缩倍率等为手段，在不影响甚至优化换热器运行的前提下，减少循环水的排污水量，减少新鲜水加入量，达到节水的目的</a:t>
            </a:r>
            <a:r>
              <a:rPr lang="zh-CN" altLang="zh-CN" dirty="0" smtClean="0"/>
              <a:t>。</a:t>
            </a:r>
            <a:endParaRPr lang="en-US" altLang="zh-CN" dirty="0" smtClean="0"/>
          </a:p>
          <a:p>
            <a:pPr>
              <a:lnSpc>
                <a:spcPct val="170000"/>
              </a:lnSpc>
              <a:buNone/>
            </a:pPr>
            <a:endParaRPr lang="zh-CN" altLang="zh-CN" dirty="0"/>
          </a:p>
          <a:p>
            <a:pPr>
              <a:lnSpc>
                <a:spcPct val="170000"/>
              </a:lnSpc>
            </a:pPr>
            <a:r>
              <a:rPr lang="en-US" altLang="zh-CN" b="1" dirty="0"/>
              <a:t>SO2</a:t>
            </a:r>
            <a:r>
              <a:rPr lang="zh-CN" altLang="zh-CN" b="1" dirty="0"/>
              <a:t>的富氧转化</a:t>
            </a:r>
            <a:r>
              <a:rPr lang="zh-CN" altLang="zh-CN" dirty="0"/>
              <a:t>是一项传统的技术，但由于经济上的问题</a:t>
            </a:r>
            <a:r>
              <a:rPr lang="zh-CN" altLang="zh-CN" dirty="0" smtClean="0"/>
              <a:t>，使其一直得不到</a:t>
            </a:r>
            <a:r>
              <a:rPr lang="zh-CN" altLang="zh-CN" dirty="0"/>
              <a:t>运用。膜分离技术等新的富氧制取技术的开发，使</a:t>
            </a:r>
            <a:r>
              <a:rPr lang="en-US" altLang="zh-CN" dirty="0"/>
              <a:t>SO2</a:t>
            </a:r>
            <a:r>
              <a:rPr lang="zh-CN" altLang="zh-CN" dirty="0"/>
              <a:t>的富氧转化的应用重新提到研究的课题中来，采用何种富氧制取技术实施</a:t>
            </a:r>
            <a:r>
              <a:rPr lang="en-US" altLang="zh-CN" dirty="0"/>
              <a:t>SO2</a:t>
            </a:r>
            <a:r>
              <a:rPr lang="zh-CN" altLang="zh-CN" dirty="0"/>
              <a:t>的富氧</a:t>
            </a:r>
            <a:r>
              <a:rPr lang="zh-CN" altLang="zh-CN" dirty="0" smtClean="0"/>
              <a:t>转化可以</a:t>
            </a:r>
            <a:r>
              <a:rPr lang="zh-CN" altLang="zh-CN" dirty="0"/>
              <a:t>获得经济效益也将是新的研究课题，这一技术</a:t>
            </a:r>
            <a:r>
              <a:rPr lang="zh-CN" altLang="zh-CN" dirty="0" smtClean="0"/>
              <a:t>措施</a:t>
            </a:r>
            <a:r>
              <a:rPr lang="zh-CN" altLang="en-US" dirty="0" smtClean="0"/>
              <a:t>涉及</a:t>
            </a:r>
            <a:r>
              <a:rPr lang="zh-CN" altLang="zh-CN" dirty="0" smtClean="0"/>
              <a:t>气体</a:t>
            </a:r>
            <a:r>
              <a:rPr lang="zh-CN" altLang="zh-CN" dirty="0"/>
              <a:t>组成对转化的影响，系统气量、阻力降、排烟热损失等各方面的影响因素。</a:t>
            </a:r>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124744"/>
            <a:ext cx="8229600" cy="4968552"/>
          </a:xfrm>
        </p:spPr>
        <p:txBody>
          <a:bodyPr>
            <a:normAutofit fontScale="70000" lnSpcReduction="20000"/>
          </a:bodyPr>
          <a:lstStyle/>
          <a:p>
            <a:pPr>
              <a:lnSpc>
                <a:spcPct val="160000"/>
              </a:lnSpc>
            </a:pPr>
            <a:r>
              <a:rPr lang="zh-CN" altLang="zh-CN" b="1" dirty="0" smtClean="0"/>
              <a:t>（</a:t>
            </a:r>
            <a:r>
              <a:rPr lang="en-US" altLang="zh-CN" b="1" dirty="0" smtClean="0"/>
              <a:t>4</a:t>
            </a:r>
            <a:r>
              <a:rPr lang="zh-CN" altLang="zh-CN" b="1" dirty="0" smtClean="0"/>
              <a:t>）为更加严格的环保要求做好准备</a:t>
            </a:r>
            <a:endParaRPr lang="en-US" altLang="zh-CN" b="1" dirty="0" smtClean="0"/>
          </a:p>
          <a:p>
            <a:pPr>
              <a:lnSpc>
                <a:spcPct val="160000"/>
              </a:lnSpc>
              <a:buNone/>
            </a:pPr>
            <a:r>
              <a:rPr lang="en-US" altLang="zh-CN" dirty="0" smtClean="0"/>
              <a:t>                </a:t>
            </a:r>
            <a:r>
              <a:rPr lang="zh-CN" altLang="zh-CN" dirty="0" smtClean="0"/>
              <a:t>结合装置的技术改进，由昆明理工大化学工程学院等开发的磷矿浆脱硫工艺技术正在进行工业化运用示范开发</a:t>
            </a:r>
            <a:r>
              <a:rPr lang="zh-CN" altLang="en-US" dirty="0" smtClean="0"/>
              <a:t>。</a:t>
            </a:r>
            <a:r>
              <a:rPr lang="zh-CN" altLang="zh-CN" dirty="0" smtClean="0"/>
              <a:t>它和正在国内推广的有机胺</a:t>
            </a:r>
            <a:r>
              <a:rPr lang="zh-CN" altLang="en-US" dirty="0" smtClean="0"/>
              <a:t>等有机物</a:t>
            </a:r>
            <a:r>
              <a:rPr lang="zh-CN" altLang="zh-CN" dirty="0" smtClean="0"/>
              <a:t>吸收</a:t>
            </a:r>
            <a:r>
              <a:rPr lang="en-US" altLang="zh-CN" dirty="0" smtClean="0"/>
              <a:t>/</a:t>
            </a:r>
            <a:r>
              <a:rPr lang="zh-CN" altLang="zh-CN" dirty="0" smtClean="0"/>
              <a:t>解吸脱硫制酸技术一样，</a:t>
            </a:r>
            <a:r>
              <a:rPr lang="zh-CN" altLang="en-US" dirty="0" smtClean="0"/>
              <a:t>最终使尾气中的</a:t>
            </a:r>
            <a:r>
              <a:rPr lang="en-US" altLang="zh-CN" dirty="0" smtClean="0"/>
              <a:t>SO2</a:t>
            </a:r>
            <a:r>
              <a:rPr lang="zh-CN" altLang="zh-CN" dirty="0" smtClean="0"/>
              <a:t>转化成为硫酸，没有其他副产品的生成，提高了原料中硫的硫酸转化率，并且都能进一步降低废气</a:t>
            </a:r>
            <a:r>
              <a:rPr lang="en-US" altLang="zh-CN" dirty="0" smtClean="0"/>
              <a:t>SO2</a:t>
            </a:r>
            <a:r>
              <a:rPr lang="zh-CN" altLang="zh-CN" dirty="0" smtClean="0"/>
              <a:t>排放量，提高排放控制水平，并达到简化工艺流程，降低生产能耗等效果。现在这一方面的更深入研究还在进行，努力使这些新的技术更趋完善，得以更大的推广应用。</a:t>
            </a: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1560" y="980728"/>
            <a:ext cx="8229600" cy="4525963"/>
          </a:xfrm>
        </p:spPr>
        <p:txBody>
          <a:bodyPr>
            <a:normAutofit fontScale="62500" lnSpcReduction="20000"/>
          </a:bodyPr>
          <a:lstStyle/>
          <a:p>
            <a:pPr>
              <a:lnSpc>
                <a:spcPct val="170000"/>
              </a:lnSpc>
              <a:buNone/>
            </a:pPr>
            <a:r>
              <a:rPr lang="zh-CN" altLang="zh-CN" dirty="0"/>
              <a:t>（</a:t>
            </a:r>
            <a:r>
              <a:rPr lang="en-US" altLang="zh-CN" dirty="0"/>
              <a:t>5</a:t>
            </a:r>
            <a:r>
              <a:rPr lang="zh-CN" altLang="zh-CN" dirty="0"/>
              <a:t>）</a:t>
            </a:r>
            <a:r>
              <a:rPr lang="zh-CN" altLang="zh-CN" b="1" dirty="0"/>
              <a:t>在与外系统的技术耦合中进一步加强工业化与信息化融合水平</a:t>
            </a:r>
          </a:p>
          <a:p>
            <a:pPr>
              <a:lnSpc>
                <a:spcPct val="170000"/>
              </a:lnSpc>
            </a:pPr>
            <a:r>
              <a:rPr lang="en-US" altLang="zh-CN" dirty="0"/>
              <a:t>    </a:t>
            </a:r>
            <a:r>
              <a:rPr lang="zh-CN" altLang="zh-CN" dirty="0"/>
              <a:t>现代的硫酸装置不是</a:t>
            </a:r>
            <a:r>
              <a:rPr lang="zh-CN" altLang="zh-CN" dirty="0" smtClean="0"/>
              <a:t>单一孤立</a:t>
            </a:r>
            <a:r>
              <a:rPr lang="zh-CN" altLang="zh-CN" dirty="0"/>
              <a:t>的硫酸生产装置，它还是一个供热、产电的热工装置，它和外部</a:t>
            </a:r>
            <a:r>
              <a:rPr lang="zh-CN" altLang="zh-CN" dirty="0" smtClean="0"/>
              <a:t>有了</a:t>
            </a:r>
            <a:r>
              <a:rPr lang="zh-CN" altLang="en-US" dirty="0" smtClean="0"/>
              <a:t>更</a:t>
            </a:r>
            <a:r>
              <a:rPr lang="zh-CN" altLang="zh-CN" dirty="0" smtClean="0"/>
              <a:t>多</a:t>
            </a:r>
            <a:r>
              <a:rPr lang="zh-CN" altLang="zh-CN" dirty="0"/>
              <a:t>的联系；又如在采用磷矿浆脱硫的脱硫工艺时，硫酸装置与磷酸装置由产品供应关系上升为工艺过程相互关联的关系；由于硫酸储存的特殊性，冶炼烟气制酸的销售比其它的商品更需要计划和协调，如此等等都需要进一步加强工业化与信息化</a:t>
            </a:r>
            <a:r>
              <a:rPr lang="zh-CN" altLang="zh-CN" dirty="0" smtClean="0"/>
              <a:t>融合</a:t>
            </a:r>
            <a:r>
              <a:rPr lang="zh-CN" altLang="en-US" dirty="0" smtClean="0"/>
              <a:t>的</a:t>
            </a:r>
            <a:r>
              <a:rPr lang="zh-CN" altLang="zh-CN" dirty="0" smtClean="0"/>
              <a:t>水</a:t>
            </a:r>
            <a:r>
              <a:rPr lang="zh-CN" altLang="en-US" dirty="0" smtClean="0"/>
              <a:t>平</a:t>
            </a:r>
            <a:r>
              <a:rPr lang="zh-CN" altLang="zh-CN" dirty="0" smtClean="0"/>
              <a:t>，</a:t>
            </a:r>
            <a:r>
              <a:rPr lang="zh-CN" altLang="zh-CN" dirty="0"/>
              <a:t>应用现代的信息技术使硫酸生产与相关联的外界进行高速高效联通，在这一方面也要实现</a:t>
            </a:r>
            <a:r>
              <a:rPr lang="zh-CN" altLang="zh-CN" dirty="0" smtClean="0"/>
              <a:t>新技术的改造升级</a:t>
            </a:r>
            <a:r>
              <a:rPr lang="zh-CN" altLang="zh-CN" dirty="0"/>
              <a:t>。</a:t>
            </a:r>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692696"/>
            <a:ext cx="8229600" cy="4525963"/>
          </a:xfrm>
        </p:spPr>
        <p:txBody>
          <a:bodyPr>
            <a:normAutofit fontScale="55000" lnSpcReduction="20000"/>
          </a:bodyPr>
          <a:lstStyle/>
          <a:p>
            <a:pPr>
              <a:lnSpc>
                <a:spcPct val="170000"/>
              </a:lnSpc>
              <a:buNone/>
            </a:pPr>
            <a:r>
              <a:rPr lang="zh-CN" altLang="zh-CN" b="1" dirty="0"/>
              <a:t>（</a:t>
            </a:r>
            <a:r>
              <a:rPr lang="en-US" altLang="zh-CN" b="1" dirty="0"/>
              <a:t>6</a:t>
            </a:r>
            <a:r>
              <a:rPr lang="zh-CN" altLang="zh-CN" b="1" dirty="0"/>
              <a:t>）大型先进的磷石膏制硫酸技术研究</a:t>
            </a:r>
          </a:p>
          <a:p>
            <a:pPr>
              <a:lnSpc>
                <a:spcPct val="170000"/>
              </a:lnSpc>
              <a:buNone/>
            </a:pPr>
            <a:r>
              <a:rPr lang="en-US" altLang="zh-CN" dirty="0"/>
              <a:t> </a:t>
            </a:r>
            <a:r>
              <a:rPr lang="en-US" altLang="zh-CN" dirty="0" smtClean="0"/>
              <a:t>               </a:t>
            </a:r>
            <a:r>
              <a:rPr lang="zh-CN" altLang="zh-CN" dirty="0"/>
              <a:t>这已经成为一个很老的话题，上世纪</a:t>
            </a:r>
            <a:r>
              <a:rPr lang="en-US" altLang="zh-CN" dirty="0"/>
              <a:t>70 </a:t>
            </a:r>
            <a:r>
              <a:rPr lang="zh-CN" altLang="zh-CN" dirty="0"/>
              <a:t>年代，在建设云南磷肥厂“三个十万吨”（硫酸</a:t>
            </a:r>
            <a:r>
              <a:rPr lang="en-US" altLang="zh-CN" dirty="0"/>
              <a:t>/</a:t>
            </a:r>
            <a:r>
              <a:rPr lang="zh-CN" altLang="zh-CN" dirty="0"/>
              <a:t>水泥</a:t>
            </a:r>
            <a:r>
              <a:rPr lang="en-US" altLang="zh-CN" dirty="0"/>
              <a:t>/</a:t>
            </a:r>
            <a:r>
              <a:rPr lang="zh-CN" altLang="zh-CN" dirty="0"/>
              <a:t>重钙）装置时，化工部就按循环经济的</a:t>
            </a:r>
            <a:r>
              <a:rPr lang="zh-CN" altLang="zh-CN" dirty="0" smtClean="0"/>
              <a:t>理</a:t>
            </a:r>
            <a:r>
              <a:rPr lang="zh-CN" altLang="en-US" dirty="0" smtClean="0"/>
              <a:t>念</a:t>
            </a:r>
            <a:r>
              <a:rPr lang="zh-CN" altLang="zh-CN" dirty="0" smtClean="0"/>
              <a:t>指导</a:t>
            </a:r>
            <a:r>
              <a:rPr lang="zh-CN" altLang="zh-CN" dirty="0"/>
              <a:t>设计了磷石膏制硫酸联产水泥工艺，经过建设和试生产，云南磷肥厂打通了磷石膏制硫酸</a:t>
            </a:r>
            <a:r>
              <a:rPr lang="en-US" altLang="zh-CN" dirty="0"/>
              <a:t>/</a:t>
            </a:r>
            <a:r>
              <a:rPr lang="zh-CN" altLang="zh-CN" dirty="0"/>
              <a:t>水泥的工艺流程，产出了产品。但由于云南磷矿石</a:t>
            </a:r>
            <a:r>
              <a:rPr lang="en-US" altLang="zh-CN" dirty="0"/>
              <a:t>SiO2</a:t>
            </a:r>
            <a:r>
              <a:rPr lang="zh-CN" altLang="zh-CN" dirty="0"/>
              <a:t>含量高，不得不采用添加低硅的天然石膏的办法，这样最终导致企业经济效益亏损。这始终成为云南硫酸行业的一个心结。可喜的是近来云天化集团进行</a:t>
            </a:r>
            <a:r>
              <a:rPr lang="zh-CN" altLang="zh-CN" dirty="0" smtClean="0"/>
              <a:t>的从</a:t>
            </a:r>
            <a:r>
              <a:rPr lang="zh-CN" altLang="zh-CN" dirty="0"/>
              <a:t>磷石膏中脱出</a:t>
            </a:r>
            <a:r>
              <a:rPr lang="en-US" altLang="zh-CN" dirty="0"/>
              <a:t>SiO2</a:t>
            </a:r>
            <a:r>
              <a:rPr lang="zh-CN" altLang="zh-CN" dirty="0"/>
              <a:t>的研究工作已经取得进展。另外，两步法磷石膏制硫酸的研究开发工作也正在积极推进之中。</a:t>
            </a:r>
          </a:p>
          <a:p>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3568" y="908720"/>
            <a:ext cx="8229600" cy="4525963"/>
          </a:xfrm>
        </p:spPr>
        <p:txBody>
          <a:bodyPr>
            <a:normAutofit fontScale="77500" lnSpcReduction="20000"/>
          </a:bodyPr>
          <a:lstStyle/>
          <a:p>
            <a:pPr>
              <a:lnSpc>
                <a:spcPct val="160000"/>
              </a:lnSpc>
              <a:buNone/>
            </a:pPr>
            <a:r>
              <a:rPr lang="en-US" altLang="zh-CN" dirty="0" smtClean="0"/>
              <a:t>             </a:t>
            </a:r>
            <a:r>
              <a:rPr lang="zh-CN" altLang="zh-CN" b="1" dirty="0" smtClean="0"/>
              <a:t>总而言之</a:t>
            </a:r>
            <a:r>
              <a:rPr lang="zh-CN" altLang="zh-CN" b="1" dirty="0"/>
              <a:t>，进入</a:t>
            </a:r>
            <a:r>
              <a:rPr lang="zh-CN" altLang="zh-CN" b="1" dirty="0" smtClean="0"/>
              <a:t>“十三五”</a:t>
            </a:r>
            <a:r>
              <a:rPr lang="zh-CN" altLang="en-US" b="1" dirty="0" smtClean="0"/>
              <a:t>，</a:t>
            </a:r>
            <a:r>
              <a:rPr lang="zh-CN" altLang="zh-CN" b="1" dirty="0" smtClean="0"/>
              <a:t>硫酸</a:t>
            </a:r>
            <a:r>
              <a:rPr lang="zh-CN" altLang="zh-CN" b="1" dirty="0"/>
              <a:t>工业所面临的已经不是提高装置能力和产品产量的问题。提升云南硫酸产业的总体质量，在结构上要进一步提高产业集中度，在布局上要优化资源利用，在技术上要梳理装置内外的工艺流、物料流和能量流，以现代技术为手段，并不断开发硫酸工业自己的新技术，达到节能、高效、环保的目标。</a:t>
            </a:r>
            <a:r>
              <a:rPr lang="zh-CN" altLang="zh-CN" b="1" dirty="0" smtClean="0"/>
              <a:t>继续</a:t>
            </a:r>
            <a:r>
              <a:rPr lang="zh-CN" altLang="en-US" b="1" dirty="0" smtClean="0"/>
              <a:t>拓展</a:t>
            </a:r>
            <a:r>
              <a:rPr lang="zh-CN" altLang="zh-CN" b="1" dirty="0" smtClean="0"/>
              <a:t>用</a:t>
            </a:r>
            <a:r>
              <a:rPr lang="zh-CN" altLang="zh-CN" b="1" dirty="0"/>
              <a:t>高新技术改造硫酸工业这一传统产业的道路。</a:t>
            </a:r>
            <a:endParaRPr lang="zh-CN" altLang="en-US"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buNone/>
            </a:pPr>
            <a:r>
              <a:rPr lang="zh-CN" altLang="en-US" sz="6000" dirty="0" smtClean="0"/>
              <a:t>               </a:t>
            </a:r>
            <a:endParaRPr lang="en-US" altLang="zh-CN" sz="6000" dirty="0" smtClean="0"/>
          </a:p>
          <a:p>
            <a:pPr>
              <a:buNone/>
            </a:pPr>
            <a:r>
              <a:rPr lang="en-US" altLang="zh-CN" sz="6000" b="1" dirty="0" smtClean="0"/>
              <a:t>                </a:t>
            </a:r>
            <a:r>
              <a:rPr lang="zh-CN" altLang="en-US" sz="6000" b="1" dirty="0" smtClean="0"/>
              <a:t>谢  谢</a:t>
            </a:r>
            <a:endParaRPr lang="zh-CN" altLang="en-US" sz="6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50000"/>
              </a:lnSpc>
              <a:buNone/>
            </a:pPr>
            <a:r>
              <a:rPr lang="en-US" altLang="zh-CN" sz="2800" dirty="0" smtClean="0"/>
              <a:t>            </a:t>
            </a:r>
            <a:r>
              <a:rPr lang="zh-CN" altLang="zh-CN" sz="2800" dirty="0" smtClean="0"/>
              <a:t>“十三五”</a:t>
            </a:r>
            <a:r>
              <a:rPr lang="zh-CN" altLang="zh-CN" sz="2800" dirty="0"/>
              <a:t>期间，云南省硫酸工业面临的任务是，控制规模，优化结构，提升技术，尤其是在节能、环保、高效等方面更上一层楼。不断提升全省硫酸工业整体水平。</a:t>
            </a:r>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476672"/>
            <a:ext cx="8229600" cy="5544616"/>
          </a:xfrm>
        </p:spPr>
        <p:txBody>
          <a:bodyPr>
            <a:noAutofit/>
          </a:bodyPr>
          <a:lstStyle/>
          <a:p>
            <a:pPr lvl="0">
              <a:buNone/>
            </a:pPr>
            <a:r>
              <a:rPr lang="zh-CN" altLang="en-US" sz="1600" b="1" dirty="0" smtClean="0"/>
              <a:t>一、</a:t>
            </a:r>
            <a:r>
              <a:rPr lang="zh-CN" altLang="zh-CN" sz="1600" b="1" dirty="0" smtClean="0"/>
              <a:t>云南</a:t>
            </a:r>
            <a:r>
              <a:rPr lang="zh-CN" altLang="zh-CN" sz="1600" b="1" dirty="0"/>
              <a:t>硫酸工业取得长足进展</a:t>
            </a:r>
            <a:endParaRPr lang="zh-CN" altLang="zh-CN" sz="1600" dirty="0"/>
          </a:p>
          <a:p>
            <a:pPr>
              <a:buNone/>
            </a:pPr>
            <a:endParaRPr lang="zh-CN" altLang="zh-CN" sz="1600" dirty="0"/>
          </a:p>
          <a:p>
            <a:pPr>
              <a:buNone/>
            </a:pPr>
            <a:r>
              <a:rPr lang="en-US" altLang="zh-CN" sz="1600" dirty="0"/>
              <a:t>1</a:t>
            </a:r>
            <a:r>
              <a:rPr lang="zh-CN" altLang="zh-CN" sz="1600" dirty="0"/>
              <a:t>、</a:t>
            </a:r>
            <a:r>
              <a:rPr lang="zh-CN" altLang="zh-CN" sz="1600" b="1" dirty="0"/>
              <a:t>明确了制酸原料路线</a:t>
            </a:r>
            <a:r>
              <a:rPr lang="zh-CN" altLang="zh-CN" sz="1600" b="1" dirty="0" smtClean="0"/>
              <a:t>、</a:t>
            </a:r>
            <a:r>
              <a:rPr lang="zh-CN" altLang="en-US" sz="1600" b="1" dirty="0" smtClean="0"/>
              <a:t>生产</a:t>
            </a:r>
            <a:r>
              <a:rPr lang="zh-CN" altLang="zh-CN" sz="1600" b="1" dirty="0" smtClean="0"/>
              <a:t>规模</a:t>
            </a:r>
            <a:r>
              <a:rPr lang="zh-CN" altLang="zh-CN" sz="1600" b="1" dirty="0"/>
              <a:t>满足了磷复肥等产业的需求</a:t>
            </a:r>
          </a:p>
          <a:p>
            <a:pPr>
              <a:lnSpc>
                <a:spcPct val="170000"/>
              </a:lnSpc>
              <a:buNone/>
            </a:pPr>
            <a:r>
              <a:rPr lang="en-US" altLang="zh-CN" sz="1600" dirty="0" smtClean="0"/>
              <a:t>                </a:t>
            </a:r>
            <a:r>
              <a:rPr lang="zh-CN" altLang="zh-CN" sz="1600" dirty="0" smtClean="0"/>
              <a:t>从</a:t>
            </a:r>
            <a:r>
              <a:rPr lang="zh-CN" altLang="zh-CN" sz="1600" dirty="0"/>
              <a:t>“九五”开始，为</a:t>
            </a:r>
            <a:r>
              <a:rPr lang="zh-CN" altLang="zh-CN" sz="1600" dirty="0" smtClean="0"/>
              <a:t>在</a:t>
            </a:r>
            <a:r>
              <a:rPr lang="zh-CN" altLang="en-US" sz="1600" dirty="0" smtClean="0"/>
              <a:t>云南</a:t>
            </a:r>
            <a:r>
              <a:rPr lang="zh-CN" altLang="zh-CN" sz="1600" dirty="0" smtClean="0"/>
              <a:t>建设</a:t>
            </a:r>
            <a:r>
              <a:rPr lang="zh-CN" altLang="zh-CN" sz="1600" dirty="0"/>
              <a:t>国家高浓度磷复肥基地，云南省硫酸工业界认真研究硫资源来源问题，在原省化工厅、中国硫酸工业协会的领导下，积极探索大型硫铁矿制酸和硫磺制酸等原料路线。在原云南云峰公司建设了</a:t>
            </a:r>
            <a:r>
              <a:rPr lang="en-US" altLang="zh-CN" sz="1600" dirty="0"/>
              <a:t>40</a:t>
            </a:r>
            <a:r>
              <a:rPr lang="zh-CN" altLang="zh-CN" sz="1600" dirty="0"/>
              <a:t>万吨</a:t>
            </a:r>
            <a:r>
              <a:rPr lang="en-US" altLang="zh-CN" sz="1600" dirty="0"/>
              <a:t>/</a:t>
            </a:r>
            <a:r>
              <a:rPr lang="zh-CN" altLang="zh-CN" sz="1600" dirty="0"/>
              <a:t>年大型硫铁矿制酸装置，又在原云南磷肥厂率先建设</a:t>
            </a:r>
            <a:r>
              <a:rPr lang="zh-CN" altLang="zh-CN" sz="1600" dirty="0" smtClean="0"/>
              <a:t>现代</a:t>
            </a:r>
            <a:r>
              <a:rPr lang="zh-CN" altLang="en-US" sz="1600" dirty="0" smtClean="0"/>
              <a:t>新型</a:t>
            </a:r>
            <a:r>
              <a:rPr lang="zh-CN" altLang="zh-CN" sz="1600" dirty="0" smtClean="0"/>
              <a:t>硫磺</a:t>
            </a:r>
            <a:r>
              <a:rPr lang="zh-CN" altLang="zh-CN" sz="1600" dirty="0"/>
              <a:t>制酸</a:t>
            </a:r>
            <a:r>
              <a:rPr lang="zh-CN" altLang="zh-CN" sz="1600" dirty="0" smtClean="0"/>
              <a:t>装置</a:t>
            </a:r>
            <a:r>
              <a:rPr lang="zh-CN" altLang="en-US" sz="1600" dirty="0" smtClean="0"/>
              <a:t>。</a:t>
            </a:r>
            <a:r>
              <a:rPr lang="zh-CN" altLang="zh-CN" sz="1600" dirty="0" smtClean="0"/>
              <a:t>在</a:t>
            </a:r>
            <a:r>
              <a:rPr lang="zh-CN" altLang="zh-CN" sz="1600" dirty="0"/>
              <a:t>生产企业、国内外相关工程公司、设备制造企业的通力协作下，单系列装置年生产能力从</a:t>
            </a:r>
            <a:r>
              <a:rPr lang="en-US" altLang="zh-CN" sz="1600" dirty="0"/>
              <a:t>8</a:t>
            </a:r>
            <a:r>
              <a:rPr lang="zh-CN" altLang="zh-CN" sz="1600" dirty="0"/>
              <a:t>万吨开始，到</a:t>
            </a:r>
            <a:r>
              <a:rPr lang="en-US" altLang="zh-CN" sz="1600" dirty="0"/>
              <a:t>20</a:t>
            </a:r>
            <a:r>
              <a:rPr lang="zh-CN" altLang="zh-CN" sz="1600" dirty="0"/>
              <a:t>万吨，到</a:t>
            </a:r>
            <a:r>
              <a:rPr lang="en-US" altLang="zh-CN" sz="1600" dirty="0"/>
              <a:t>80</a:t>
            </a:r>
            <a:r>
              <a:rPr lang="zh-CN" altLang="zh-CN" sz="1600" dirty="0"/>
              <a:t>万吨，然后站稳在</a:t>
            </a:r>
            <a:r>
              <a:rPr lang="en-US" altLang="zh-CN" sz="1600" dirty="0"/>
              <a:t>80</a:t>
            </a:r>
            <a:r>
              <a:rPr lang="zh-CN" altLang="zh-CN" sz="1600" dirty="0"/>
              <a:t>万吨规模上，应用硫磺制酸清洁生产工艺，开创了一条在富磷缺硫地区发展我国高浓度磷复肥的硫酸生</a:t>
            </a:r>
            <a:r>
              <a:rPr lang="zh-CN" altLang="zh-CN" sz="1600" dirty="0" smtClean="0"/>
              <a:t>产道路。随着</a:t>
            </a:r>
            <a:r>
              <a:rPr lang="zh-CN" altLang="zh-CN" sz="1600" dirty="0"/>
              <a:t>云南有色金属冶炼工业的发展，全省冶炼烟气制酸在产能和技术上也不断取得进展</a:t>
            </a:r>
            <a:r>
              <a:rPr lang="zh-CN" altLang="zh-CN" sz="1600" dirty="0" smtClean="0"/>
              <a:t>。</a:t>
            </a:r>
            <a:endParaRPr lang="en-US" altLang="zh-CN" sz="1600" dirty="0" smtClean="0"/>
          </a:p>
          <a:p>
            <a:pPr>
              <a:lnSpc>
                <a:spcPct val="170000"/>
              </a:lnSpc>
              <a:buNone/>
            </a:pPr>
            <a:r>
              <a:rPr lang="en-US" altLang="zh-CN" sz="1600" dirty="0" smtClean="0"/>
              <a:t>                </a:t>
            </a:r>
            <a:r>
              <a:rPr lang="zh-CN" altLang="zh-CN" sz="1600" b="1" dirty="0" smtClean="0"/>
              <a:t>目前</a:t>
            </a:r>
            <a:r>
              <a:rPr lang="zh-CN" altLang="zh-CN" sz="1600" b="1" dirty="0"/>
              <a:t>我省硫酸生产已形成硫磺制</a:t>
            </a:r>
            <a:r>
              <a:rPr lang="zh-CN" altLang="zh-CN" sz="1600" b="1" dirty="0" smtClean="0"/>
              <a:t>酸</a:t>
            </a:r>
            <a:r>
              <a:rPr lang="zh-CN" altLang="en-US" sz="1600" b="1" dirty="0" smtClean="0"/>
              <a:t>以</a:t>
            </a:r>
            <a:r>
              <a:rPr lang="zh-CN" altLang="zh-CN" sz="1600" b="1" dirty="0" smtClean="0"/>
              <a:t>湿法</a:t>
            </a:r>
            <a:r>
              <a:rPr lang="zh-CN" altLang="zh-CN" sz="1600" b="1" dirty="0"/>
              <a:t>磷酸配套为主，冶炼烟气制酸就地消化，因地制宜使用硫铁矿制酸和零星硫化矿脱硫烟气制酸的基本格局。</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124744"/>
            <a:ext cx="8229600" cy="4525963"/>
          </a:xfrm>
        </p:spPr>
        <p:txBody>
          <a:bodyPr>
            <a:normAutofit fontScale="85000" lnSpcReduction="20000"/>
          </a:bodyPr>
          <a:lstStyle/>
          <a:p>
            <a:pPr>
              <a:lnSpc>
                <a:spcPct val="150000"/>
              </a:lnSpc>
              <a:buNone/>
            </a:pPr>
            <a:r>
              <a:rPr lang="en-US" altLang="zh-CN" sz="2200" dirty="0" smtClean="0"/>
              <a:t>     </a:t>
            </a:r>
            <a:r>
              <a:rPr lang="zh-CN" altLang="zh-CN" sz="2200" dirty="0" smtClean="0"/>
              <a:t>至</a:t>
            </a:r>
            <a:r>
              <a:rPr lang="en-US" altLang="zh-CN" sz="2200" dirty="0"/>
              <a:t>2015</a:t>
            </a:r>
            <a:r>
              <a:rPr lang="zh-CN" altLang="zh-CN" sz="2200" dirty="0"/>
              <a:t>年云南省硫酸</a:t>
            </a:r>
            <a:r>
              <a:rPr lang="zh-CN" altLang="zh-CN" sz="2200" dirty="0" smtClean="0"/>
              <a:t>生产</a:t>
            </a:r>
            <a:r>
              <a:rPr lang="zh-CN" altLang="en-US" sz="2200" dirty="0" smtClean="0"/>
              <a:t>装置</a:t>
            </a:r>
            <a:r>
              <a:rPr lang="zh-CN" altLang="zh-CN" sz="2200" dirty="0" smtClean="0"/>
              <a:t>能力</a:t>
            </a:r>
            <a:r>
              <a:rPr lang="zh-CN" altLang="zh-CN" sz="2200" dirty="0"/>
              <a:t>达到</a:t>
            </a:r>
            <a:r>
              <a:rPr lang="en-US" altLang="zh-CN" sz="2200" dirty="0"/>
              <a:t>1660</a:t>
            </a:r>
            <a:r>
              <a:rPr lang="zh-CN" altLang="zh-CN" sz="2200" dirty="0"/>
              <a:t>万吨</a:t>
            </a:r>
            <a:r>
              <a:rPr lang="zh-CN" altLang="zh-CN" sz="2200" dirty="0" smtClean="0"/>
              <a:t>，</a:t>
            </a:r>
            <a:endParaRPr lang="en-US" altLang="zh-CN" sz="2200" dirty="0" smtClean="0"/>
          </a:p>
          <a:p>
            <a:pPr>
              <a:lnSpc>
                <a:spcPct val="150000"/>
              </a:lnSpc>
              <a:buNone/>
            </a:pPr>
            <a:r>
              <a:rPr lang="en-US" altLang="zh-CN" sz="2200" dirty="0"/>
              <a:t> </a:t>
            </a:r>
            <a:r>
              <a:rPr lang="en-US" altLang="zh-CN" sz="2200" dirty="0" smtClean="0"/>
              <a:t>    2015</a:t>
            </a:r>
            <a:r>
              <a:rPr lang="zh-CN" altLang="zh-CN" sz="2200" dirty="0"/>
              <a:t>年按原料品种分类的产量分别为：</a:t>
            </a:r>
          </a:p>
          <a:p>
            <a:pPr>
              <a:lnSpc>
                <a:spcPct val="150000"/>
              </a:lnSpc>
              <a:buNone/>
            </a:pPr>
            <a:r>
              <a:rPr lang="en-US" altLang="zh-CN" sz="2200" dirty="0" smtClean="0"/>
              <a:t>           </a:t>
            </a:r>
            <a:r>
              <a:rPr lang="zh-CN" altLang="zh-CN" sz="2200" dirty="0" smtClean="0"/>
              <a:t>硫磺</a:t>
            </a:r>
            <a:r>
              <a:rPr lang="zh-CN" altLang="zh-CN" sz="2200" dirty="0"/>
              <a:t>制酸 </a:t>
            </a:r>
            <a:r>
              <a:rPr lang="en-US" altLang="zh-CN" sz="2200" dirty="0"/>
              <a:t>1037</a:t>
            </a:r>
            <a:r>
              <a:rPr lang="zh-CN" altLang="zh-CN" sz="2200" dirty="0"/>
              <a:t>万吨</a:t>
            </a:r>
            <a:r>
              <a:rPr lang="en-US" altLang="zh-CN" sz="2200" dirty="0"/>
              <a:t>/</a:t>
            </a:r>
            <a:r>
              <a:rPr lang="zh-CN" altLang="zh-CN" sz="2200" dirty="0"/>
              <a:t>年</a:t>
            </a:r>
          </a:p>
          <a:p>
            <a:pPr>
              <a:lnSpc>
                <a:spcPct val="150000"/>
              </a:lnSpc>
              <a:buNone/>
            </a:pPr>
            <a:r>
              <a:rPr lang="en-US" altLang="zh-CN" sz="2200" dirty="0" smtClean="0"/>
              <a:t>           </a:t>
            </a:r>
            <a:r>
              <a:rPr lang="zh-CN" altLang="zh-CN" sz="2200" dirty="0" smtClean="0"/>
              <a:t>冶炼</a:t>
            </a:r>
            <a:r>
              <a:rPr lang="zh-CN" altLang="zh-CN" sz="2200" dirty="0"/>
              <a:t>烟气制酸</a:t>
            </a:r>
            <a:r>
              <a:rPr lang="en-US" altLang="zh-CN" sz="2200" dirty="0"/>
              <a:t>363</a:t>
            </a:r>
            <a:r>
              <a:rPr lang="zh-CN" altLang="zh-CN" sz="2200" dirty="0"/>
              <a:t>万吨</a:t>
            </a:r>
            <a:r>
              <a:rPr lang="en-US" altLang="zh-CN" sz="2200" dirty="0"/>
              <a:t>/</a:t>
            </a:r>
            <a:r>
              <a:rPr lang="zh-CN" altLang="zh-CN" sz="2200" dirty="0"/>
              <a:t>年，</a:t>
            </a:r>
          </a:p>
          <a:p>
            <a:pPr>
              <a:lnSpc>
                <a:spcPct val="150000"/>
              </a:lnSpc>
              <a:buNone/>
            </a:pPr>
            <a:r>
              <a:rPr lang="en-US" altLang="zh-CN" sz="2200" dirty="0" smtClean="0"/>
              <a:t>           </a:t>
            </a:r>
            <a:r>
              <a:rPr lang="zh-CN" altLang="zh-CN" sz="2200" dirty="0" smtClean="0"/>
              <a:t>硫铁矿</a:t>
            </a:r>
            <a:r>
              <a:rPr lang="zh-CN" altLang="zh-CN" sz="2200" dirty="0"/>
              <a:t>制酸</a:t>
            </a:r>
            <a:r>
              <a:rPr lang="en-US" altLang="zh-CN" sz="2200" dirty="0"/>
              <a:t>131</a:t>
            </a:r>
            <a:r>
              <a:rPr lang="zh-CN" altLang="zh-CN" sz="2200" dirty="0"/>
              <a:t>万吨</a:t>
            </a:r>
            <a:r>
              <a:rPr lang="zh-CN" altLang="zh-CN" sz="2200" dirty="0" smtClean="0"/>
              <a:t>，</a:t>
            </a:r>
            <a:endParaRPr lang="en-US" altLang="zh-CN" sz="2200" dirty="0" smtClean="0"/>
          </a:p>
          <a:p>
            <a:pPr>
              <a:lnSpc>
                <a:spcPct val="150000"/>
              </a:lnSpc>
              <a:buNone/>
            </a:pPr>
            <a:r>
              <a:rPr lang="en-US" altLang="zh-CN" sz="2200" dirty="0"/>
              <a:t> </a:t>
            </a:r>
            <a:r>
              <a:rPr lang="en-US" altLang="zh-CN" sz="2200" dirty="0" smtClean="0"/>
              <a:t>                     (</a:t>
            </a:r>
            <a:r>
              <a:rPr lang="zh-CN" altLang="zh-CN" sz="2200" dirty="0" smtClean="0"/>
              <a:t>其中</a:t>
            </a:r>
            <a:r>
              <a:rPr lang="zh-CN" altLang="zh-CN" sz="2200" dirty="0"/>
              <a:t>包括零星硫化矿脱硫烟气制</a:t>
            </a:r>
            <a:r>
              <a:rPr lang="zh-CN" altLang="zh-CN" sz="2200" dirty="0" smtClean="0"/>
              <a:t>酸</a:t>
            </a:r>
            <a:r>
              <a:rPr lang="en-US" altLang="zh-CN" sz="2200" dirty="0" smtClean="0"/>
              <a:t>)</a:t>
            </a:r>
            <a:endParaRPr lang="zh-CN" altLang="zh-CN" sz="2200" dirty="0"/>
          </a:p>
          <a:p>
            <a:pPr>
              <a:lnSpc>
                <a:spcPct val="150000"/>
              </a:lnSpc>
              <a:buNone/>
            </a:pPr>
            <a:r>
              <a:rPr lang="en-US" altLang="zh-CN" sz="2200" dirty="0" smtClean="0"/>
              <a:t>            </a:t>
            </a:r>
            <a:r>
              <a:rPr lang="zh-CN" altLang="zh-CN" sz="2200" dirty="0" smtClean="0"/>
              <a:t>另外</a:t>
            </a:r>
            <a:r>
              <a:rPr lang="zh-CN" altLang="zh-CN" sz="2200" dirty="0"/>
              <a:t>还有</a:t>
            </a:r>
            <a:r>
              <a:rPr lang="en-US" altLang="zh-CN" sz="2200" dirty="0"/>
              <a:t>10</a:t>
            </a:r>
            <a:r>
              <a:rPr lang="zh-CN" altLang="zh-CN" sz="2200" dirty="0"/>
              <a:t>万吨煤化工脱硫硫化氢气体湿法制</a:t>
            </a:r>
            <a:r>
              <a:rPr lang="zh-CN" altLang="zh-CN" sz="2200" dirty="0" smtClean="0"/>
              <a:t>酸</a:t>
            </a:r>
            <a:endParaRPr lang="en-US" altLang="zh-CN" sz="2200" dirty="0" smtClean="0"/>
          </a:p>
          <a:p>
            <a:pPr>
              <a:lnSpc>
                <a:spcPct val="150000"/>
              </a:lnSpc>
              <a:buNone/>
            </a:pPr>
            <a:r>
              <a:rPr lang="en-US" altLang="zh-CN" sz="2400" b="1" dirty="0" smtClean="0"/>
              <a:t>     </a:t>
            </a:r>
            <a:r>
              <a:rPr lang="zh-CN" altLang="en-US" sz="2400" b="1" dirty="0" smtClean="0"/>
              <a:t>硫酸生产</a:t>
            </a:r>
            <a:r>
              <a:rPr lang="zh-CN" altLang="zh-CN" sz="2400" b="1" dirty="0" smtClean="0"/>
              <a:t>规模满足了磷复肥等产业的需求</a:t>
            </a:r>
            <a:endParaRPr lang="en-US" altLang="zh-CN" sz="2200" dirty="0" smtClean="0"/>
          </a:p>
          <a:p>
            <a:pPr>
              <a:lnSpc>
                <a:spcPct val="150000"/>
              </a:lnSpc>
              <a:buNone/>
            </a:pPr>
            <a:endParaRPr lang="zh-CN" altLang="zh-CN" sz="2200" dirty="0"/>
          </a:p>
          <a:p>
            <a:pPr>
              <a:lnSpc>
                <a:spcPct val="150000"/>
              </a:lnSpc>
              <a:buNone/>
            </a:pPr>
            <a:r>
              <a:rPr lang="en-US" altLang="zh-CN" sz="2200" dirty="0"/>
              <a:t> </a:t>
            </a:r>
            <a:endParaRPr lang="zh-CN" altLang="zh-CN" sz="2200" dirty="0"/>
          </a:p>
          <a:p>
            <a:pPr>
              <a:buNone/>
            </a:pP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620688"/>
            <a:ext cx="8229600" cy="4525963"/>
          </a:xfrm>
        </p:spPr>
        <p:txBody>
          <a:bodyPr>
            <a:normAutofit fontScale="62500" lnSpcReduction="20000"/>
          </a:bodyPr>
          <a:lstStyle/>
          <a:p>
            <a:pPr>
              <a:lnSpc>
                <a:spcPct val="160000"/>
              </a:lnSpc>
              <a:buNone/>
            </a:pPr>
            <a:r>
              <a:rPr lang="en-US" altLang="zh-CN" dirty="0" smtClean="0"/>
              <a:t>     </a:t>
            </a:r>
            <a:r>
              <a:rPr lang="en-US" altLang="zh-CN" sz="2800" b="1" dirty="0" smtClean="0"/>
              <a:t>2</a:t>
            </a:r>
            <a:r>
              <a:rPr lang="zh-CN" altLang="zh-CN" sz="2800" b="1" dirty="0"/>
              <a:t>、产业能力不断向大型企业集中</a:t>
            </a:r>
          </a:p>
          <a:p>
            <a:pPr>
              <a:lnSpc>
                <a:spcPct val="160000"/>
              </a:lnSpc>
              <a:buNone/>
            </a:pPr>
            <a:r>
              <a:rPr lang="en-US" altLang="zh-CN" sz="2800" dirty="0" smtClean="0"/>
              <a:t>            </a:t>
            </a:r>
            <a:r>
              <a:rPr lang="zh-CN" altLang="zh-CN" sz="2800" dirty="0" smtClean="0"/>
              <a:t>进入</a:t>
            </a:r>
            <a:r>
              <a:rPr lang="zh-CN" altLang="zh-CN" sz="2800" dirty="0"/>
              <a:t>新世纪以来，云南省政府对我省的国有企业进行了产业整合，随着我省磷复</a:t>
            </a:r>
            <a:r>
              <a:rPr lang="zh-CN" altLang="zh-CN" sz="2800" dirty="0" smtClean="0"/>
              <a:t>肥</a:t>
            </a:r>
            <a:r>
              <a:rPr lang="zh-CN" altLang="en-US" sz="2800" dirty="0" smtClean="0"/>
              <a:t>等</a:t>
            </a:r>
            <a:r>
              <a:rPr lang="zh-CN" altLang="zh-CN" sz="2800" dirty="0" smtClean="0"/>
              <a:t>产业</a:t>
            </a:r>
            <a:r>
              <a:rPr lang="zh-CN" altLang="zh-CN" sz="2800" dirty="0"/>
              <a:t>的整合，我省硫酸产业集中度也得到提高。产业生产能力不断向大型企业集中</a:t>
            </a:r>
            <a:r>
              <a:rPr lang="zh-CN" altLang="zh-CN" sz="2800" dirty="0" smtClean="0"/>
              <a:t>。</a:t>
            </a:r>
            <a:endParaRPr lang="en-US" altLang="zh-CN" sz="2800" dirty="0" smtClean="0"/>
          </a:p>
          <a:p>
            <a:pPr>
              <a:lnSpc>
                <a:spcPct val="160000"/>
              </a:lnSpc>
              <a:buNone/>
            </a:pPr>
            <a:r>
              <a:rPr lang="en-US" altLang="zh-CN" sz="2800" dirty="0"/>
              <a:t> </a:t>
            </a:r>
            <a:r>
              <a:rPr lang="en-US" altLang="zh-CN" sz="2800" dirty="0" smtClean="0"/>
              <a:t>            </a:t>
            </a:r>
            <a:r>
              <a:rPr lang="zh-CN" altLang="zh-CN" sz="2800" dirty="0" smtClean="0"/>
              <a:t>至</a:t>
            </a:r>
            <a:r>
              <a:rPr lang="zh-CN" altLang="en-US" sz="2800" dirty="0" smtClean="0"/>
              <a:t>“</a:t>
            </a:r>
            <a:r>
              <a:rPr lang="zh-CN" altLang="zh-CN" sz="2800" dirty="0" smtClean="0"/>
              <a:t>十二五</a:t>
            </a:r>
            <a:r>
              <a:rPr lang="zh-CN" altLang="en-US" sz="2800" dirty="0" smtClean="0"/>
              <a:t>”</a:t>
            </a:r>
            <a:r>
              <a:rPr lang="zh-CN" altLang="zh-CN" sz="2800" dirty="0" smtClean="0"/>
              <a:t>末期</a:t>
            </a:r>
            <a:r>
              <a:rPr lang="zh-CN" altLang="zh-CN" sz="2800" dirty="0"/>
              <a:t>，云天化已成为我国最大的高浓度磷复肥生产企业，其麾下的硫磺制酸装置能力达到</a:t>
            </a:r>
            <a:r>
              <a:rPr lang="en-US" altLang="zh-CN" sz="2800" dirty="0"/>
              <a:t>832</a:t>
            </a:r>
            <a:r>
              <a:rPr lang="zh-CN" altLang="zh-CN" sz="2800" dirty="0"/>
              <a:t>万吨，</a:t>
            </a:r>
            <a:r>
              <a:rPr lang="en-US" altLang="zh-CN" sz="2800" dirty="0"/>
              <a:t>2015</a:t>
            </a:r>
            <a:r>
              <a:rPr lang="zh-CN" altLang="zh-CN" sz="2800" dirty="0"/>
              <a:t>年产量</a:t>
            </a:r>
            <a:r>
              <a:rPr lang="en-US" altLang="zh-CN" sz="2800" dirty="0"/>
              <a:t>800</a:t>
            </a:r>
            <a:r>
              <a:rPr lang="zh-CN" altLang="zh-CN" sz="2800" dirty="0"/>
              <a:t>万吨，占比</a:t>
            </a:r>
            <a:r>
              <a:rPr lang="en-US" altLang="zh-CN" sz="2800" dirty="0"/>
              <a:t>52.3 %</a:t>
            </a:r>
            <a:r>
              <a:rPr lang="zh-CN" altLang="zh-CN" sz="2800" dirty="0" smtClean="0"/>
              <a:t>。</a:t>
            </a:r>
            <a:endParaRPr lang="en-US" altLang="zh-CN" sz="2800" dirty="0" smtClean="0"/>
          </a:p>
          <a:p>
            <a:pPr>
              <a:lnSpc>
                <a:spcPct val="160000"/>
              </a:lnSpc>
              <a:buNone/>
            </a:pPr>
            <a:r>
              <a:rPr lang="en-US" altLang="zh-CN" sz="2800" dirty="0"/>
              <a:t> </a:t>
            </a:r>
            <a:r>
              <a:rPr lang="en-US" altLang="zh-CN" sz="2800" dirty="0" smtClean="0"/>
              <a:t>             </a:t>
            </a:r>
            <a:r>
              <a:rPr lang="zh-CN" altLang="zh-CN" sz="2800" dirty="0" smtClean="0"/>
              <a:t>冶炼</a:t>
            </a:r>
            <a:r>
              <a:rPr lang="zh-CN" altLang="zh-CN" sz="2800" dirty="0"/>
              <a:t>烟气制酸主要集中在云南冶金集团的铜冶炼企业</a:t>
            </a:r>
            <a:r>
              <a:rPr lang="zh-CN" altLang="zh-CN" sz="2800" dirty="0" smtClean="0"/>
              <a:t>。</a:t>
            </a:r>
            <a:endParaRPr lang="en-US" altLang="zh-CN" sz="2800" dirty="0" smtClean="0"/>
          </a:p>
          <a:p>
            <a:pPr>
              <a:lnSpc>
                <a:spcPct val="160000"/>
              </a:lnSpc>
              <a:buNone/>
            </a:pPr>
            <a:r>
              <a:rPr lang="en-US" altLang="zh-CN" sz="2800" dirty="0"/>
              <a:t> </a:t>
            </a:r>
            <a:r>
              <a:rPr lang="en-US" altLang="zh-CN" sz="2800" dirty="0" smtClean="0"/>
              <a:t>            </a:t>
            </a:r>
            <a:r>
              <a:rPr lang="zh-CN" altLang="zh-CN" sz="2800" dirty="0" smtClean="0"/>
              <a:t>一些</a:t>
            </a:r>
            <a:r>
              <a:rPr lang="zh-CN" altLang="zh-CN" sz="2800" dirty="0"/>
              <a:t>省外的大型磷复肥企业也参与了云南的磷复肥和硫酸产业的产业整合，提高了我省硫酸的产业集中度</a:t>
            </a:r>
            <a:r>
              <a:rPr lang="zh-CN" altLang="zh-CN" sz="2800" dirty="0" smtClean="0"/>
              <a:t>。</a:t>
            </a:r>
            <a:endParaRPr lang="zh-CN" altLang="zh-CN"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764704"/>
            <a:ext cx="8229600" cy="4525963"/>
          </a:xfrm>
        </p:spPr>
        <p:txBody>
          <a:bodyPr>
            <a:normAutofit fontScale="85000" lnSpcReduction="10000"/>
          </a:bodyPr>
          <a:lstStyle/>
          <a:p>
            <a:pPr>
              <a:lnSpc>
                <a:spcPct val="150000"/>
              </a:lnSpc>
              <a:buNone/>
            </a:pPr>
            <a:r>
              <a:rPr lang="en-US" altLang="zh-CN" sz="2600" dirty="0"/>
              <a:t>3</a:t>
            </a:r>
            <a:r>
              <a:rPr lang="zh-CN" altLang="zh-CN" sz="2600" dirty="0"/>
              <a:t>、</a:t>
            </a:r>
            <a:r>
              <a:rPr lang="zh-CN" altLang="zh-CN" sz="2600" b="1" dirty="0"/>
              <a:t>技术水平持续</a:t>
            </a:r>
            <a:r>
              <a:rPr lang="zh-CN" altLang="zh-CN" sz="2600" b="1" dirty="0" smtClean="0"/>
              <a:t>提高</a:t>
            </a:r>
            <a:endParaRPr lang="en-US" altLang="zh-CN" sz="2600" b="1" dirty="0" smtClean="0"/>
          </a:p>
          <a:p>
            <a:pPr>
              <a:lnSpc>
                <a:spcPct val="150000"/>
              </a:lnSpc>
              <a:buNone/>
            </a:pPr>
            <a:r>
              <a:rPr lang="zh-CN" altLang="zh-CN" sz="2600" dirty="0" smtClean="0"/>
              <a:t>（</a:t>
            </a:r>
            <a:r>
              <a:rPr lang="en-US" altLang="zh-CN" sz="2600" dirty="0"/>
              <a:t>1</a:t>
            </a:r>
            <a:r>
              <a:rPr lang="zh-CN" altLang="zh-CN" sz="2600" dirty="0"/>
              <a:t>）云南地处高海拔地区，大气压力相对较低，就硫酸生产而言</a:t>
            </a:r>
            <a:r>
              <a:rPr lang="zh-CN" altLang="zh-CN" sz="2600" dirty="0" smtClean="0"/>
              <a:t>，</a:t>
            </a:r>
            <a:r>
              <a:rPr lang="zh-CN" altLang="en-US" sz="2600" dirty="0" smtClean="0"/>
              <a:t>低气压</a:t>
            </a:r>
            <a:r>
              <a:rPr lang="zh-CN" altLang="zh-CN" sz="2600" dirty="0" smtClean="0"/>
              <a:t>除了</a:t>
            </a:r>
            <a:r>
              <a:rPr lang="zh-CN" altLang="en-US" sz="2600" dirty="0" smtClean="0"/>
              <a:t>降</a:t>
            </a:r>
            <a:r>
              <a:rPr lang="zh-CN" altLang="zh-CN" sz="2600" dirty="0" smtClean="0"/>
              <a:t>低设备</a:t>
            </a:r>
            <a:r>
              <a:rPr lang="zh-CN" altLang="zh-CN" sz="2600" dirty="0"/>
              <a:t>生产</a:t>
            </a:r>
            <a:r>
              <a:rPr lang="zh-CN" altLang="zh-CN" sz="2600" dirty="0" smtClean="0"/>
              <a:t>强度，</a:t>
            </a:r>
            <a:r>
              <a:rPr lang="zh-CN" altLang="zh-CN" sz="2600" dirty="0"/>
              <a:t>产品能耗相对较高外，气体密度相对较低对于</a:t>
            </a:r>
            <a:r>
              <a:rPr lang="en-US" altLang="zh-CN" sz="2600" dirty="0"/>
              <a:t>SO2</a:t>
            </a:r>
            <a:r>
              <a:rPr lang="zh-CN" altLang="zh-CN" sz="2600" dirty="0"/>
              <a:t>转化率有着极为不利的</a:t>
            </a:r>
            <a:r>
              <a:rPr lang="zh-CN" altLang="zh-CN" sz="2600" dirty="0" smtClean="0"/>
              <a:t>影响</a:t>
            </a:r>
            <a:r>
              <a:rPr lang="zh-CN" altLang="en-US" sz="2600" dirty="0" smtClean="0"/>
              <a:t>。</a:t>
            </a:r>
            <a:r>
              <a:rPr lang="zh-CN" altLang="zh-CN" sz="2600" dirty="0" smtClean="0"/>
              <a:t>近</a:t>
            </a:r>
            <a:r>
              <a:rPr lang="en-US" altLang="zh-CN" sz="2600" dirty="0"/>
              <a:t>20</a:t>
            </a:r>
            <a:r>
              <a:rPr lang="zh-CN" altLang="zh-CN" sz="2600" dirty="0"/>
              <a:t>年来，国家对于硫酸尾气</a:t>
            </a:r>
            <a:r>
              <a:rPr lang="en-US" altLang="zh-CN" sz="2600" dirty="0"/>
              <a:t>SO2</a:t>
            </a:r>
            <a:r>
              <a:rPr lang="zh-CN" altLang="zh-CN" sz="2600" dirty="0"/>
              <a:t>含量的要求不断提高，对于云南的硫酸企业是一个严格的考验，针对这个问题，在国内外相关各界的帮助下，先后经过了一转一吸改两转两吸，两转两吸加尾吸，选用含铯触媒等技术措施，克服了高海拔制酸</a:t>
            </a:r>
            <a:r>
              <a:rPr lang="zh-CN" altLang="zh-CN" sz="2600" dirty="0" smtClean="0"/>
              <a:t>的</a:t>
            </a:r>
            <a:r>
              <a:rPr lang="zh-CN" altLang="en-US" sz="2600" dirty="0" smtClean="0"/>
              <a:t>转化率</a:t>
            </a:r>
            <a:r>
              <a:rPr lang="en-US" altLang="zh-CN" sz="2600" dirty="0" smtClean="0"/>
              <a:t>/</a:t>
            </a:r>
            <a:r>
              <a:rPr lang="zh-CN" altLang="en-US" sz="2600" dirty="0" smtClean="0"/>
              <a:t>废气排放</a:t>
            </a:r>
            <a:r>
              <a:rPr lang="zh-CN" altLang="zh-CN" sz="2600" dirty="0" smtClean="0"/>
              <a:t>问题</a:t>
            </a:r>
            <a:r>
              <a:rPr lang="zh-CN" altLang="zh-CN" sz="2600" dirty="0"/>
              <a:t>，使排放指标控制在</a:t>
            </a:r>
            <a:r>
              <a:rPr lang="zh-CN" altLang="zh-CN" sz="2600" dirty="0" smtClean="0"/>
              <a:t>国家</a:t>
            </a:r>
            <a:r>
              <a:rPr lang="zh-CN" altLang="en-US" sz="2600" dirty="0" smtClean="0"/>
              <a:t>规定</a:t>
            </a:r>
            <a:r>
              <a:rPr lang="zh-CN" altLang="zh-CN" sz="2600" dirty="0" smtClean="0"/>
              <a:t>的</a:t>
            </a:r>
            <a:r>
              <a:rPr lang="zh-CN" altLang="zh-CN" sz="2600" dirty="0"/>
              <a:t>范围内。</a:t>
            </a:r>
          </a:p>
          <a:p>
            <a:pPr>
              <a:buNone/>
            </a:pP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50000"/>
              </a:lnSpc>
              <a:buNone/>
            </a:pPr>
            <a:r>
              <a:rPr lang="zh-CN" altLang="zh-CN" sz="2800" dirty="0"/>
              <a:t>（</a:t>
            </a:r>
            <a:r>
              <a:rPr lang="en-US" altLang="zh-CN" sz="2800" dirty="0"/>
              <a:t>2</a:t>
            </a:r>
            <a:r>
              <a:rPr lang="zh-CN" altLang="zh-CN" sz="2800" dirty="0" smtClean="0"/>
              <a:t>）原云南三环化工公司</a:t>
            </a:r>
            <a:r>
              <a:rPr lang="zh-CN" altLang="en-US" sz="2800" dirty="0" smtClean="0"/>
              <a:t>从</a:t>
            </a:r>
            <a:r>
              <a:rPr lang="en-US" altLang="zh-CN" sz="2800" dirty="0" smtClean="0"/>
              <a:t>2003</a:t>
            </a:r>
            <a:r>
              <a:rPr lang="zh-CN" altLang="en-US" sz="2800" dirty="0" smtClean="0"/>
              <a:t>年</a:t>
            </a:r>
            <a:r>
              <a:rPr lang="zh-CN" altLang="zh-CN" sz="2800" dirty="0" smtClean="0"/>
              <a:t>着手</a:t>
            </a:r>
            <a:r>
              <a:rPr lang="zh-CN" altLang="zh-CN" sz="2800" dirty="0"/>
              <a:t>研究在已建成装置上进行低位热能利用技术改造</a:t>
            </a:r>
            <a:r>
              <a:rPr lang="zh-CN" altLang="zh-CN" sz="2800" dirty="0" smtClean="0"/>
              <a:t>，</a:t>
            </a:r>
            <a:r>
              <a:rPr lang="en-US" altLang="zh-CN" sz="2800" dirty="0" smtClean="0"/>
              <a:t>2006</a:t>
            </a:r>
            <a:r>
              <a:rPr lang="zh-CN" altLang="zh-CN" sz="2800" dirty="0" smtClean="0"/>
              <a:t>年低位</a:t>
            </a:r>
            <a:r>
              <a:rPr lang="zh-CN" altLang="zh-CN" sz="2800" dirty="0"/>
              <a:t>热能</a:t>
            </a:r>
            <a:r>
              <a:rPr lang="zh-CN" altLang="zh-CN" sz="2800" dirty="0" smtClean="0"/>
              <a:t>利</a:t>
            </a:r>
            <a:r>
              <a:rPr lang="zh-CN" altLang="en-US" sz="2800" dirty="0" smtClean="0"/>
              <a:t>用</a:t>
            </a:r>
            <a:r>
              <a:rPr lang="zh-CN" altLang="zh-CN" sz="2800" dirty="0" smtClean="0"/>
              <a:t>技术改造</a:t>
            </a:r>
            <a:r>
              <a:rPr lang="zh-CN" altLang="zh-CN" sz="2800" dirty="0"/>
              <a:t>取得成功。至今，云南绝大多数的大型硫磺制酸装置都已经完成了低位热能利用的改造，或是在新建装置时就一次配套建设。</a:t>
            </a:r>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692696"/>
            <a:ext cx="8229600" cy="4525963"/>
          </a:xfrm>
        </p:spPr>
        <p:txBody>
          <a:bodyPr>
            <a:normAutofit fontScale="77500" lnSpcReduction="20000"/>
          </a:bodyPr>
          <a:lstStyle/>
          <a:p>
            <a:pPr>
              <a:lnSpc>
                <a:spcPct val="150000"/>
              </a:lnSpc>
              <a:buNone/>
            </a:pPr>
            <a:r>
              <a:rPr lang="zh-CN" altLang="en-US" sz="3300" dirty="0" smtClean="0"/>
              <a:t>   （</a:t>
            </a:r>
            <a:r>
              <a:rPr lang="en-US" altLang="zh-CN" sz="3300" dirty="0" smtClean="0"/>
              <a:t>3</a:t>
            </a:r>
            <a:r>
              <a:rPr lang="zh-CN" altLang="zh-CN" sz="3300" dirty="0"/>
              <a:t>） 对于煤化工脱硫所得的硫化氢气体，以往多使用克劳斯工艺生产硫磺，根据云南磷化工生产</a:t>
            </a:r>
            <a:r>
              <a:rPr lang="zh-CN" altLang="zh-CN" sz="3300" dirty="0" smtClean="0"/>
              <a:t>需</a:t>
            </a:r>
            <a:r>
              <a:rPr lang="zh-CN" altLang="en-US" sz="3300" dirty="0" smtClean="0"/>
              <a:t>求的特点</a:t>
            </a:r>
            <a:r>
              <a:rPr lang="zh-CN" altLang="zh-CN" sz="3300" dirty="0" smtClean="0"/>
              <a:t>，</a:t>
            </a:r>
            <a:r>
              <a:rPr lang="zh-CN" altLang="zh-CN" sz="3300" dirty="0"/>
              <a:t>有</a:t>
            </a:r>
            <a:r>
              <a:rPr lang="zh-CN" altLang="zh-CN" sz="3300" dirty="0" smtClean="0"/>
              <a:t>条件</a:t>
            </a:r>
            <a:r>
              <a:rPr lang="zh-CN" altLang="en-US" sz="3300" dirty="0" smtClean="0"/>
              <a:t>可以</a:t>
            </a:r>
            <a:r>
              <a:rPr lang="zh-CN" altLang="zh-CN" sz="3300" dirty="0" smtClean="0"/>
              <a:t>将</a:t>
            </a:r>
            <a:r>
              <a:rPr lang="zh-CN" altLang="zh-CN" sz="3300" dirty="0"/>
              <a:t>其一次性转化为</a:t>
            </a:r>
            <a:r>
              <a:rPr lang="zh-CN" altLang="zh-CN" sz="3300" dirty="0" smtClean="0"/>
              <a:t>硫酸</a:t>
            </a:r>
            <a:r>
              <a:rPr lang="zh-CN" altLang="en-US" sz="3300" dirty="0" smtClean="0"/>
              <a:t>。</a:t>
            </a:r>
            <a:r>
              <a:rPr lang="zh-CN" altLang="zh-CN" sz="3300" dirty="0" smtClean="0"/>
              <a:t>从</a:t>
            </a:r>
            <a:r>
              <a:rPr lang="zh-CN" altLang="zh-CN" sz="3300" dirty="0"/>
              <a:t>化学的角度可以减少硫元素的价变化过程</a:t>
            </a:r>
            <a:r>
              <a:rPr lang="zh-CN" altLang="zh-CN" sz="3300" dirty="0" smtClean="0"/>
              <a:t>，</a:t>
            </a:r>
            <a:r>
              <a:rPr lang="zh-CN" altLang="en-US" sz="3300" dirty="0" smtClean="0"/>
              <a:t>并</a:t>
            </a:r>
            <a:r>
              <a:rPr lang="zh-CN" altLang="zh-CN" sz="3300" dirty="0" smtClean="0"/>
              <a:t>使生产</a:t>
            </a:r>
            <a:r>
              <a:rPr lang="zh-CN" altLang="zh-CN" sz="3300" dirty="0"/>
              <a:t>过程的</a:t>
            </a:r>
            <a:r>
              <a:rPr lang="zh-CN" altLang="zh-CN" sz="3300" dirty="0" smtClean="0"/>
              <a:t>控制更为简化</a:t>
            </a:r>
            <a:r>
              <a:rPr lang="zh-CN" altLang="zh-CN" sz="3300" dirty="0"/>
              <a:t>和容易，目前在云南已建成两套硫化氢气体湿法工艺制酸装置，运行稳定。并还在新建一套硫化氢燃烧烷基化废酸制硫酸装置，预计今年上半年投产</a:t>
            </a:r>
          </a:p>
          <a:p>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2906</Words>
  <Application>Microsoft Office PowerPoint</Application>
  <PresentationFormat>全屏显示(4:3)</PresentationFormat>
  <Paragraphs>68</Paragraphs>
  <Slides>25</Slides>
  <Notes>0</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Office 主题</vt:lpstr>
      <vt:lpstr> 云南省硫酸工业简要回顾及一些想法   2015年4月     </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Wei Yin</dc:creator>
  <cp:lastModifiedBy>Wei Yin</cp:lastModifiedBy>
  <cp:revision>40</cp:revision>
  <dcterms:created xsi:type="dcterms:W3CDTF">2016-04-12T04:32:12Z</dcterms:created>
  <dcterms:modified xsi:type="dcterms:W3CDTF">2016-04-25T16:05:31Z</dcterms:modified>
</cp:coreProperties>
</file>